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5"/>
  </p:notesMasterIdLst>
  <p:sldIdLst>
    <p:sldId id="256" r:id="rId2"/>
    <p:sldId id="257" r:id="rId3"/>
    <p:sldId id="258" r:id="rId4"/>
    <p:sldId id="259" r:id="rId5"/>
    <p:sldId id="260" r:id="rId6"/>
    <p:sldId id="261" r:id="rId7"/>
    <p:sldId id="277" r:id="rId8"/>
    <p:sldId id="262" r:id="rId9"/>
    <p:sldId id="263" r:id="rId10"/>
    <p:sldId id="269" r:id="rId11"/>
    <p:sldId id="270" r:id="rId12"/>
    <p:sldId id="264" r:id="rId13"/>
    <p:sldId id="265" r:id="rId14"/>
    <p:sldId id="266" r:id="rId15"/>
    <p:sldId id="267" r:id="rId16"/>
    <p:sldId id="279" r:id="rId17"/>
    <p:sldId id="280" r:id="rId18"/>
    <p:sldId id="281" r:id="rId19"/>
    <p:sldId id="282" r:id="rId20"/>
    <p:sldId id="283" r:id="rId21"/>
    <p:sldId id="284" r:id="rId22"/>
    <p:sldId id="268" r:id="rId23"/>
    <p:sldId id="278" r:id="rId24"/>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2D200454-40CA-4A62-9FC3-DE9A4176ACB9}">
      <p15:notesGuideLst xmlns:p15="http://schemas.microsoft.com/office/powerpoint/2012/main">
        <p15:guide id="1" orient="horz" pos="2880">
          <p15:clr>
            <a:srgbClr val="000000"/>
          </p15:clr>
        </p15:guide>
        <p15:guide id="2" pos="2160">
          <p15:clr>
            <a:srgbClr val="000000"/>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6" roundtripDataSignature="AMtx7mgds5HmgWWNhq3V2wE9F+ol6eYkD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erena gerboni" initials="" lastIdx="2" clrIdx="0"/>
  <p:cmAuthor id="1" name="Zdeňka Šímová"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C3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9885755-EB29-49B0-937F-54BE5BFDEBF9}">
  <a:tblStyle styleId="{D9885755-EB29-49B0-937F-54BE5BFDEBF9}"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1788" y="65"/>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430E5D-2582-4E32-A472-4FA9B45FA713}" type="doc">
      <dgm:prSet loTypeId="urn:microsoft.com/office/officeart/2005/8/layout/list1" loCatId="list" qsTypeId="urn:microsoft.com/office/officeart/2005/8/quickstyle/simple1" qsCatId="simple" csTypeId="urn:microsoft.com/office/officeart/2005/8/colors/accent3_1" csCatId="accent3" phldr="1"/>
      <dgm:spPr/>
      <dgm:t>
        <a:bodyPr/>
        <a:lstStyle/>
        <a:p>
          <a:endParaRPr lang="es-ES"/>
        </a:p>
      </dgm:t>
    </dgm:pt>
    <dgm:pt modelId="{C640D2C7-9BAC-4DB2-A04C-B324B6021609}">
      <dgm:prSet phldrT="[Texto]" custT="1"/>
      <dgm:spPr/>
      <dgm:t>
        <a:bodyPr/>
        <a:lstStyle/>
        <a:p>
          <a:pPr>
            <a:buClr>
              <a:srgbClr val="000000"/>
            </a:buClr>
            <a:buSzPts val="1600"/>
            <a:buFont typeface="Arial"/>
            <a:buNone/>
          </a:pPr>
          <a:r>
            <a:rPr lang="en-GB" sz="1600" b="1" dirty="0" err="1">
              <a:solidFill>
                <a:srgbClr val="18C320"/>
              </a:solidFill>
            </a:rPr>
            <a:t>Réputation</a:t>
          </a:r>
          <a:r>
            <a:rPr lang="en-GB" sz="1600" b="1" dirty="0">
              <a:solidFill>
                <a:srgbClr val="18C320"/>
              </a:solidFill>
            </a:rPr>
            <a:t> </a:t>
          </a:r>
          <a:r>
            <a:rPr lang="en-GB" sz="1600" b="1" dirty="0" err="1">
              <a:solidFill>
                <a:srgbClr val="18C320"/>
              </a:solidFill>
            </a:rPr>
            <a:t>d’entreprise</a:t>
          </a:r>
          <a:r>
            <a:rPr lang="en-GB" sz="1600" b="1" dirty="0">
              <a:solidFill>
                <a:srgbClr val="18C320"/>
              </a:solidFill>
            </a:rPr>
            <a:t> responsible </a:t>
          </a:r>
          <a:r>
            <a:rPr lang="en-GB" sz="1600" b="0" i="0" u="none" strike="noStrike" cap="none" dirty="0">
              <a:solidFill>
                <a:schemeClr val="dk1"/>
              </a:solidFill>
              <a:latin typeface="Arial"/>
              <a:ea typeface="Arial"/>
              <a:cs typeface="Arial"/>
              <a:sym typeface="Arial"/>
            </a:rPr>
            <a:t>: </a:t>
          </a:r>
          <a:endParaRPr lang="es-ES" sz="1600" dirty="0"/>
        </a:p>
      </dgm:t>
    </dgm:pt>
    <dgm:pt modelId="{EA00B1DC-B70E-41CD-B991-388FC57D349C}" type="parTrans" cxnId="{8FD90D02-8895-47D2-AF9E-12FB031C0A3A}">
      <dgm:prSet/>
      <dgm:spPr/>
      <dgm:t>
        <a:bodyPr/>
        <a:lstStyle/>
        <a:p>
          <a:endParaRPr lang="es-ES" sz="2000"/>
        </a:p>
      </dgm:t>
    </dgm:pt>
    <dgm:pt modelId="{3B6E312F-30E5-4B63-92B9-2C50CFD29435}" type="sibTrans" cxnId="{8FD90D02-8895-47D2-AF9E-12FB031C0A3A}">
      <dgm:prSet/>
      <dgm:spPr/>
      <dgm:t>
        <a:bodyPr/>
        <a:lstStyle/>
        <a:p>
          <a:endParaRPr lang="es-ES" sz="2000"/>
        </a:p>
      </dgm:t>
    </dgm:pt>
    <dgm:pt modelId="{B0D6112E-BBCE-488B-B814-00C0FB428109}">
      <dgm:prSet custT="1"/>
      <dgm:spPr/>
      <dgm:t>
        <a:bodyPr/>
        <a:lstStyle/>
        <a:p>
          <a:r>
            <a:rPr lang="fr-FR" sz="1600" dirty="0">
              <a:solidFill>
                <a:schemeClr val="dk1"/>
              </a:solidFill>
            </a:rPr>
            <a:t>Les entreprises privilégient souvent les fournisseurs qui ont des politiques responsables, car cela peut se refléter sur la façon dont leurs clients les perçoivent. Certains clients ne préfèrent pas seulement traiter avec des entreprises responsables, ils insistent là-dessus.</a:t>
          </a:r>
          <a:endParaRPr lang="en-GB" sz="1600" b="0" i="0" u="none" strike="noStrike" cap="none" dirty="0">
            <a:solidFill>
              <a:schemeClr val="dk1"/>
            </a:solidFill>
            <a:latin typeface="Arial"/>
            <a:ea typeface="Arial"/>
            <a:cs typeface="Arial"/>
            <a:sym typeface="Arial"/>
          </a:endParaRPr>
        </a:p>
      </dgm:t>
    </dgm:pt>
    <dgm:pt modelId="{E2E614E6-663D-4CDB-B438-C5C5EBB3D761}" type="parTrans" cxnId="{84948F1B-7252-480E-86D0-0C5558A83223}">
      <dgm:prSet/>
      <dgm:spPr/>
      <dgm:t>
        <a:bodyPr/>
        <a:lstStyle/>
        <a:p>
          <a:endParaRPr lang="es-ES" sz="2000"/>
        </a:p>
      </dgm:t>
    </dgm:pt>
    <dgm:pt modelId="{2E845AE7-F2E5-4CC2-B693-2A5D1B1C8930}" type="sibTrans" cxnId="{84948F1B-7252-480E-86D0-0C5558A83223}">
      <dgm:prSet/>
      <dgm:spPr/>
      <dgm:t>
        <a:bodyPr/>
        <a:lstStyle/>
        <a:p>
          <a:endParaRPr lang="es-ES" sz="2000"/>
        </a:p>
      </dgm:t>
    </dgm:pt>
    <dgm:pt modelId="{F5BFFF8B-05C5-4275-9A47-63730DDCCEFC}">
      <dgm:prSet custT="1"/>
      <dgm:spPr/>
      <dgm:t>
        <a:bodyPr/>
        <a:lstStyle/>
        <a:p>
          <a:r>
            <a:rPr lang="en-GB" sz="1600" b="1" dirty="0" err="1">
              <a:solidFill>
                <a:srgbClr val="18C320"/>
              </a:solidFill>
            </a:rPr>
            <a:t>Économies</a:t>
          </a:r>
          <a:r>
            <a:rPr lang="en-GB" sz="1600" b="1" dirty="0">
              <a:solidFill>
                <a:srgbClr val="18C320"/>
              </a:solidFill>
            </a:rPr>
            <a:t> de </a:t>
          </a:r>
          <a:r>
            <a:rPr lang="en-GB" sz="1600" b="1" dirty="0" err="1">
              <a:solidFill>
                <a:srgbClr val="18C320"/>
              </a:solidFill>
            </a:rPr>
            <a:t>coûts</a:t>
          </a:r>
          <a:r>
            <a:rPr lang="en-GB" sz="1600" b="1" dirty="0">
              <a:solidFill>
                <a:srgbClr val="18C320"/>
              </a:solidFill>
            </a:rPr>
            <a:t> </a:t>
          </a:r>
          <a:r>
            <a:rPr lang="en-GB" sz="1600" b="0" i="0" u="none" strike="noStrike" cap="none" dirty="0">
              <a:solidFill>
                <a:schemeClr val="dk1"/>
              </a:solidFill>
              <a:latin typeface="Arial"/>
              <a:ea typeface="Arial"/>
              <a:cs typeface="Arial"/>
              <a:sym typeface="Arial"/>
            </a:rPr>
            <a:t>: </a:t>
          </a:r>
        </a:p>
      </dgm:t>
    </dgm:pt>
    <dgm:pt modelId="{6AA23BD3-B43A-4EDD-BEA4-3FE61D6414ED}" type="parTrans" cxnId="{F1B52768-9AA7-4D83-8FB4-B3ED2DC752D2}">
      <dgm:prSet/>
      <dgm:spPr/>
      <dgm:t>
        <a:bodyPr/>
        <a:lstStyle/>
        <a:p>
          <a:endParaRPr lang="es-ES" sz="2000"/>
        </a:p>
      </dgm:t>
    </dgm:pt>
    <dgm:pt modelId="{E179F6B2-BF03-43A6-AB86-AD894BB00209}" type="sibTrans" cxnId="{F1B52768-9AA7-4D83-8FB4-B3ED2DC752D2}">
      <dgm:prSet/>
      <dgm:spPr/>
      <dgm:t>
        <a:bodyPr/>
        <a:lstStyle/>
        <a:p>
          <a:endParaRPr lang="es-ES" sz="2000"/>
        </a:p>
      </dgm:t>
    </dgm:pt>
    <dgm:pt modelId="{B3A9BFFB-D247-46EB-BDA2-1C975949C0CD}">
      <dgm:prSet custT="1"/>
      <dgm:spPr/>
      <dgm:t>
        <a:bodyPr/>
        <a:lstStyle/>
        <a:p>
          <a:r>
            <a:rPr lang="fr-FR" sz="1600" dirty="0">
              <a:solidFill>
                <a:schemeClr val="dk1"/>
              </a:solidFill>
            </a:rPr>
            <a:t>En réduisant l’utilisation des ressources, les déchets et les émissions, les entreprises économisent de l’argent</a:t>
          </a:r>
          <a:endParaRPr lang="en-GB" sz="1600" b="0" i="0" u="none" strike="noStrike" cap="none" dirty="0">
            <a:solidFill>
              <a:schemeClr val="dk1"/>
            </a:solidFill>
            <a:latin typeface="Arial"/>
            <a:ea typeface="Arial"/>
            <a:cs typeface="Arial"/>
            <a:sym typeface="Arial"/>
          </a:endParaRPr>
        </a:p>
      </dgm:t>
    </dgm:pt>
    <dgm:pt modelId="{050F5971-1F7A-4292-BA99-EE019918A1E2}" type="parTrans" cxnId="{65AAAD13-6582-44CB-B3D0-50592F8E0DC3}">
      <dgm:prSet/>
      <dgm:spPr/>
      <dgm:t>
        <a:bodyPr/>
        <a:lstStyle/>
        <a:p>
          <a:endParaRPr lang="es-ES" sz="2000"/>
        </a:p>
      </dgm:t>
    </dgm:pt>
    <dgm:pt modelId="{C02315CF-E086-4BE2-896B-E5B249EE48F2}" type="sibTrans" cxnId="{65AAAD13-6582-44CB-B3D0-50592F8E0DC3}">
      <dgm:prSet/>
      <dgm:spPr/>
      <dgm:t>
        <a:bodyPr/>
        <a:lstStyle/>
        <a:p>
          <a:endParaRPr lang="es-ES" sz="2000"/>
        </a:p>
      </dgm:t>
    </dgm:pt>
    <dgm:pt modelId="{41E5FAB5-B384-4AB6-81CC-E9CA1EDD98BB}">
      <dgm:prSet custT="1"/>
      <dgm:spPr/>
      <dgm:t>
        <a:bodyPr/>
        <a:lstStyle/>
        <a:p>
          <a:r>
            <a:rPr lang="fr-FR" sz="1600" b="1" dirty="0">
              <a:solidFill>
                <a:srgbClr val="18C320"/>
              </a:solidFill>
            </a:rPr>
            <a:t>Trouver et retenir du personnel talentueux </a:t>
          </a:r>
          <a:r>
            <a:rPr lang="en-GB" sz="1600" b="0" i="0" u="none" strike="noStrike" cap="none" dirty="0">
              <a:solidFill>
                <a:schemeClr val="dk1"/>
              </a:solidFill>
              <a:latin typeface="Arial"/>
              <a:ea typeface="Arial"/>
              <a:cs typeface="Arial"/>
              <a:sym typeface="Arial"/>
            </a:rPr>
            <a:t>: </a:t>
          </a:r>
        </a:p>
      </dgm:t>
    </dgm:pt>
    <dgm:pt modelId="{C6F67641-7BAF-41A4-B305-D8B7071AF222}" type="parTrans" cxnId="{30A81031-221E-41B0-A1D9-0D5FB5C16BB3}">
      <dgm:prSet/>
      <dgm:spPr/>
      <dgm:t>
        <a:bodyPr/>
        <a:lstStyle/>
        <a:p>
          <a:endParaRPr lang="es-ES" sz="2000"/>
        </a:p>
      </dgm:t>
    </dgm:pt>
    <dgm:pt modelId="{3B7D6932-1A6F-4A3B-B804-7190386D0DB3}" type="sibTrans" cxnId="{30A81031-221E-41B0-A1D9-0D5FB5C16BB3}">
      <dgm:prSet/>
      <dgm:spPr/>
      <dgm:t>
        <a:bodyPr/>
        <a:lstStyle/>
        <a:p>
          <a:endParaRPr lang="es-ES" sz="2000"/>
        </a:p>
      </dgm:t>
    </dgm:pt>
    <dgm:pt modelId="{C2B3A214-2A09-4823-B819-33FA64C6E09F}">
      <dgm:prSet custT="1"/>
      <dgm:spPr/>
      <dgm:t>
        <a:bodyPr/>
        <a:lstStyle/>
        <a:p>
          <a:r>
            <a:rPr lang="fr-FR" sz="1600" dirty="0">
              <a:solidFill>
                <a:schemeClr val="dk1"/>
              </a:solidFill>
            </a:rPr>
            <a:t>Être une entreprise responsable et durable peut faciliter le recrutement de nouveaux employés ou la rétention des employés existants. Les employés peuvent être motivés à rester plus longtemps, ce qui réduit les coûts et perturbe le recrutement et le recyclage.</a:t>
          </a:r>
          <a:endParaRPr lang="en-GB" sz="1600" b="0" i="0" u="none" strike="noStrike" cap="none" dirty="0">
            <a:solidFill>
              <a:schemeClr val="dk1"/>
            </a:solidFill>
            <a:latin typeface="Arial"/>
            <a:ea typeface="Arial"/>
            <a:cs typeface="Arial"/>
            <a:sym typeface="Arial"/>
          </a:endParaRPr>
        </a:p>
      </dgm:t>
    </dgm:pt>
    <dgm:pt modelId="{04A56979-F4CF-4A94-A482-2A259E8468C9}" type="parTrans" cxnId="{72D31AEB-B7FF-435F-A2CD-88B62745F202}">
      <dgm:prSet/>
      <dgm:spPr/>
      <dgm:t>
        <a:bodyPr/>
        <a:lstStyle/>
        <a:p>
          <a:endParaRPr lang="es-ES" sz="2000"/>
        </a:p>
      </dgm:t>
    </dgm:pt>
    <dgm:pt modelId="{4B2337AC-51B4-4995-A45D-E29CA8730E4B}" type="sibTrans" cxnId="{72D31AEB-B7FF-435F-A2CD-88B62745F202}">
      <dgm:prSet/>
      <dgm:spPr/>
      <dgm:t>
        <a:bodyPr/>
        <a:lstStyle/>
        <a:p>
          <a:endParaRPr lang="es-ES" sz="2000"/>
        </a:p>
      </dgm:t>
    </dgm:pt>
    <dgm:pt modelId="{FF33DF95-F206-43EE-A89F-A5F65A5CE2AF}" type="pres">
      <dgm:prSet presAssocID="{44430E5D-2582-4E32-A472-4FA9B45FA713}" presName="linear" presStyleCnt="0">
        <dgm:presLayoutVars>
          <dgm:dir/>
          <dgm:animLvl val="lvl"/>
          <dgm:resizeHandles val="exact"/>
        </dgm:presLayoutVars>
      </dgm:prSet>
      <dgm:spPr/>
    </dgm:pt>
    <dgm:pt modelId="{F938806A-2B1A-48AC-82D0-E44F5A462B18}" type="pres">
      <dgm:prSet presAssocID="{C640D2C7-9BAC-4DB2-A04C-B324B6021609}" presName="parentLin" presStyleCnt="0"/>
      <dgm:spPr/>
    </dgm:pt>
    <dgm:pt modelId="{3FF40434-D2E7-46BF-9204-A3FE1154B3C4}" type="pres">
      <dgm:prSet presAssocID="{C640D2C7-9BAC-4DB2-A04C-B324B6021609}" presName="parentLeftMargin" presStyleLbl="node1" presStyleIdx="0" presStyleCnt="3"/>
      <dgm:spPr/>
    </dgm:pt>
    <dgm:pt modelId="{52295A5F-19E8-4BB0-A934-5AA3E24EA7AD}" type="pres">
      <dgm:prSet presAssocID="{C640D2C7-9BAC-4DB2-A04C-B324B6021609}" presName="parentText" presStyleLbl="node1" presStyleIdx="0" presStyleCnt="3" custLinFactNeighborX="-10626" custLinFactNeighborY="6417">
        <dgm:presLayoutVars>
          <dgm:chMax val="0"/>
          <dgm:bulletEnabled val="1"/>
        </dgm:presLayoutVars>
      </dgm:prSet>
      <dgm:spPr/>
    </dgm:pt>
    <dgm:pt modelId="{24333CF3-B64E-45BD-B96E-5C2A0F33A42C}" type="pres">
      <dgm:prSet presAssocID="{C640D2C7-9BAC-4DB2-A04C-B324B6021609}" presName="negativeSpace" presStyleCnt="0"/>
      <dgm:spPr/>
    </dgm:pt>
    <dgm:pt modelId="{18F1D54A-3807-499B-B1AD-84C764A49518}" type="pres">
      <dgm:prSet presAssocID="{C640D2C7-9BAC-4DB2-A04C-B324B6021609}" presName="childText" presStyleLbl="conFgAcc1" presStyleIdx="0" presStyleCnt="3">
        <dgm:presLayoutVars>
          <dgm:bulletEnabled val="1"/>
        </dgm:presLayoutVars>
      </dgm:prSet>
      <dgm:spPr/>
    </dgm:pt>
    <dgm:pt modelId="{3D93CEC0-F294-451B-9E79-B98CDE2FCD1E}" type="pres">
      <dgm:prSet presAssocID="{3B6E312F-30E5-4B63-92B9-2C50CFD29435}" presName="spaceBetweenRectangles" presStyleCnt="0"/>
      <dgm:spPr/>
    </dgm:pt>
    <dgm:pt modelId="{29989D9A-8764-4D42-AA8B-F54C4FDE60FB}" type="pres">
      <dgm:prSet presAssocID="{F5BFFF8B-05C5-4275-9A47-63730DDCCEFC}" presName="parentLin" presStyleCnt="0"/>
      <dgm:spPr/>
    </dgm:pt>
    <dgm:pt modelId="{6A8577A6-C7EC-43F8-A5A1-4D67B86749D5}" type="pres">
      <dgm:prSet presAssocID="{F5BFFF8B-05C5-4275-9A47-63730DDCCEFC}" presName="parentLeftMargin" presStyleLbl="node1" presStyleIdx="0" presStyleCnt="3"/>
      <dgm:spPr/>
    </dgm:pt>
    <dgm:pt modelId="{C615522F-3AAE-42AF-909B-8D69BBA72BE5}" type="pres">
      <dgm:prSet presAssocID="{F5BFFF8B-05C5-4275-9A47-63730DDCCEFC}" presName="parentText" presStyleLbl="node1" presStyleIdx="1" presStyleCnt="3">
        <dgm:presLayoutVars>
          <dgm:chMax val="0"/>
          <dgm:bulletEnabled val="1"/>
        </dgm:presLayoutVars>
      </dgm:prSet>
      <dgm:spPr/>
    </dgm:pt>
    <dgm:pt modelId="{54B342A3-5353-4012-A7B5-14B79D11BC69}" type="pres">
      <dgm:prSet presAssocID="{F5BFFF8B-05C5-4275-9A47-63730DDCCEFC}" presName="negativeSpace" presStyleCnt="0"/>
      <dgm:spPr/>
    </dgm:pt>
    <dgm:pt modelId="{52E4307C-0BEE-456B-8170-94BD1B1B9429}" type="pres">
      <dgm:prSet presAssocID="{F5BFFF8B-05C5-4275-9A47-63730DDCCEFC}" presName="childText" presStyleLbl="conFgAcc1" presStyleIdx="1" presStyleCnt="3">
        <dgm:presLayoutVars>
          <dgm:bulletEnabled val="1"/>
        </dgm:presLayoutVars>
      </dgm:prSet>
      <dgm:spPr/>
    </dgm:pt>
    <dgm:pt modelId="{B639C7DB-1369-4938-9485-DE6AA59854F1}" type="pres">
      <dgm:prSet presAssocID="{E179F6B2-BF03-43A6-AB86-AD894BB00209}" presName="spaceBetweenRectangles" presStyleCnt="0"/>
      <dgm:spPr/>
    </dgm:pt>
    <dgm:pt modelId="{90607972-36E0-4EC0-B6D9-040B38723AD4}" type="pres">
      <dgm:prSet presAssocID="{41E5FAB5-B384-4AB6-81CC-E9CA1EDD98BB}" presName="parentLin" presStyleCnt="0"/>
      <dgm:spPr/>
    </dgm:pt>
    <dgm:pt modelId="{68C4E4AE-9C46-49A8-A806-80410127FB61}" type="pres">
      <dgm:prSet presAssocID="{41E5FAB5-B384-4AB6-81CC-E9CA1EDD98BB}" presName="parentLeftMargin" presStyleLbl="node1" presStyleIdx="1" presStyleCnt="3"/>
      <dgm:spPr/>
    </dgm:pt>
    <dgm:pt modelId="{59E52BFD-4081-4EA6-89C7-FDBA021F73B6}" type="pres">
      <dgm:prSet presAssocID="{41E5FAB5-B384-4AB6-81CC-E9CA1EDD98BB}" presName="parentText" presStyleLbl="node1" presStyleIdx="2" presStyleCnt="3">
        <dgm:presLayoutVars>
          <dgm:chMax val="0"/>
          <dgm:bulletEnabled val="1"/>
        </dgm:presLayoutVars>
      </dgm:prSet>
      <dgm:spPr/>
    </dgm:pt>
    <dgm:pt modelId="{DF3EC818-82DE-4257-9F35-134BF18DF5C9}" type="pres">
      <dgm:prSet presAssocID="{41E5FAB5-B384-4AB6-81CC-E9CA1EDD98BB}" presName="negativeSpace" presStyleCnt="0"/>
      <dgm:spPr/>
    </dgm:pt>
    <dgm:pt modelId="{26D4875C-9029-41B6-8BA8-48F0D91F785C}" type="pres">
      <dgm:prSet presAssocID="{41E5FAB5-B384-4AB6-81CC-E9CA1EDD98BB}" presName="childText" presStyleLbl="conFgAcc1" presStyleIdx="2" presStyleCnt="3">
        <dgm:presLayoutVars>
          <dgm:bulletEnabled val="1"/>
        </dgm:presLayoutVars>
      </dgm:prSet>
      <dgm:spPr/>
    </dgm:pt>
  </dgm:ptLst>
  <dgm:cxnLst>
    <dgm:cxn modelId="{8FD90D02-8895-47D2-AF9E-12FB031C0A3A}" srcId="{44430E5D-2582-4E32-A472-4FA9B45FA713}" destId="{C640D2C7-9BAC-4DB2-A04C-B324B6021609}" srcOrd="0" destOrd="0" parTransId="{EA00B1DC-B70E-41CD-B991-388FC57D349C}" sibTransId="{3B6E312F-30E5-4B63-92B9-2C50CFD29435}"/>
    <dgm:cxn modelId="{65AAAD13-6582-44CB-B3D0-50592F8E0DC3}" srcId="{F5BFFF8B-05C5-4275-9A47-63730DDCCEFC}" destId="{B3A9BFFB-D247-46EB-BDA2-1C975949C0CD}" srcOrd="0" destOrd="0" parTransId="{050F5971-1F7A-4292-BA99-EE019918A1E2}" sibTransId="{C02315CF-E086-4BE2-896B-E5B249EE48F2}"/>
    <dgm:cxn modelId="{44EC7515-E672-438B-838B-70B6215A31D7}" type="presOf" srcId="{C640D2C7-9BAC-4DB2-A04C-B324B6021609}" destId="{3FF40434-D2E7-46BF-9204-A3FE1154B3C4}" srcOrd="0" destOrd="0" presId="urn:microsoft.com/office/officeart/2005/8/layout/list1"/>
    <dgm:cxn modelId="{84948F1B-7252-480E-86D0-0C5558A83223}" srcId="{C640D2C7-9BAC-4DB2-A04C-B324B6021609}" destId="{B0D6112E-BBCE-488B-B814-00C0FB428109}" srcOrd="0" destOrd="0" parTransId="{E2E614E6-663D-4CDB-B438-C5C5EBB3D761}" sibTransId="{2E845AE7-F2E5-4CC2-B693-2A5D1B1C8930}"/>
    <dgm:cxn modelId="{E0472E23-867E-42D1-9EE1-7F99CE633F74}" type="presOf" srcId="{F5BFFF8B-05C5-4275-9A47-63730DDCCEFC}" destId="{C615522F-3AAE-42AF-909B-8D69BBA72BE5}" srcOrd="1" destOrd="0" presId="urn:microsoft.com/office/officeart/2005/8/layout/list1"/>
    <dgm:cxn modelId="{30A81031-221E-41B0-A1D9-0D5FB5C16BB3}" srcId="{44430E5D-2582-4E32-A472-4FA9B45FA713}" destId="{41E5FAB5-B384-4AB6-81CC-E9CA1EDD98BB}" srcOrd="2" destOrd="0" parTransId="{C6F67641-7BAF-41A4-B305-D8B7071AF222}" sibTransId="{3B7D6932-1A6F-4A3B-B804-7190386D0DB3}"/>
    <dgm:cxn modelId="{7D1D7436-42FE-4BA7-8714-D187BB902EB0}" type="presOf" srcId="{B3A9BFFB-D247-46EB-BDA2-1C975949C0CD}" destId="{52E4307C-0BEE-456B-8170-94BD1B1B9429}" srcOrd="0" destOrd="0" presId="urn:microsoft.com/office/officeart/2005/8/layout/list1"/>
    <dgm:cxn modelId="{F1B52768-9AA7-4D83-8FB4-B3ED2DC752D2}" srcId="{44430E5D-2582-4E32-A472-4FA9B45FA713}" destId="{F5BFFF8B-05C5-4275-9A47-63730DDCCEFC}" srcOrd="1" destOrd="0" parTransId="{6AA23BD3-B43A-4EDD-BEA4-3FE61D6414ED}" sibTransId="{E179F6B2-BF03-43A6-AB86-AD894BB00209}"/>
    <dgm:cxn modelId="{160B7CB7-DA54-48D7-B146-724464FAABA1}" type="presOf" srcId="{44430E5D-2582-4E32-A472-4FA9B45FA713}" destId="{FF33DF95-F206-43EE-A89F-A5F65A5CE2AF}" srcOrd="0" destOrd="0" presId="urn:microsoft.com/office/officeart/2005/8/layout/list1"/>
    <dgm:cxn modelId="{08D95FB8-12DB-4F40-BB7A-C912AA1911C6}" type="presOf" srcId="{F5BFFF8B-05C5-4275-9A47-63730DDCCEFC}" destId="{6A8577A6-C7EC-43F8-A5A1-4D67B86749D5}" srcOrd="0" destOrd="0" presId="urn:microsoft.com/office/officeart/2005/8/layout/list1"/>
    <dgm:cxn modelId="{88DF50C2-6DC0-4B5D-A0E3-B4116A5CB4F7}" type="presOf" srcId="{41E5FAB5-B384-4AB6-81CC-E9CA1EDD98BB}" destId="{59E52BFD-4081-4EA6-89C7-FDBA021F73B6}" srcOrd="1" destOrd="0" presId="urn:microsoft.com/office/officeart/2005/8/layout/list1"/>
    <dgm:cxn modelId="{1166ECD3-FF3C-43AB-9944-439A43F33370}" type="presOf" srcId="{B0D6112E-BBCE-488B-B814-00C0FB428109}" destId="{18F1D54A-3807-499B-B1AD-84C764A49518}" srcOrd="0" destOrd="0" presId="urn:microsoft.com/office/officeart/2005/8/layout/list1"/>
    <dgm:cxn modelId="{72D31AEB-B7FF-435F-A2CD-88B62745F202}" srcId="{41E5FAB5-B384-4AB6-81CC-E9CA1EDD98BB}" destId="{C2B3A214-2A09-4823-B819-33FA64C6E09F}" srcOrd="0" destOrd="0" parTransId="{04A56979-F4CF-4A94-A482-2A259E8468C9}" sibTransId="{4B2337AC-51B4-4995-A45D-E29CA8730E4B}"/>
    <dgm:cxn modelId="{2C663BEB-2472-4D46-9597-632834D2B878}" type="presOf" srcId="{C2B3A214-2A09-4823-B819-33FA64C6E09F}" destId="{26D4875C-9029-41B6-8BA8-48F0D91F785C}" srcOrd="0" destOrd="0" presId="urn:microsoft.com/office/officeart/2005/8/layout/list1"/>
    <dgm:cxn modelId="{14709BED-97FC-4471-A089-7DCE455867D9}" type="presOf" srcId="{C640D2C7-9BAC-4DB2-A04C-B324B6021609}" destId="{52295A5F-19E8-4BB0-A934-5AA3E24EA7AD}" srcOrd="1" destOrd="0" presId="urn:microsoft.com/office/officeart/2005/8/layout/list1"/>
    <dgm:cxn modelId="{2F23B2FF-8F2C-4E77-8A81-F75E450EF169}" type="presOf" srcId="{41E5FAB5-B384-4AB6-81CC-E9CA1EDD98BB}" destId="{68C4E4AE-9C46-49A8-A806-80410127FB61}" srcOrd="0" destOrd="0" presId="urn:microsoft.com/office/officeart/2005/8/layout/list1"/>
    <dgm:cxn modelId="{E0D67FB9-A9DC-4995-B0E8-DDF5148D9175}" type="presParOf" srcId="{FF33DF95-F206-43EE-A89F-A5F65A5CE2AF}" destId="{F938806A-2B1A-48AC-82D0-E44F5A462B18}" srcOrd="0" destOrd="0" presId="urn:microsoft.com/office/officeart/2005/8/layout/list1"/>
    <dgm:cxn modelId="{2388D04C-06E4-447E-8724-350D331A72EB}" type="presParOf" srcId="{F938806A-2B1A-48AC-82D0-E44F5A462B18}" destId="{3FF40434-D2E7-46BF-9204-A3FE1154B3C4}" srcOrd="0" destOrd="0" presId="urn:microsoft.com/office/officeart/2005/8/layout/list1"/>
    <dgm:cxn modelId="{AE296192-A6F6-48E5-B6E0-15FDC9C5D739}" type="presParOf" srcId="{F938806A-2B1A-48AC-82D0-E44F5A462B18}" destId="{52295A5F-19E8-4BB0-A934-5AA3E24EA7AD}" srcOrd="1" destOrd="0" presId="urn:microsoft.com/office/officeart/2005/8/layout/list1"/>
    <dgm:cxn modelId="{D606E74C-9B0E-46C1-8A58-7CE05381C705}" type="presParOf" srcId="{FF33DF95-F206-43EE-A89F-A5F65A5CE2AF}" destId="{24333CF3-B64E-45BD-B96E-5C2A0F33A42C}" srcOrd="1" destOrd="0" presId="urn:microsoft.com/office/officeart/2005/8/layout/list1"/>
    <dgm:cxn modelId="{29BCC825-A79E-4996-8AA5-47E48926D25E}" type="presParOf" srcId="{FF33DF95-F206-43EE-A89F-A5F65A5CE2AF}" destId="{18F1D54A-3807-499B-B1AD-84C764A49518}" srcOrd="2" destOrd="0" presId="urn:microsoft.com/office/officeart/2005/8/layout/list1"/>
    <dgm:cxn modelId="{5C4A7C4C-6FD6-4E9B-BFA9-47CAF011BCBB}" type="presParOf" srcId="{FF33DF95-F206-43EE-A89F-A5F65A5CE2AF}" destId="{3D93CEC0-F294-451B-9E79-B98CDE2FCD1E}" srcOrd="3" destOrd="0" presId="urn:microsoft.com/office/officeart/2005/8/layout/list1"/>
    <dgm:cxn modelId="{EEE857DD-FC82-4775-A565-01A7CCBC3ECA}" type="presParOf" srcId="{FF33DF95-F206-43EE-A89F-A5F65A5CE2AF}" destId="{29989D9A-8764-4D42-AA8B-F54C4FDE60FB}" srcOrd="4" destOrd="0" presId="urn:microsoft.com/office/officeart/2005/8/layout/list1"/>
    <dgm:cxn modelId="{ECD6C1D9-F297-4770-90FA-258E193863DE}" type="presParOf" srcId="{29989D9A-8764-4D42-AA8B-F54C4FDE60FB}" destId="{6A8577A6-C7EC-43F8-A5A1-4D67B86749D5}" srcOrd="0" destOrd="0" presId="urn:microsoft.com/office/officeart/2005/8/layout/list1"/>
    <dgm:cxn modelId="{576D8821-9277-4517-9FB1-A51C9B214AF4}" type="presParOf" srcId="{29989D9A-8764-4D42-AA8B-F54C4FDE60FB}" destId="{C615522F-3AAE-42AF-909B-8D69BBA72BE5}" srcOrd="1" destOrd="0" presId="urn:microsoft.com/office/officeart/2005/8/layout/list1"/>
    <dgm:cxn modelId="{07DA8C70-9666-4A9E-BBE1-CD3B42751B25}" type="presParOf" srcId="{FF33DF95-F206-43EE-A89F-A5F65A5CE2AF}" destId="{54B342A3-5353-4012-A7B5-14B79D11BC69}" srcOrd="5" destOrd="0" presId="urn:microsoft.com/office/officeart/2005/8/layout/list1"/>
    <dgm:cxn modelId="{3FF904C8-3752-47DF-B6B5-18A9E80DE136}" type="presParOf" srcId="{FF33DF95-F206-43EE-A89F-A5F65A5CE2AF}" destId="{52E4307C-0BEE-456B-8170-94BD1B1B9429}" srcOrd="6" destOrd="0" presId="urn:microsoft.com/office/officeart/2005/8/layout/list1"/>
    <dgm:cxn modelId="{7EFA1061-5D39-4821-ADB7-D8200F7EF7E1}" type="presParOf" srcId="{FF33DF95-F206-43EE-A89F-A5F65A5CE2AF}" destId="{B639C7DB-1369-4938-9485-DE6AA59854F1}" srcOrd="7" destOrd="0" presId="urn:microsoft.com/office/officeart/2005/8/layout/list1"/>
    <dgm:cxn modelId="{699C725F-34FC-43A6-BD4E-91CF648EEEAF}" type="presParOf" srcId="{FF33DF95-F206-43EE-A89F-A5F65A5CE2AF}" destId="{90607972-36E0-4EC0-B6D9-040B38723AD4}" srcOrd="8" destOrd="0" presId="urn:microsoft.com/office/officeart/2005/8/layout/list1"/>
    <dgm:cxn modelId="{7BF016E5-C3D4-4DEA-A26D-8DAE7CB2A429}" type="presParOf" srcId="{90607972-36E0-4EC0-B6D9-040B38723AD4}" destId="{68C4E4AE-9C46-49A8-A806-80410127FB61}" srcOrd="0" destOrd="0" presId="urn:microsoft.com/office/officeart/2005/8/layout/list1"/>
    <dgm:cxn modelId="{EC4C8D6D-1F14-408F-B2A8-4F7852B11C5A}" type="presParOf" srcId="{90607972-36E0-4EC0-B6D9-040B38723AD4}" destId="{59E52BFD-4081-4EA6-89C7-FDBA021F73B6}" srcOrd="1" destOrd="0" presId="urn:microsoft.com/office/officeart/2005/8/layout/list1"/>
    <dgm:cxn modelId="{21ADE0B3-2648-41B8-87BF-78F75EFD34F7}" type="presParOf" srcId="{FF33DF95-F206-43EE-A89F-A5F65A5CE2AF}" destId="{DF3EC818-82DE-4257-9F35-134BF18DF5C9}" srcOrd="9" destOrd="0" presId="urn:microsoft.com/office/officeart/2005/8/layout/list1"/>
    <dgm:cxn modelId="{A71FA03D-6254-49F5-BAC2-001597CA45B5}" type="presParOf" srcId="{FF33DF95-F206-43EE-A89F-A5F65A5CE2AF}" destId="{26D4875C-9029-41B6-8BA8-48F0D91F785C}"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430E5D-2582-4E32-A472-4FA9B45FA713}" type="doc">
      <dgm:prSet loTypeId="urn:microsoft.com/office/officeart/2005/8/layout/list1" loCatId="list" qsTypeId="urn:microsoft.com/office/officeart/2005/8/quickstyle/simple1" qsCatId="simple" csTypeId="urn:microsoft.com/office/officeart/2005/8/colors/accent3_1" csCatId="accent3" phldr="1"/>
      <dgm:spPr/>
      <dgm:t>
        <a:bodyPr/>
        <a:lstStyle/>
        <a:p>
          <a:endParaRPr lang="es-ES"/>
        </a:p>
      </dgm:t>
    </dgm:pt>
    <dgm:pt modelId="{4374D82F-0E50-4F30-BC32-75F95717CB4D}">
      <dgm:prSet custT="1"/>
      <dgm:spPr/>
      <dgm:t>
        <a:bodyPr/>
        <a:lstStyle/>
        <a:p>
          <a:r>
            <a:rPr lang="en-GB" sz="1600" b="1" kern="1200" dirty="0" err="1">
              <a:solidFill>
                <a:srgbClr val="18C320"/>
              </a:solidFill>
            </a:rPr>
            <a:t>Accéder</a:t>
          </a:r>
          <a:r>
            <a:rPr lang="en-GB" sz="1600" b="1" kern="1200" dirty="0">
              <a:solidFill>
                <a:srgbClr val="18C320"/>
              </a:solidFill>
            </a:rPr>
            <a:t> au </a:t>
          </a:r>
          <a:r>
            <a:rPr lang="en-GB" sz="1600" b="1" kern="1200" dirty="0" err="1">
              <a:solidFill>
                <a:srgbClr val="18C320"/>
              </a:solidFill>
            </a:rPr>
            <a:t>financement</a:t>
          </a:r>
          <a:r>
            <a:rPr lang="en-GB" sz="1600" b="1" kern="1200" dirty="0">
              <a:solidFill>
                <a:srgbClr val="18C320"/>
              </a:solidFill>
            </a:rPr>
            <a:t> </a:t>
          </a:r>
          <a:r>
            <a:rPr lang="en-GB" sz="1600" b="0" i="0" u="none" strike="noStrike" kern="1200" cap="none" dirty="0">
              <a:solidFill>
                <a:srgbClr val="000000"/>
              </a:solidFill>
              <a:latin typeface="Arial"/>
              <a:ea typeface="Arial"/>
              <a:cs typeface="Arial"/>
            </a:rPr>
            <a:t>:</a:t>
          </a:r>
          <a:endParaRPr lang="en-GB" sz="1600" b="0" i="0" u="none" strike="noStrike" kern="1200" cap="none" dirty="0">
            <a:solidFill>
              <a:srgbClr val="000000"/>
            </a:solidFill>
            <a:latin typeface="Arial"/>
            <a:ea typeface="Arial"/>
            <a:cs typeface="Arial"/>
            <a:sym typeface="Arial"/>
          </a:endParaRPr>
        </a:p>
      </dgm:t>
    </dgm:pt>
    <dgm:pt modelId="{B941D750-83FE-4A99-A24A-5EBD404D3796}" type="parTrans" cxnId="{054F7693-C946-4847-BD4A-1FC09E72C8FF}">
      <dgm:prSet/>
      <dgm:spPr/>
      <dgm:t>
        <a:bodyPr/>
        <a:lstStyle/>
        <a:p>
          <a:endParaRPr lang="es-ES"/>
        </a:p>
      </dgm:t>
    </dgm:pt>
    <dgm:pt modelId="{DF90550D-A283-4CA0-A950-C48EFAD35C8E}" type="sibTrans" cxnId="{054F7693-C946-4847-BD4A-1FC09E72C8FF}">
      <dgm:prSet/>
      <dgm:spPr/>
      <dgm:t>
        <a:bodyPr/>
        <a:lstStyle/>
        <a:p>
          <a:endParaRPr lang="es-ES"/>
        </a:p>
      </dgm:t>
    </dgm:pt>
    <dgm:pt modelId="{386AC3D3-1841-41F6-A72C-5A19981C6848}">
      <dgm:prSet/>
      <dgm:spPr/>
      <dgm:t>
        <a:bodyPr/>
        <a:lstStyle/>
        <a:p>
          <a:r>
            <a:rPr lang="fr-FR" dirty="0">
              <a:solidFill>
                <a:schemeClr val="dk1"/>
              </a:solidFill>
            </a:rPr>
            <a:t>Les investisseurs sont plus susceptibles de soutenir une entreprise réputée</a:t>
          </a:r>
          <a:endParaRPr lang="en-GB" b="0" i="0" u="none" strike="noStrike" cap="none" dirty="0">
            <a:solidFill>
              <a:schemeClr val="dk1"/>
            </a:solidFill>
            <a:latin typeface="Arial"/>
            <a:ea typeface="Arial"/>
            <a:cs typeface="Arial"/>
            <a:sym typeface="Arial"/>
          </a:endParaRPr>
        </a:p>
      </dgm:t>
    </dgm:pt>
    <dgm:pt modelId="{7089E027-2F2D-4998-83CC-BD1FFD3EEF9F}" type="parTrans" cxnId="{B7ED5573-955B-43E7-B6E0-F1EEA701B22B}">
      <dgm:prSet/>
      <dgm:spPr/>
      <dgm:t>
        <a:bodyPr/>
        <a:lstStyle/>
        <a:p>
          <a:endParaRPr lang="es-ES"/>
        </a:p>
      </dgm:t>
    </dgm:pt>
    <dgm:pt modelId="{930965B9-2C86-4E88-B6F2-3BBF957B5383}" type="sibTrans" cxnId="{B7ED5573-955B-43E7-B6E0-F1EEA701B22B}">
      <dgm:prSet/>
      <dgm:spPr/>
      <dgm:t>
        <a:bodyPr/>
        <a:lstStyle/>
        <a:p>
          <a:endParaRPr lang="es-ES"/>
        </a:p>
      </dgm:t>
    </dgm:pt>
    <dgm:pt modelId="{66EAEF0E-1BBE-4511-9B85-F5DEB8DCBB19}">
      <dgm:prSet/>
      <dgm:spPr/>
      <dgm:t>
        <a:bodyPr/>
        <a:lstStyle/>
        <a:p>
          <a:r>
            <a:rPr lang="fr-FR" b="1" dirty="0">
              <a:solidFill>
                <a:srgbClr val="18C320"/>
              </a:solidFill>
            </a:rPr>
            <a:t>Attirer l’attention positive des médias </a:t>
          </a:r>
          <a:r>
            <a:rPr lang="en-GB" b="0" i="0" u="none" strike="noStrike" cap="none" dirty="0">
              <a:solidFill>
                <a:schemeClr val="dk1"/>
              </a:solidFill>
              <a:latin typeface="Arial"/>
              <a:ea typeface="Arial"/>
              <a:cs typeface="Arial"/>
              <a:sym typeface="Arial"/>
            </a:rPr>
            <a:t>: </a:t>
          </a:r>
        </a:p>
      </dgm:t>
    </dgm:pt>
    <dgm:pt modelId="{364922A5-E497-4DB7-B51E-6FF030BA46A1}" type="parTrans" cxnId="{B124C284-8AE4-499A-9965-3E0E0FDAC392}">
      <dgm:prSet/>
      <dgm:spPr/>
      <dgm:t>
        <a:bodyPr/>
        <a:lstStyle/>
        <a:p>
          <a:endParaRPr lang="es-ES"/>
        </a:p>
      </dgm:t>
    </dgm:pt>
    <dgm:pt modelId="{45AAF1C9-52FB-4506-B373-FD546A118871}" type="sibTrans" cxnId="{B124C284-8AE4-499A-9965-3E0E0FDAC392}">
      <dgm:prSet/>
      <dgm:spPr/>
      <dgm:t>
        <a:bodyPr/>
        <a:lstStyle/>
        <a:p>
          <a:endParaRPr lang="es-ES"/>
        </a:p>
      </dgm:t>
    </dgm:pt>
    <dgm:pt modelId="{0AA2D4C2-3A54-441B-9168-B8A691A87C80}">
      <dgm:prSet/>
      <dgm:spPr/>
      <dgm:t>
        <a:bodyPr/>
        <a:lstStyle/>
        <a:p>
          <a:r>
            <a:rPr lang="fr-FR" dirty="0">
              <a:solidFill>
                <a:schemeClr val="dk1"/>
              </a:solidFill>
            </a:rPr>
            <a:t>Lors de la participation à des activités communautaires</a:t>
          </a:r>
          <a:endParaRPr lang="en-GB" b="0" i="0" u="none" strike="noStrike" cap="none" dirty="0">
            <a:solidFill>
              <a:schemeClr val="dk1"/>
            </a:solidFill>
            <a:latin typeface="Arial"/>
            <a:ea typeface="Arial"/>
            <a:cs typeface="Arial"/>
            <a:sym typeface="Arial"/>
          </a:endParaRPr>
        </a:p>
      </dgm:t>
    </dgm:pt>
    <dgm:pt modelId="{2A90FBE0-7FF9-449B-B1E3-79B37C816871}" type="parTrans" cxnId="{A0A5CA4C-75DD-41C6-90F7-2D32C7813CC4}">
      <dgm:prSet/>
      <dgm:spPr/>
      <dgm:t>
        <a:bodyPr/>
        <a:lstStyle/>
        <a:p>
          <a:endParaRPr lang="es-ES"/>
        </a:p>
      </dgm:t>
    </dgm:pt>
    <dgm:pt modelId="{B0BB8A6F-8098-41CD-83EF-2B7C39E6B628}" type="sibTrans" cxnId="{A0A5CA4C-75DD-41C6-90F7-2D32C7813CC4}">
      <dgm:prSet/>
      <dgm:spPr/>
      <dgm:t>
        <a:bodyPr/>
        <a:lstStyle/>
        <a:p>
          <a:endParaRPr lang="es-ES"/>
        </a:p>
      </dgm:t>
    </dgm:pt>
    <dgm:pt modelId="{657C1B54-E203-474B-A180-91E6EFC2F792}">
      <dgm:prSet/>
      <dgm:spPr/>
      <dgm:t>
        <a:bodyPr/>
        <a:lstStyle/>
        <a:p>
          <a:r>
            <a:rPr lang="en-GB" b="1" dirty="0" err="1">
              <a:solidFill>
                <a:srgbClr val="18C320"/>
              </a:solidFill>
            </a:rPr>
            <a:t>Réduire</a:t>
          </a:r>
          <a:r>
            <a:rPr lang="en-GB" b="1" dirty="0">
              <a:solidFill>
                <a:srgbClr val="18C320"/>
              </a:solidFill>
            </a:rPr>
            <a:t> le </a:t>
          </a:r>
          <a:r>
            <a:rPr lang="en-GB" b="1" dirty="0" err="1">
              <a:solidFill>
                <a:srgbClr val="18C320"/>
              </a:solidFill>
            </a:rPr>
            <a:t>fardeau</a:t>
          </a:r>
          <a:r>
            <a:rPr lang="en-GB" b="1" dirty="0">
              <a:solidFill>
                <a:srgbClr val="18C320"/>
              </a:solidFill>
            </a:rPr>
            <a:t> </a:t>
          </a:r>
          <a:r>
            <a:rPr lang="en-GB" b="1" dirty="0" err="1">
              <a:solidFill>
                <a:srgbClr val="18C320"/>
              </a:solidFill>
            </a:rPr>
            <a:t>réglementaire</a:t>
          </a:r>
          <a:r>
            <a:rPr lang="en-GB" b="1" dirty="0">
              <a:solidFill>
                <a:srgbClr val="18C320"/>
              </a:solidFill>
            </a:rPr>
            <a:t> </a:t>
          </a:r>
          <a:r>
            <a:rPr lang="en-GB" b="0" i="0" u="none" strike="noStrike" cap="none" dirty="0">
              <a:solidFill>
                <a:schemeClr val="dk1"/>
              </a:solidFill>
              <a:latin typeface="Arial"/>
              <a:ea typeface="Arial"/>
              <a:cs typeface="Arial"/>
              <a:sym typeface="Arial"/>
            </a:rPr>
            <a:t>: </a:t>
          </a:r>
        </a:p>
      </dgm:t>
    </dgm:pt>
    <dgm:pt modelId="{7AA117FF-F366-4E2C-B30C-18EB77BBC550}" type="parTrans" cxnId="{EE8219FC-9224-4DF1-A0A2-ECF17F26657C}">
      <dgm:prSet/>
      <dgm:spPr/>
      <dgm:t>
        <a:bodyPr/>
        <a:lstStyle/>
        <a:p>
          <a:endParaRPr lang="es-ES"/>
        </a:p>
      </dgm:t>
    </dgm:pt>
    <dgm:pt modelId="{500E6464-7DD3-4414-A4AA-E3CC5842C25B}" type="sibTrans" cxnId="{EE8219FC-9224-4DF1-A0A2-ECF17F26657C}">
      <dgm:prSet/>
      <dgm:spPr/>
      <dgm:t>
        <a:bodyPr/>
        <a:lstStyle/>
        <a:p>
          <a:endParaRPr lang="es-ES"/>
        </a:p>
      </dgm:t>
    </dgm:pt>
    <dgm:pt modelId="{CECE06CE-A90A-4499-A391-34B5C5959F80}">
      <dgm:prSet/>
      <dgm:spPr/>
      <dgm:t>
        <a:bodyPr/>
        <a:lstStyle/>
        <a:p>
          <a:r>
            <a:rPr lang="fr-FR" dirty="0">
              <a:solidFill>
                <a:schemeClr val="dk1"/>
              </a:solidFill>
            </a:rPr>
            <a:t>De bonnes relations avec les autorités locales peuvent souvent faciliter les affaires</a:t>
          </a:r>
          <a:endParaRPr lang="en-GB" b="0" i="0" u="none" strike="noStrike" cap="none" dirty="0">
            <a:solidFill>
              <a:schemeClr val="dk1"/>
            </a:solidFill>
            <a:latin typeface="Arial"/>
            <a:ea typeface="Arial"/>
            <a:cs typeface="Arial"/>
            <a:sym typeface="Arial"/>
          </a:endParaRPr>
        </a:p>
      </dgm:t>
    </dgm:pt>
    <dgm:pt modelId="{4C61A4CB-0AAF-4DB6-9B90-B4DD7BFAE634}" type="parTrans" cxnId="{C1B58747-9820-4F8B-AACA-C1DD20900E26}">
      <dgm:prSet/>
      <dgm:spPr/>
      <dgm:t>
        <a:bodyPr/>
        <a:lstStyle/>
        <a:p>
          <a:endParaRPr lang="es-ES"/>
        </a:p>
      </dgm:t>
    </dgm:pt>
    <dgm:pt modelId="{A5A162AD-03DD-47B5-897E-194ECB00690A}" type="sibTrans" cxnId="{C1B58747-9820-4F8B-AACA-C1DD20900E26}">
      <dgm:prSet/>
      <dgm:spPr/>
      <dgm:t>
        <a:bodyPr/>
        <a:lstStyle/>
        <a:p>
          <a:endParaRPr lang="es-ES"/>
        </a:p>
      </dgm:t>
    </dgm:pt>
    <dgm:pt modelId="{E693C488-299E-476E-8432-36C211B1ADF7}">
      <dgm:prSet/>
      <dgm:spPr/>
      <dgm:t>
        <a:bodyPr/>
        <a:lstStyle/>
        <a:p>
          <a:r>
            <a:rPr lang="fr-FR" b="1" dirty="0">
              <a:solidFill>
                <a:srgbClr val="18C320"/>
              </a:solidFill>
            </a:rPr>
            <a:t>Identifier de nouvelles opportunités d’affaires </a:t>
          </a:r>
          <a:r>
            <a:rPr lang="en-GB" b="0" i="0" u="none" strike="noStrike" cap="none" dirty="0">
              <a:solidFill>
                <a:schemeClr val="dk1"/>
              </a:solidFill>
              <a:latin typeface="Arial"/>
              <a:ea typeface="Arial"/>
              <a:cs typeface="Arial"/>
              <a:sym typeface="Arial"/>
            </a:rPr>
            <a:t>: </a:t>
          </a:r>
        </a:p>
      </dgm:t>
    </dgm:pt>
    <dgm:pt modelId="{403C5D36-6C25-4040-B3BA-B3C133AEBB0C}" type="parTrans" cxnId="{40BB93E4-4FC2-42AD-8867-47A21CE799B2}">
      <dgm:prSet/>
      <dgm:spPr/>
      <dgm:t>
        <a:bodyPr/>
        <a:lstStyle/>
        <a:p>
          <a:endParaRPr lang="es-ES"/>
        </a:p>
      </dgm:t>
    </dgm:pt>
    <dgm:pt modelId="{96175F7C-61BC-493F-BBB7-6C496218E596}" type="sibTrans" cxnId="{40BB93E4-4FC2-42AD-8867-47A21CE799B2}">
      <dgm:prSet/>
      <dgm:spPr/>
      <dgm:t>
        <a:bodyPr/>
        <a:lstStyle/>
        <a:p>
          <a:endParaRPr lang="es-ES"/>
        </a:p>
      </dgm:t>
    </dgm:pt>
    <dgm:pt modelId="{59DC2B18-AC13-4D20-9A68-AD4553AD144F}">
      <dgm:prSet/>
      <dgm:spPr/>
      <dgm:t>
        <a:bodyPr/>
        <a:lstStyle/>
        <a:p>
          <a:r>
            <a:rPr lang="fr-FR" dirty="0">
              <a:solidFill>
                <a:schemeClr val="dk1"/>
              </a:solidFill>
            </a:rPr>
            <a:t>Pour le développement de nouveaux produits ou services</a:t>
          </a:r>
          <a:endParaRPr lang="en-GB" b="0" i="0" u="none" strike="noStrike" cap="none" dirty="0">
            <a:solidFill>
              <a:schemeClr val="dk1"/>
            </a:solidFill>
            <a:latin typeface="Arial"/>
            <a:ea typeface="Arial"/>
            <a:cs typeface="Arial"/>
            <a:sym typeface="Arial"/>
          </a:endParaRPr>
        </a:p>
      </dgm:t>
    </dgm:pt>
    <dgm:pt modelId="{88BD41FD-1E1B-40BB-97E9-639A873A6864}" type="parTrans" cxnId="{F70F2C1D-BC97-41C3-8D37-9316D82DBB43}">
      <dgm:prSet/>
      <dgm:spPr/>
      <dgm:t>
        <a:bodyPr/>
        <a:lstStyle/>
        <a:p>
          <a:endParaRPr lang="es-ES"/>
        </a:p>
      </dgm:t>
    </dgm:pt>
    <dgm:pt modelId="{F4273B38-9CFB-4D2E-8353-6C584102012B}" type="sibTrans" cxnId="{F70F2C1D-BC97-41C3-8D37-9316D82DBB43}">
      <dgm:prSet/>
      <dgm:spPr/>
      <dgm:t>
        <a:bodyPr/>
        <a:lstStyle/>
        <a:p>
          <a:endParaRPr lang="es-ES"/>
        </a:p>
      </dgm:t>
    </dgm:pt>
    <dgm:pt modelId="{FF33DF95-F206-43EE-A89F-A5F65A5CE2AF}" type="pres">
      <dgm:prSet presAssocID="{44430E5D-2582-4E32-A472-4FA9B45FA713}" presName="linear" presStyleCnt="0">
        <dgm:presLayoutVars>
          <dgm:dir/>
          <dgm:animLvl val="lvl"/>
          <dgm:resizeHandles val="exact"/>
        </dgm:presLayoutVars>
      </dgm:prSet>
      <dgm:spPr/>
    </dgm:pt>
    <dgm:pt modelId="{EEF2F3D4-5ADC-4712-932C-CCEB9EB1F575}" type="pres">
      <dgm:prSet presAssocID="{4374D82F-0E50-4F30-BC32-75F95717CB4D}" presName="parentLin" presStyleCnt="0"/>
      <dgm:spPr/>
    </dgm:pt>
    <dgm:pt modelId="{7AE9EF87-BDA6-4CD2-B846-D664225C39AC}" type="pres">
      <dgm:prSet presAssocID="{4374D82F-0E50-4F30-BC32-75F95717CB4D}" presName="parentLeftMargin" presStyleLbl="node1" presStyleIdx="0" presStyleCnt="4"/>
      <dgm:spPr/>
    </dgm:pt>
    <dgm:pt modelId="{47D3316A-2AFE-41C0-87C9-2031F81578EB}" type="pres">
      <dgm:prSet presAssocID="{4374D82F-0E50-4F30-BC32-75F95717CB4D}" presName="parentText" presStyleLbl="node1" presStyleIdx="0" presStyleCnt="4">
        <dgm:presLayoutVars>
          <dgm:chMax val="0"/>
          <dgm:bulletEnabled val="1"/>
        </dgm:presLayoutVars>
      </dgm:prSet>
      <dgm:spPr/>
    </dgm:pt>
    <dgm:pt modelId="{93A85DE2-CD85-4EE0-A894-6A8757017F18}" type="pres">
      <dgm:prSet presAssocID="{4374D82F-0E50-4F30-BC32-75F95717CB4D}" presName="negativeSpace" presStyleCnt="0"/>
      <dgm:spPr/>
    </dgm:pt>
    <dgm:pt modelId="{B9AA8B06-1098-4EF2-A832-413407D67ECB}" type="pres">
      <dgm:prSet presAssocID="{4374D82F-0E50-4F30-BC32-75F95717CB4D}" presName="childText" presStyleLbl="conFgAcc1" presStyleIdx="0" presStyleCnt="4">
        <dgm:presLayoutVars>
          <dgm:bulletEnabled val="1"/>
        </dgm:presLayoutVars>
      </dgm:prSet>
      <dgm:spPr/>
    </dgm:pt>
    <dgm:pt modelId="{72D60FCD-480C-455B-806A-CBBDD2AEA2A6}" type="pres">
      <dgm:prSet presAssocID="{DF90550D-A283-4CA0-A950-C48EFAD35C8E}" presName="spaceBetweenRectangles" presStyleCnt="0"/>
      <dgm:spPr/>
    </dgm:pt>
    <dgm:pt modelId="{3303C56F-18A7-4D4D-90E7-36671A74C8D1}" type="pres">
      <dgm:prSet presAssocID="{66EAEF0E-1BBE-4511-9B85-F5DEB8DCBB19}" presName="parentLin" presStyleCnt="0"/>
      <dgm:spPr/>
    </dgm:pt>
    <dgm:pt modelId="{69C9C759-BCE5-436B-A1C0-2D01FFFC336D}" type="pres">
      <dgm:prSet presAssocID="{66EAEF0E-1BBE-4511-9B85-F5DEB8DCBB19}" presName="parentLeftMargin" presStyleLbl="node1" presStyleIdx="0" presStyleCnt="4"/>
      <dgm:spPr/>
    </dgm:pt>
    <dgm:pt modelId="{458F1537-99D0-45D1-9F3E-880A27A0AC20}" type="pres">
      <dgm:prSet presAssocID="{66EAEF0E-1BBE-4511-9B85-F5DEB8DCBB19}" presName="parentText" presStyleLbl="node1" presStyleIdx="1" presStyleCnt="4">
        <dgm:presLayoutVars>
          <dgm:chMax val="0"/>
          <dgm:bulletEnabled val="1"/>
        </dgm:presLayoutVars>
      </dgm:prSet>
      <dgm:spPr/>
    </dgm:pt>
    <dgm:pt modelId="{B5DBD56E-344C-4AB4-B769-ADCAD6995830}" type="pres">
      <dgm:prSet presAssocID="{66EAEF0E-1BBE-4511-9B85-F5DEB8DCBB19}" presName="negativeSpace" presStyleCnt="0"/>
      <dgm:spPr/>
    </dgm:pt>
    <dgm:pt modelId="{9384A23D-6992-4D62-B0AF-7ED93CDF06CA}" type="pres">
      <dgm:prSet presAssocID="{66EAEF0E-1BBE-4511-9B85-F5DEB8DCBB19}" presName="childText" presStyleLbl="conFgAcc1" presStyleIdx="1" presStyleCnt="4" custLinFactNeighborX="-976">
        <dgm:presLayoutVars>
          <dgm:bulletEnabled val="1"/>
        </dgm:presLayoutVars>
      </dgm:prSet>
      <dgm:spPr/>
    </dgm:pt>
    <dgm:pt modelId="{4786D897-6898-4705-83C5-74B9DB934E6E}" type="pres">
      <dgm:prSet presAssocID="{45AAF1C9-52FB-4506-B373-FD546A118871}" presName="spaceBetweenRectangles" presStyleCnt="0"/>
      <dgm:spPr/>
    </dgm:pt>
    <dgm:pt modelId="{17B6F954-1956-4097-AB7D-BA7749090E4E}" type="pres">
      <dgm:prSet presAssocID="{657C1B54-E203-474B-A180-91E6EFC2F792}" presName="parentLin" presStyleCnt="0"/>
      <dgm:spPr/>
    </dgm:pt>
    <dgm:pt modelId="{6846F2B3-31FA-44E6-8129-73A2054B4FC1}" type="pres">
      <dgm:prSet presAssocID="{657C1B54-E203-474B-A180-91E6EFC2F792}" presName="parentLeftMargin" presStyleLbl="node1" presStyleIdx="1" presStyleCnt="4"/>
      <dgm:spPr/>
    </dgm:pt>
    <dgm:pt modelId="{51A3BE21-2A0C-4EBF-8B4C-CC63637D4CE7}" type="pres">
      <dgm:prSet presAssocID="{657C1B54-E203-474B-A180-91E6EFC2F792}" presName="parentText" presStyleLbl="node1" presStyleIdx="2" presStyleCnt="4">
        <dgm:presLayoutVars>
          <dgm:chMax val="0"/>
          <dgm:bulletEnabled val="1"/>
        </dgm:presLayoutVars>
      </dgm:prSet>
      <dgm:spPr/>
    </dgm:pt>
    <dgm:pt modelId="{9D2943C9-741B-47D2-ACE8-B3649102FE19}" type="pres">
      <dgm:prSet presAssocID="{657C1B54-E203-474B-A180-91E6EFC2F792}" presName="negativeSpace" presStyleCnt="0"/>
      <dgm:spPr/>
    </dgm:pt>
    <dgm:pt modelId="{3ACCE8D7-2841-419F-9708-A6092B97A7CB}" type="pres">
      <dgm:prSet presAssocID="{657C1B54-E203-474B-A180-91E6EFC2F792}" presName="childText" presStyleLbl="conFgAcc1" presStyleIdx="2" presStyleCnt="4">
        <dgm:presLayoutVars>
          <dgm:bulletEnabled val="1"/>
        </dgm:presLayoutVars>
      </dgm:prSet>
      <dgm:spPr/>
    </dgm:pt>
    <dgm:pt modelId="{54D8C4B8-6659-40F3-B9B3-1D7D9260180E}" type="pres">
      <dgm:prSet presAssocID="{500E6464-7DD3-4414-A4AA-E3CC5842C25B}" presName="spaceBetweenRectangles" presStyleCnt="0"/>
      <dgm:spPr/>
    </dgm:pt>
    <dgm:pt modelId="{1A17BFC3-369B-40F5-A1F5-D8D892B68A1A}" type="pres">
      <dgm:prSet presAssocID="{E693C488-299E-476E-8432-36C211B1ADF7}" presName="parentLin" presStyleCnt="0"/>
      <dgm:spPr/>
    </dgm:pt>
    <dgm:pt modelId="{160FABCE-F346-4F18-A974-9B03A4BA798B}" type="pres">
      <dgm:prSet presAssocID="{E693C488-299E-476E-8432-36C211B1ADF7}" presName="parentLeftMargin" presStyleLbl="node1" presStyleIdx="2" presStyleCnt="4"/>
      <dgm:spPr/>
    </dgm:pt>
    <dgm:pt modelId="{67E9D20B-5F52-4B63-B8F6-910E6A25944F}" type="pres">
      <dgm:prSet presAssocID="{E693C488-299E-476E-8432-36C211B1ADF7}" presName="parentText" presStyleLbl="node1" presStyleIdx="3" presStyleCnt="4">
        <dgm:presLayoutVars>
          <dgm:chMax val="0"/>
          <dgm:bulletEnabled val="1"/>
        </dgm:presLayoutVars>
      </dgm:prSet>
      <dgm:spPr/>
    </dgm:pt>
    <dgm:pt modelId="{CAF36B58-FB49-4326-B7E1-3913A111BB49}" type="pres">
      <dgm:prSet presAssocID="{E693C488-299E-476E-8432-36C211B1ADF7}" presName="negativeSpace" presStyleCnt="0"/>
      <dgm:spPr/>
    </dgm:pt>
    <dgm:pt modelId="{224DD94B-5C24-4A81-9EF3-1D05FFE4FE86}" type="pres">
      <dgm:prSet presAssocID="{E693C488-299E-476E-8432-36C211B1ADF7}" presName="childText" presStyleLbl="conFgAcc1" presStyleIdx="3" presStyleCnt="4">
        <dgm:presLayoutVars>
          <dgm:bulletEnabled val="1"/>
        </dgm:presLayoutVars>
      </dgm:prSet>
      <dgm:spPr/>
    </dgm:pt>
  </dgm:ptLst>
  <dgm:cxnLst>
    <dgm:cxn modelId="{F70F2C1D-BC97-41C3-8D37-9316D82DBB43}" srcId="{E693C488-299E-476E-8432-36C211B1ADF7}" destId="{59DC2B18-AC13-4D20-9A68-AD4553AD144F}" srcOrd="0" destOrd="0" parTransId="{88BD41FD-1E1B-40BB-97E9-639A873A6864}" sibTransId="{F4273B38-9CFB-4D2E-8353-6C584102012B}"/>
    <dgm:cxn modelId="{6B1F203C-947A-473C-B259-B937F7A49D03}" type="presOf" srcId="{66EAEF0E-1BBE-4511-9B85-F5DEB8DCBB19}" destId="{458F1537-99D0-45D1-9F3E-880A27A0AC20}" srcOrd="1" destOrd="0" presId="urn:microsoft.com/office/officeart/2005/8/layout/list1"/>
    <dgm:cxn modelId="{C1B58747-9820-4F8B-AACA-C1DD20900E26}" srcId="{657C1B54-E203-474B-A180-91E6EFC2F792}" destId="{CECE06CE-A90A-4499-A391-34B5C5959F80}" srcOrd="0" destOrd="0" parTransId="{4C61A4CB-0AAF-4DB6-9B90-B4DD7BFAE634}" sibTransId="{A5A162AD-03DD-47B5-897E-194ECB00690A}"/>
    <dgm:cxn modelId="{A0A5CA4C-75DD-41C6-90F7-2D32C7813CC4}" srcId="{66EAEF0E-1BBE-4511-9B85-F5DEB8DCBB19}" destId="{0AA2D4C2-3A54-441B-9168-B8A691A87C80}" srcOrd="0" destOrd="0" parTransId="{2A90FBE0-7FF9-449B-B1E3-79B37C816871}" sibTransId="{B0BB8A6F-8098-41CD-83EF-2B7C39E6B628}"/>
    <dgm:cxn modelId="{1DEAE952-BA1E-40A5-B1B1-AB0C323923B1}" type="presOf" srcId="{4374D82F-0E50-4F30-BC32-75F95717CB4D}" destId="{47D3316A-2AFE-41C0-87C9-2031F81578EB}" srcOrd="1" destOrd="0" presId="urn:microsoft.com/office/officeart/2005/8/layout/list1"/>
    <dgm:cxn modelId="{B7ED5573-955B-43E7-B6E0-F1EEA701B22B}" srcId="{4374D82F-0E50-4F30-BC32-75F95717CB4D}" destId="{386AC3D3-1841-41F6-A72C-5A19981C6848}" srcOrd="0" destOrd="0" parTransId="{7089E027-2F2D-4998-83CC-BD1FFD3EEF9F}" sibTransId="{930965B9-2C86-4E88-B6F2-3BBF957B5383}"/>
    <dgm:cxn modelId="{B124C284-8AE4-499A-9965-3E0E0FDAC392}" srcId="{44430E5D-2582-4E32-A472-4FA9B45FA713}" destId="{66EAEF0E-1BBE-4511-9B85-F5DEB8DCBB19}" srcOrd="1" destOrd="0" parTransId="{364922A5-E497-4DB7-B51E-6FF030BA46A1}" sibTransId="{45AAF1C9-52FB-4506-B373-FD546A118871}"/>
    <dgm:cxn modelId="{A1DE3491-595A-4646-BF37-AD8362DF6CB6}" type="presOf" srcId="{CECE06CE-A90A-4499-A391-34B5C5959F80}" destId="{3ACCE8D7-2841-419F-9708-A6092B97A7CB}" srcOrd="0" destOrd="0" presId="urn:microsoft.com/office/officeart/2005/8/layout/list1"/>
    <dgm:cxn modelId="{054F7693-C946-4847-BD4A-1FC09E72C8FF}" srcId="{44430E5D-2582-4E32-A472-4FA9B45FA713}" destId="{4374D82F-0E50-4F30-BC32-75F95717CB4D}" srcOrd="0" destOrd="0" parTransId="{B941D750-83FE-4A99-A24A-5EBD404D3796}" sibTransId="{DF90550D-A283-4CA0-A950-C48EFAD35C8E}"/>
    <dgm:cxn modelId="{DA431599-AEBC-4DED-96EC-4D3351C8ECF2}" type="presOf" srcId="{657C1B54-E203-474B-A180-91E6EFC2F792}" destId="{51A3BE21-2A0C-4EBF-8B4C-CC63637D4CE7}" srcOrd="1" destOrd="0" presId="urn:microsoft.com/office/officeart/2005/8/layout/list1"/>
    <dgm:cxn modelId="{DCD659AD-2885-4C34-BD56-869782D10F11}" type="presOf" srcId="{4374D82F-0E50-4F30-BC32-75F95717CB4D}" destId="{7AE9EF87-BDA6-4CD2-B846-D664225C39AC}" srcOrd="0" destOrd="0" presId="urn:microsoft.com/office/officeart/2005/8/layout/list1"/>
    <dgm:cxn modelId="{160B7CB7-DA54-48D7-B146-724464FAABA1}" type="presOf" srcId="{44430E5D-2582-4E32-A472-4FA9B45FA713}" destId="{FF33DF95-F206-43EE-A89F-A5F65A5CE2AF}" srcOrd="0" destOrd="0" presId="urn:microsoft.com/office/officeart/2005/8/layout/list1"/>
    <dgm:cxn modelId="{333E3FC2-12D0-4275-8DC0-D73547EEBCA4}" type="presOf" srcId="{E693C488-299E-476E-8432-36C211B1ADF7}" destId="{160FABCE-F346-4F18-A974-9B03A4BA798B}" srcOrd="0" destOrd="0" presId="urn:microsoft.com/office/officeart/2005/8/layout/list1"/>
    <dgm:cxn modelId="{C093DDD3-22E3-4BB7-8347-57A8688AEF32}" type="presOf" srcId="{59DC2B18-AC13-4D20-9A68-AD4553AD144F}" destId="{224DD94B-5C24-4A81-9EF3-1D05FFE4FE86}" srcOrd="0" destOrd="0" presId="urn:microsoft.com/office/officeart/2005/8/layout/list1"/>
    <dgm:cxn modelId="{40BB93E4-4FC2-42AD-8867-47A21CE799B2}" srcId="{44430E5D-2582-4E32-A472-4FA9B45FA713}" destId="{E693C488-299E-476E-8432-36C211B1ADF7}" srcOrd="3" destOrd="0" parTransId="{403C5D36-6C25-4040-B3BA-B3C133AEBB0C}" sibTransId="{96175F7C-61BC-493F-BBB7-6C496218E596}"/>
    <dgm:cxn modelId="{455E9DEB-2D0A-4A8C-B63D-6E517EAC3175}" type="presOf" srcId="{0AA2D4C2-3A54-441B-9168-B8A691A87C80}" destId="{9384A23D-6992-4D62-B0AF-7ED93CDF06CA}" srcOrd="0" destOrd="0" presId="urn:microsoft.com/office/officeart/2005/8/layout/list1"/>
    <dgm:cxn modelId="{1E9FF5F1-D766-461F-BAFD-B2BCFE5D017C}" type="presOf" srcId="{386AC3D3-1841-41F6-A72C-5A19981C6848}" destId="{B9AA8B06-1098-4EF2-A832-413407D67ECB}" srcOrd="0" destOrd="0" presId="urn:microsoft.com/office/officeart/2005/8/layout/list1"/>
    <dgm:cxn modelId="{3DD27FF4-2454-467C-A13F-767A23BDE5F9}" type="presOf" srcId="{657C1B54-E203-474B-A180-91E6EFC2F792}" destId="{6846F2B3-31FA-44E6-8129-73A2054B4FC1}" srcOrd="0" destOrd="0" presId="urn:microsoft.com/office/officeart/2005/8/layout/list1"/>
    <dgm:cxn modelId="{F912FFF5-54BE-4830-B520-B961B9D1D61A}" type="presOf" srcId="{E693C488-299E-476E-8432-36C211B1ADF7}" destId="{67E9D20B-5F52-4B63-B8F6-910E6A25944F}" srcOrd="1" destOrd="0" presId="urn:microsoft.com/office/officeart/2005/8/layout/list1"/>
    <dgm:cxn modelId="{EE8219FC-9224-4DF1-A0A2-ECF17F26657C}" srcId="{44430E5D-2582-4E32-A472-4FA9B45FA713}" destId="{657C1B54-E203-474B-A180-91E6EFC2F792}" srcOrd="2" destOrd="0" parTransId="{7AA117FF-F366-4E2C-B30C-18EB77BBC550}" sibTransId="{500E6464-7DD3-4414-A4AA-E3CC5842C25B}"/>
    <dgm:cxn modelId="{E6C952FC-5265-4952-889C-420D3FBA13C6}" type="presOf" srcId="{66EAEF0E-1BBE-4511-9B85-F5DEB8DCBB19}" destId="{69C9C759-BCE5-436B-A1C0-2D01FFFC336D}" srcOrd="0" destOrd="0" presId="urn:microsoft.com/office/officeart/2005/8/layout/list1"/>
    <dgm:cxn modelId="{27559742-F6FB-4652-A633-57A09C0FFDF1}" type="presParOf" srcId="{FF33DF95-F206-43EE-A89F-A5F65A5CE2AF}" destId="{EEF2F3D4-5ADC-4712-932C-CCEB9EB1F575}" srcOrd="0" destOrd="0" presId="urn:microsoft.com/office/officeart/2005/8/layout/list1"/>
    <dgm:cxn modelId="{2A763034-33E4-4008-89DB-13E69905820B}" type="presParOf" srcId="{EEF2F3D4-5ADC-4712-932C-CCEB9EB1F575}" destId="{7AE9EF87-BDA6-4CD2-B846-D664225C39AC}" srcOrd="0" destOrd="0" presId="urn:microsoft.com/office/officeart/2005/8/layout/list1"/>
    <dgm:cxn modelId="{95FFEBB1-A229-4492-B130-C752D6664416}" type="presParOf" srcId="{EEF2F3D4-5ADC-4712-932C-CCEB9EB1F575}" destId="{47D3316A-2AFE-41C0-87C9-2031F81578EB}" srcOrd="1" destOrd="0" presId="urn:microsoft.com/office/officeart/2005/8/layout/list1"/>
    <dgm:cxn modelId="{E08E9E37-8D87-499C-A3C7-93EC186C62DF}" type="presParOf" srcId="{FF33DF95-F206-43EE-A89F-A5F65A5CE2AF}" destId="{93A85DE2-CD85-4EE0-A894-6A8757017F18}" srcOrd="1" destOrd="0" presId="urn:microsoft.com/office/officeart/2005/8/layout/list1"/>
    <dgm:cxn modelId="{1A7334A1-0BE1-4614-85FA-09412DD9C52A}" type="presParOf" srcId="{FF33DF95-F206-43EE-A89F-A5F65A5CE2AF}" destId="{B9AA8B06-1098-4EF2-A832-413407D67ECB}" srcOrd="2" destOrd="0" presId="urn:microsoft.com/office/officeart/2005/8/layout/list1"/>
    <dgm:cxn modelId="{8A90F25E-9CDB-4C88-965E-C60C6A25FFFE}" type="presParOf" srcId="{FF33DF95-F206-43EE-A89F-A5F65A5CE2AF}" destId="{72D60FCD-480C-455B-806A-CBBDD2AEA2A6}" srcOrd="3" destOrd="0" presId="urn:microsoft.com/office/officeart/2005/8/layout/list1"/>
    <dgm:cxn modelId="{855AA010-C3E3-42C2-AA66-C6A2FF8C1419}" type="presParOf" srcId="{FF33DF95-F206-43EE-A89F-A5F65A5CE2AF}" destId="{3303C56F-18A7-4D4D-90E7-36671A74C8D1}" srcOrd="4" destOrd="0" presId="urn:microsoft.com/office/officeart/2005/8/layout/list1"/>
    <dgm:cxn modelId="{C6909F88-45C6-447E-9C4F-5E6C629787D5}" type="presParOf" srcId="{3303C56F-18A7-4D4D-90E7-36671A74C8D1}" destId="{69C9C759-BCE5-436B-A1C0-2D01FFFC336D}" srcOrd="0" destOrd="0" presId="urn:microsoft.com/office/officeart/2005/8/layout/list1"/>
    <dgm:cxn modelId="{193E2AF5-4242-41DE-8A58-E99E1C3559BA}" type="presParOf" srcId="{3303C56F-18A7-4D4D-90E7-36671A74C8D1}" destId="{458F1537-99D0-45D1-9F3E-880A27A0AC20}" srcOrd="1" destOrd="0" presId="urn:microsoft.com/office/officeart/2005/8/layout/list1"/>
    <dgm:cxn modelId="{1B291DAE-7369-4FE7-BA16-872484B7287F}" type="presParOf" srcId="{FF33DF95-F206-43EE-A89F-A5F65A5CE2AF}" destId="{B5DBD56E-344C-4AB4-B769-ADCAD6995830}" srcOrd="5" destOrd="0" presId="urn:microsoft.com/office/officeart/2005/8/layout/list1"/>
    <dgm:cxn modelId="{ED3411D1-FC41-4AD1-88D9-736C106D9D4E}" type="presParOf" srcId="{FF33DF95-F206-43EE-A89F-A5F65A5CE2AF}" destId="{9384A23D-6992-4D62-B0AF-7ED93CDF06CA}" srcOrd="6" destOrd="0" presId="urn:microsoft.com/office/officeart/2005/8/layout/list1"/>
    <dgm:cxn modelId="{C33BFA47-88C6-495E-BC0D-CB13D871CC80}" type="presParOf" srcId="{FF33DF95-F206-43EE-A89F-A5F65A5CE2AF}" destId="{4786D897-6898-4705-83C5-74B9DB934E6E}" srcOrd="7" destOrd="0" presId="urn:microsoft.com/office/officeart/2005/8/layout/list1"/>
    <dgm:cxn modelId="{00D05305-B309-4DED-8943-AFFB4CAA99FA}" type="presParOf" srcId="{FF33DF95-F206-43EE-A89F-A5F65A5CE2AF}" destId="{17B6F954-1956-4097-AB7D-BA7749090E4E}" srcOrd="8" destOrd="0" presId="urn:microsoft.com/office/officeart/2005/8/layout/list1"/>
    <dgm:cxn modelId="{0DCBABD9-5E9E-4686-9EAF-32379CB76574}" type="presParOf" srcId="{17B6F954-1956-4097-AB7D-BA7749090E4E}" destId="{6846F2B3-31FA-44E6-8129-73A2054B4FC1}" srcOrd="0" destOrd="0" presId="urn:microsoft.com/office/officeart/2005/8/layout/list1"/>
    <dgm:cxn modelId="{F72515CC-5EC7-48F7-9C5D-91BE33FCA03E}" type="presParOf" srcId="{17B6F954-1956-4097-AB7D-BA7749090E4E}" destId="{51A3BE21-2A0C-4EBF-8B4C-CC63637D4CE7}" srcOrd="1" destOrd="0" presId="urn:microsoft.com/office/officeart/2005/8/layout/list1"/>
    <dgm:cxn modelId="{FC66D852-2D7F-48B2-80DA-39A035F78628}" type="presParOf" srcId="{FF33DF95-F206-43EE-A89F-A5F65A5CE2AF}" destId="{9D2943C9-741B-47D2-ACE8-B3649102FE19}" srcOrd="9" destOrd="0" presId="urn:microsoft.com/office/officeart/2005/8/layout/list1"/>
    <dgm:cxn modelId="{BB26F326-A337-495F-B5B4-C671BA0F5874}" type="presParOf" srcId="{FF33DF95-F206-43EE-A89F-A5F65A5CE2AF}" destId="{3ACCE8D7-2841-419F-9708-A6092B97A7CB}" srcOrd="10" destOrd="0" presId="urn:microsoft.com/office/officeart/2005/8/layout/list1"/>
    <dgm:cxn modelId="{FE341270-799F-4CAC-9CC1-FC03959A33AB}" type="presParOf" srcId="{FF33DF95-F206-43EE-A89F-A5F65A5CE2AF}" destId="{54D8C4B8-6659-40F3-B9B3-1D7D9260180E}" srcOrd="11" destOrd="0" presId="urn:microsoft.com/office/officeart/2005/8/layout/list1"/>
    <dgm:cxn modelId="{923D749D-BA36-484A-AF83-54B075818E29}" type="presParOf" srcId="{FF33DF95-F206-43EE-A89F-A5F65A5CE2AF}" destId="{1A17BFC3-369B-40F5-A1F5-D8D892B68A1A}" srcOrd="12" destOrd="0" presId="urn:microsoft.com/office/officeart/2005/8/layout/list1"/>
    <dgm:cxn modelId="{9307C26F-5803-4F13-8CEC-0FE069F93407}" type="presParOf" srcId="{1A17BFC3-369B-40F5-A1F5-D8D892B68A1A}" destId="{160FABCE-F346-4F18-A974-9B03A4BA798B}" srcOrd="0" destOrd="0" presId="urn:microsoft.com/office/officeart/2005/8/layout/list1"/>
    <dgm:cxn modelId="{940F10D5-62E3-4C2A-8C19-F2D6D8ED382A}" type="presParOf" srcId="{1A17BFC3-369B-40F5-A1F5-D8D892B68A1A}" destId="{67E9D20B-5F52-4B63-B8F6-910E6A25944F}" srcOrd="1" destOrd="0" presId="urn:microsoft.com/office/officeart/2005/8/layout/list1"/>
    <dgm:cxn modelId="{06DB7A0C-7285-475A-B664-D98682238E76}" type="presParOf" srcId="{FF33DF95-F206-43EE-A89F-A5F65A5CE2AF}" destId="{CAF36B58-FB49-4326-B7E1-3913A111BB49}" srcOrd="13" destOrd="0" presId="urn:microsoft.com/office/officeart/2005/8/layout/list1"/>
    <dgm:cxn modelId="{72038D19-5FB5-4CBD-AD74-6C09BBF74D87}" type="presParOf" srcId="{FF33DF95-F206-43EE-A89F-A5F65A5CE2AF}" destId="{224DD94B-5C24-4A81-9EF3-1D05FFE4FE86}"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F1D54A-3807-499B-B1AD-84C764A49518}">
      <dsp:nvSpPr>
        <dsp:cNvPr id="0" name=""/>
        <dsp:cNvSpPr/>
      </dsp:nvSpPr>
      <dsp:spPr>
        <a:xfrm>
          <a:off x="0" y="149890"/>
          <a:ext cx="7565572" cy="1386000"/>
        </a:xfrm>
        <a:prstGeom prst="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7172" tIns="208280" rIns="587172" bIns="113792" numCol="1" spcCol="1270" anchor="t" anchorCtr="0">
          <a:noAutofit/>
        </a:bodyPr>
        <a:lstStyle/>
        <a:p>
          <a:pPr marL="171450" lvl="1" indent="-171450" algn="l" defTabSz="711200">
            <a:lnSpc>
              <a:spcPct val="90000"/>
            </a:lnSpc>
            <a:spcBef>
              <a:spcPct val="0"/>
            </a:spcBef>
            <a:spcAft>
              <a:spcPct val="15000"/>
            </a:spcAft>
            <a:buChar char="•"/>
          </a:pPr>
          <a:r>
            <a:rPr lang="fr-FR" sz="1600" kern="1200" dirty="0">
              <a:solidFill>
                <a:schemeClr val="dk1"/>
              </a:solidFill>
            </a:rPr>
            <a:t>Les entreprises privilégient souvent les fournisseurs qui ont des politiques responsables, car cela peut se refléter sur la façon dont leurs clients les perçoivent. Certains clients ne préfèrent pas seulement traiter avec des entreprises responsables, ils insistent là-dessus.</a:t>
          </a:r>
          <a:endParaRPr lang="en-GB" sz="1600" b="0" i="0" u="none" strike="noStrike" kern="1200" cap="none" dirty="0">
            <a:solidFill>
              <a:schemeClr val="dk1"/>
            </a:solidFill>
            <a:latin typeface="Arial"/>
            <a:ea typeface="Arial"/>
            <a:cs typeface="Arial"/>
            <a:sym typeface="Arial"/>
          </a:endParaRPr>
        </a:p>
      </dsp:txBody>
      <dsp:txXfrm>
        <a:off x="0" y="149890"/>
        <a:ext cx="7565572" cy="1386000"/>
      </dsp:txXfrm>
    </dsp:sp>
    <dsp:sp modelId="{52295A5F-19E8-4BB0-A934-5AA3E24EA7AD}">
      <dsp:nvSpPr>
        <dsp:cNvPr id="0" name=""/>
        <dsp:cNvSpPr/>
      </dsp:nvSpPr>
      <dsp:spPr>
        <a:xfrm>
          <a:off x="338082" y="21233"/>
          <a:ext cx="5295900" cy="29520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172" tIns="0" rIns="200172" bIns="0" numCol="1" spcCol="1270" anchor="ctr" anchorCtr="0">
          <a:noAutofit/>
        </a:bodyPr>
        <a:lstStyle/>
        <a:p>
          <a:pPr marL="0" lvl="0" indent="0" algn="l" defTabSz="711200">
            <a:lnSpc>
              <a:spcPct val="90000"/>
            </a:lnSpc>
            <a:spcBef>
              <a:spcPct val="0"/>
            </a:spcBef>
            <a:spcAft>
              <a:spcPct val="35000"/>
            </a:spcAft>
            <a:buClr>
              <a:srgbClr val="000000"/>
            </a:buClr>
            <a:buSzPts val="1600"/>
            <a:buFont typeface="Arial"/>
            <a:buNone/>
          </a:pPr>
          <a:r>
            <a:rPr lang="en-GB" sz="1600" b="1" kern="1200" dirty="0" err="1">
              <a:solidFill>
                <a:srgbClr val="18C320"/>
              </a:solidFill>
            </a:rPr>
            <a:t>Réputation</a:t>
          </a:r>
          <a:r>
            <a:rPr lang="en-GB" sz="1600" b="1" kern="1200" dirty="0">
              <a:solidFill>
                <a:srgbClr val="18C320"/>
              </a:solidFill>
            </a:rPr>
            <a:t> </a:t>
          </a:r>
          <a:r>
            <a:rPr lang="en-GB" sz="1600" b="1" kern="1200" dirty="0" err="1">
              <a:solidFill>
                <a:srgbClr val="18C320"/>
              </a:solidFill>
            </a:rPr>
            <a:t>d’entreprise</a:t>
          </a:r>
          <a:r>
            <a:rPr lang="en-GB" sz="1600" b="1" kern="1200" dirty="0">
              <a:solidFill>
                <a:srgbClr val="18C320"/>
              </a:solidFill>
            </a:rPr>
            <a:t> responsible </a:t>
          </a:r>
          <a:r>
            <a:rPr lang="en-GB" sz="1600" b="0" i="0" u="none" strike="noStrike" kern="1200" cap="none" dirty="0">
              <a:solidFill>
                <a:schemeClr val="dk1"/>
              </a:solidFill>
              <a:latin typeface="Arial"/>
              <a:ea typeface="Arial"/>
              <a:cs typeface="Arial"/>
              <a:sym typeface="Arial"/>
            </a:rPr>
            <a:t>: </a:t>
          </a:r>
          <a:endParaRPr lang="es-ES" sz="1600" kern="1200" dirty="0"/>
        </a:p>
      </dsp:txBody>
      <dsp:txXfrm>
        <a:off x="352492" y="35643"/>
        <a:ext cx="5267080" cy="266380"/>
      </dsp:txXfrm>
    </dsp:sp>
    <dsp:sp modelId="{52E4307C-0BEE-456B-8170-94BD1B1B9429}">
      <dsp:nvSpPr>
        <dsp:cNvPr id="0" name=""/>
        <dsp:cNvSpPr/>
      </dsp:nvSpPr>
      <dsp:spPr>
        <a:xfrm>
          <a:off x="0" y="1737490"/>
          <a:ext cx="7565572" cy="756000"/>
        </a:xfrm>
        <a:prstGeom prst="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7172" tIns="208280" rIns="587172" bIns="113792" numCol="1" spcCol="1270" anchor="t" anchorCtr="0">
          <a:noAutofit/>
        </a:bodyPr>
        <a:lstStyle/>
        <a:p>
          <a:pPr marL="171450" lvl="1" indent="-171450" algn="l" defTabSz="711200">
            <a:lnSpc>
              <a:spcPct val="90000"/>
            </a:lnSpc>
            <a:spcBef>
              <a:spcPct val="0"/>
            </a:spcBef>
            <a:spcAft>
              <a:spcPct val="15000"/>
            </a:spcAft>
            <a:buChar char="•"/>
          </a:pPr>
          <a:r>
            <a:rPr lang="fr-FR" sz="1600" kern="1200" dirty="0">
              <a:solidFill>
                <a:schemeClr val="dk1"/>
              </a:solidFill>
            </a:rPr>
            <a:t>En réduisant l’utilisation des ressources, les déchets et les émissions, les entreprises économisent de l’argent</a:t>
          </a:r>
          <a:endParaRPr lang="en-GB" sz="1600" b="0" i="0" u="none" strike="noStrike" kern="1200" cap="none" dirty="0">
            <a:solidFill>
              <a:schemeClr val="dk1"/>
            </a:solidFill>
            <a:latin typeface="Arial"/>
            <a:ea typeface="Arial"/>
            <a:cs typeface="Arial"/>
            <a:sym typeface="Arial"/>
          </a:endParaRPr>
        </a:p>
      </dsp:txBody>
      <dsp:txXfrm>
        <a:off x="0" y="1737490"/>
        <a:ext cx="7565572" cy="756000"/>
      </dsp:txXfrm>
    </dsp:sp>
    <dsp:sp modelId="{C615522F-3AAE-42AF-909B-8D69BBA72BE5}">
      <dsp:nvSpPr>
        <dsp:cNvPr id="0" name=""/>
        <dsp:cNvSpPr/>
      </dsp:nvSpPr>
      <dsp:spPr>
        <a:xfrm>
          <a:off x="378278" y="1589890"/>
          <a:ext cx="5295900" cy="29520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172" tIns="0" rIns="200172" bIns="0" numCol="1" spcCol="1270" anchor="ctr" anchorCtr="0">
          <a:noAutofit/>
        </a:bodyPr>
        <a:lstStyle/>
        <a:p>
          <a:pPr marL="0" lvl="0" indent="0" algn="l" defTabSz="711200">
            <a:lnSpc>
              <a:spcPct val="90000"/>
            </a:lnSpc>
            <a:spcBef>
              <a:spcPct val="0"/>
            </a:spcBef>
            <a:spcAft>
              <a:spcPct val="35000"/>
            </a:spcAft>
            <a:buNone/>
          </a:pPr>
          <a:r>
            <a:rPr lang="en-GB" sz="1600" b="1" kern="1200" dirty="0" err="1">
              <a:solidFill>
                <a:srgbClr val="18C320"/>
              </a:solidFill>
            </a:rPr>
            <a:t>Économies</a:t>
          </a:r>
          <a:r>
            <a:rPr lang="en-GB" sz="1600" b="1" kern="1200" dirty="0">
              <a:solidFill>
                <a:srgbClr val="18C320"/>
              </a:solidFill>
            </a:rPr>
            <a:t> de </a:t>
          </a:r>
          <a:r>
            <a:rPr lang="en-GB" sz="1600" b="1" kern="1200" dirty="0" err="1">
              <a:solidFill>
                <a:srgbClr val="18C320"/>
              </a:solidFill>
            </a:rPr>
            <a:t>coûts</a:t>
          </a:r>
          <a:r>
            <a:rPr lang="en-GB" sz="1600" b="1" kern="1200" dirty="0">
              <a:solidFill>
                <a:srgbClr val="18C320"/>
              </a:solidFill>
            </a:rPr>
            <a:t> </a:t>
          </a:r>
          <a:r>
            <a:rPr lang="en-GB" sz="1600" b="0" i="0" u="none" strike="noStrike" kern="1200" cap="none" dirty="0">
              <a:solidFill>
                <a:schemeClr val="dk1"/>
              </a:solidFill>
              <a:latin typeface="Arial"/>
              <a:ea typeface="Arial"/>
              <a:cs typeface="Arial"/>
              <a:sym typeface="Arial"/>
            </a:rPr>
            <a:t>: </a:t>
          </a:r>
        </a:p>
      </dsp:txBody>
      <dsp:txXfrm>
        <a:off x="392688" y="1604300"/>
        <a:ext cx="5267080" cy="266380"/>
      </dsp:txXfrm>
    </dsp:sp>
    <dsp:sp modelId="{26D4875C-9029-41B6-8BA8-48F0D91F785C}">
      <dsp:nvSpPr>
        <dsp:cNvPr id="0" name=""/>
        <dsp:cNvSpPr/>
      </dsp:nvSpPr>
      <dsp:spPr>
        <a:xfrm>
          <a:off x="0" y="2695091"/>
          <a:ext cx="7565572" cy="1386000"/>
        </a:xfrm>
        <a:prstGeom prst="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7172" tIns="208280" rIns="587172" bIns="113792" numCol="1" spcCol="1270" anchor="t" anchorCtr="0">
          <a:noAutofit/>
        </a:bodyPr>
        <a:lstStyle/>
        <a:p>
          <a:pPr marL="171450" lvl="1" indent="-171450" algn="l" defTabSz="711200">
            <a:lnSpc>
              <a:spcPct val="90000"/>
            </a:lnSpc>
            <a:spcBef>
              <a:spcPct val="0"/>
            </a:spcBef>
            <a:spcAft>
              <a:spcPct val="15000"/>
            </a:spcAft>
            <a:buChar char="•"/>
          </a:pPr>
          <a:r>
            <a:rPr lang="fr-FR" sz="1600" kern="1200" dirty="0">
              <a:solidFill>
                <a:schemeClr val="dk1"/>
              </a:solidFill>
            </a:rPr>
            <a:t>Être une entreprise responsable et durable peut faciliter le recrutement de nouveaux employés ou la rétention des employés existants. Les employés peuvent être motivés à rester plus longtemps, ce qui réduit les coûts et perturbe le recrutement et le recyclage.</a:t>
          </a:r>
          <a:endParaRPr lang="en-GB" sz="1600" b="0" i="0" u="none" strike="noStrike" kern="1200" cap="none" dirty="0">
            <a:solidFill>
              <a:schemeClr val="dk1"/>
            </a:solidFill>
            <a:latin typeface="Arial"/>
            <a:ea typeface="Arial"/>
            <a:cs typeface="Arial"/>
            <a:sym typeface="Arial"/>
          </a:endParaRPr>
        </a:p>
      </dsp:txBody>
      <dsp:txXfrm>
        <a:off x="0" y="2695091"/>
        <a:ext cx="7565572" cy="1386000"/>
      </dsp:txXfrm>
    </dsp:sp>
    <dsp:sp modelId="{59E52BFD-4081-4EA6-89C7-FDBA021F73B6}">
      <dsp:nvSpPr>
        <dsp:cNvPr id="0" name=""/>
        <dsp:cNvSpPr/>
      </dsp:nvSpPr>
      <dsp:spPr>
        <a:xfrm>
          <a:off x="378278" y="2547491"/>
          <a:ext cx="5295900" cy="29520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172" tIns="0" rIns="200172" bIns="0" numCol="1" spcCol="1270" anchor="ctr" anchorCtr="0">
          <a:noAutofit/>
        </a:bodyPr>
        <a:lstStyle/>
        <a:p>
          <a:pPr marL="0" lvl="0" indent="0" algn="l" defTabSz="711200">
            <a:lnSpc>
              <a:spcPct val="90000"/>
            </a:lnSpc>
            <a:spcBef>
              <a:spcPct val="0"/>
            </a:spcBef>
            <a:spcAft>
              <a:spcPct val="35000"/>
            </a:spcAft>
            <a:buNone/>
          </a:pPr>
          <a:r>
            <a:rPr lang="fr-FR" sz="1600" b="1" kern="1200" dirty="0">
              <a:solidFill>
                <a:srgbClr val="18C320"/>
              </a:solidFill>
            </a:rPr>
            <a:t>Trouver et retenir du personnel talentueux </a:t>
          </a:r>
          <a:r>
            <a:rPr lang="en-GB" sz="1600" b="0" i="0" u="none" strike="noStrike" kern="1200" cap="none" dirty="0">
              <a:solidFill>
                <a:schemeClr val="dk1"/>
              </a:solidFill>
              <a:latin typeface="Arial"/>
              <a:ea typeface="Arial"/>
              <a:cs typeface="Arial"/>
              <a:sym typeface="Arial"/>
            </a:rPr>
            <a:t>: </a:t>
          </a:r>
        </a:p>
      </dsp:txBody>
      <dsp:txXfrm>
        <a:off x="392688" y="2561901"/>
        <a:ext cx="5267080" cy="2663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AA8B06-1098-4EF2-A832-413407D67ECB}">
      <dsp:nvSpPr>
        <dsp:cNvPr id="0" name=""/>
        <dsp:cNvSpPr/>
      </dsp:nvSpPr>
      <dsp:spPr>
        <a:xfrm>
          <a:off x="0" y="417733"/>
          <a:ext cx="7975373" cy="626062"/>
        </a:xfrm>
        <a:prstGeom prst="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18978" tIns="312420" rIns="618978" bIns="106680" numCol="1" spcCol="1270" anchor="t" anchorCtr="0">
          <a:noAutofit/>
        </a:bodyPr>
        <a:lstStyle/>
        <a:p>
          <a:pPr marL="114300" lvl="1" indent="-114300" algn="l" defTabSz="666750">
            <a:lnSpc>
              <a:spcPct val="90000"/>
            </a:lnSpc>
            <a:spcBef>
              <a:spcPct val="0"/>
            </a:spcBef>
            <a:spcAft>
              <a:spcPct val="15000"/>
            </a:spcAft>
            <a:buChar char="•"/>
          </a:pPr>
          <a:r>
            <a:rPr lang="fr-FR" sz="1500" kern="1200" dirty="0">
              <a:solidFill>
                <a:schemeClr val="dk1"/>
              </a:solidFill>
            </a:rPr>
            <a:t>Les investisseurs sont plus susceptibles de soutenir une entreprise réputée</a:t>
          </a:r>
          <a:endParaRPr lang="en-GB" sz="1500" b="0" i="0" u="none" strike="noStrike" kern="1200" cap="none" dirty="0">
            <a:solidFill>
              <a:schemeClr val="dk1"/>
            </a:solidFill>
            <a:latin typeface="Arial"/>
            <a:ea typeface="Arial"/>
            <a:cs typeface="Arial"/>
            <a:sym typeface="Arial"/>
          </a:endParaRPr>
        </a:p>
      </dsp:txBody>
      <dsp:txXfrm>
        <a:off x="0" y="417733"/>
        <a:ext cx="7975373" cy="626062"/>
      </dsp:txXfrm>
    </dsp:sp>
    <dsp:sp modelId="{47D3316A-2AFE-41C0-87C9-2031F81578EB}">
      <dsp:nvSpPr>
        <dsp:cNvPr id="0" name=""/>
        <dsp:cNvSpPr/>
      </dsp:nvSpPr>
      <dsp:spPr>
        <a:xfrm>
          <a:off x="398768" y="196333"/>
          <a:ext cx="5582761" cy="44280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1015" tIns="0" rIns="211015" bIns="0" numCol="1" spcCol="1270" anchor="ctr" anchorCtr="0">
          <a:noAutofit/>
        </a:bodyPr>
        <a:lstStyle/>
        <a:p>
          <a:pPr marL="0" lvl="0" indent="0" algn="l" defTabSz="711200">
            <a:lnSpc>
              <a:spcPct val="90000"/>
            </a:lnSpc>
            <a:spcBef>
              <a:spcPct val="0"/>
            </a:spcBef>
            <a:spcAft>
              <a:spcPct val="35000"/>
            </a:spcAft>
            <a:buNone/>
          </a:pPr>
          <a:r>
            <a:rPr lang="en-GB" sz="1600" b="1" kern="1200" dirty="0" err="1">
              <a:solidFill>
                <a:srgbClr val="18C320"/>
              </a:solidFill>
            </a:rPr>
            <a:t>Accéder</a:t>
          </a:r>
          <a:r>
            <a:rPr lang="en-GB" sz="1600" b="1" kern="1200" dirty="0">
              <a:solidFill>
                <a:srgbClr val="18C320"/>
              </a:solidFill>
            </a:rPr>
            <a:t> au </a:t>
          </a:r>
          <a:r>
            <a:rPr lang="en-GB" sz="1600" b="1" kern="1200" dirty="0" err="1">
              <a:solidFill>
                <a:srgbClr val="18C320"/>
              </a:solidFill>
            </a:rPr>
            <a:t>financement</a:t>
          </a:r>
          <a:r>
            <a:rPr lang="en-GB" sz="1600" b="1" kern="1200" dirty="0">
              <a:solidFill>
                <a:srgbClr val="18C320"/>
              </a:solidFill>
            </a:rPr>
            <a:t> </a:t>
          </a:r>
          <a:r>
            <a:rPr lang="en-GB" sz="1600" b="0" i="0" u="none" strike="noStrike" kern="1200" cap="none" dirty="0">
              <a:solidFill>
                <a:srgbClr val="000000"/>
              </a:solidFill>
              <a:latin typeface="Arial"/>
              <a:ea typeface="Arial"/>
              <a:cs typeface="Arial"/>
            </a:rPr>
            <a:t>:</a:t>
          </a:r>
          <a:endParaRPr lang="en-GB" sz="1600" b="0" i="0" u="none" strike="noStrike" kern="1200" cap="none" dirty="0">
            <a:solidFill>
              <a:srgbClr val="000000"/>
            </a:solidFill>
            <a:latin typeface="Arial"/>
            <a:ea typeface="Arial"/>
            <a:cs typeface="Arial"/>
            <a:sym typeface="Arial"/>
          </a:endParaRPr>
        </a:p>
      </dsp:txBody>
      <dsp:txXfrm>
        <a:off x="420384" y="217949"/>
        <a:ext cx="5539529" cy="399568"/>
      </dsp:txXfrm>
    </dsp:sp>
    <dsp:sp modelId="{9384A23D-6992-4D62-B0AF-7ED93CDF06CA}">
      <dsp:nvSpPr>
        <dsp:cNvPr id="0" name=""/>
        <dsp:cNvSpPr/>
      </dsp:nvSpPr>
      <dsp:spPr>
        <a:xfrm>
          <a:off x="0" y="1346196"/>
          <a:ext cx="7975373" cy="626062"/>
        </a:xfrm>
        <a:prstGeom prst="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18978" tIns="312420" rIns="618978" bIns="106680" numCol="1" spcCol="1270" anchor="t" anchorCtr="0">
          <a:noAutofit/>
        </a:bodyPr>
        <a:lstStyle/>
        <a:p>
          <a:pPr marL="114300" lvl="1" indent="-114300" algn="l" defTabSz="666750">
            <a:lnSpc>
              <a:spcPct val="90000"/>
            </a:lnSpc>
            <a:spcBef>
              <a:spcPct val="0"/>
            </a:spcBef>
            <a:spcAft>
              <a:spcPct val="15000"/>
            </a:spcAft>
            <a:buChar char="•"/>
          </a:pPr>
          <a:r>
            <a:rPr lang="fr-FR" sz="1500" kern="1200" dirty="0">
              <a:solidFill>
                <a:schemeClr val="dk1"/>
              </a:solidFill>
            </a:rPr>
            <a:t>Lors de la participation à des activités communautaires</a:t>
          </a:r>
          <a:endParaRPr lang="en-GB" sz="1500" b="0" i="0" u="none" strike="noStrike" kern="1200" cap="none" dirty="0">
            <a:solidFill>
              <a:schemeClr val="dk1"/>
            </a:solidFill>
            <a:latin typeface="Arial"/>
            <a:ea typeface="Arial"/>
            <a:cs typeface="Arial"/>
            <a:sym typeface="Arial"/>
          </a:endParaRPr>
        </a:p>
      </dsp:txBody>
      <dsp:txXfrm>
        <a:off x="0" y="1346196"/>
        <a:ext cx="7975373" cy="626062"/>
      </dsp:txXfrm>
    </dsp:sp>
    <dsp:sp modelId="{458F1537-99D0-45D1-9F3E-880A27A0AC20}">
      <dsp:nvSpPr>
        <dsp:cNvPr id="0" name=""/>
        <dsp:cNvSpPr/>
      </dsp:nvSpPr>
      <dsp:spPr>
        <a:xfrm>
          <a:off x="398768" y="1124796"/>
          <a:ext cx="5582761" cy="44280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1015" tIns="0" rIns="211015" bIns="0" numCol="1" spcCol="1270" anchor="ctr" anchorCtr="0">
          <a:noAutofit/>
        </a:bodyPr>
        <a:lstStyle/>
        <a:p>
          <a:pPr marL="0" lvl="0" indent="0" algn="l" defTabSz="666750">
            <a:lnSpc>
              <a:spcPct val="90000"/>
            </a:lnSpc>
            <a:spcBef>
              <a:spcPct val="0"/>
            </a:spcBef>
            <a:spcAft>
              <a:spcPct val="35000"/>
            </a:spcAft>
            <a:buNone/>
          </a:pPr>
          <a:r>
            <a:rPr lang="fr-FR" sz="1500" b="1" kern="1200" dirty="0">
              <a:solidFill>
                <a:srgbClr val="18C320"/>
              </a:solidFill>
            </a:rPr>
            <a:t>Attirer l’attention positive des médias </a:t>
          </a:r>
          <a:r>
            <a:rPr lang="en-GB" sz="1500" b="0" i="0" u="none" strike="noStrike" kern="1200" cap="none" dirty="0">
              <a:solidFill>
                <a:schemeClr val="dk1"/>
              </a:solidFill>
              <a:latin typeface="Arial"/>
              <a:ea typeface="Arial"/>
              <a:cs typeface="Arial"/>
              <a:sym typeface="Arial"/>
            </a:rPr>
            <a:t>: </a:t>
          </a:r>
        </a:p>
      </dsp:txBody>
      <dsp:txXfrm>
        <a:off x="420384" y="1146412"/>
        <a:ext cx="5539529" cy="399568"/>
      </dsp:txXfrm>
    </dsp:sp>
    <dsp:sp modelId="{3ACCE8D7-2841-419F-9708-A6092B97A7CB}">
      <dsp:nvSpPr>
        <dsp:cNvPr id="0" name=""/>
        <dsp:cNvSpPr/>
      </dsp:nvSpPr>
      <dsp:spPr>
        <a:xfrm>
          <a:off x="0" y="2274658"/>
          <a:ext cx="7975373" cy="826875"/>
        </a:xfrm>
        <a:prstGeom prst="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18978" tIns="312420" rIns="618978" bIns="106680" numCol="1" spcCol="1270" anchor="t" anchorCtr="0">
          <a:noAutofit/>
        </a:bodyPr>
        <a:lstStyle/>
        <a:p>
          <a:pPr marL="114300" lvl="1" indent="-114300" algn="l" defTabSz="666750">
            <a:lnSpc>
              <a:spcPct val="90000"/>
            </a:lnSpc>
            <a:spcBef>
              <a:spcPct val="0"/>
            </a:spcBef>
            <a:spcAft>
              <a:spcPct val="15000"/>
            </a:spcAft>
            <a:buChar char="•"/>
          </a:pPr>
          <a:r>
            <a:rPr lang="fr-FR" sz="1500" kern="1200" dirty="0">
              <a:solidFill>
                <a:schemeClr val="dk1"/>
              </a:solidFill>
            </a:rPr>
            <a:t>De bonnes relations avec les autorités locales peuvent souvent faciliter les affaires</a:t>
          </a:r>
          <a:endParaRPr lang="en-GB" sz="1500" b="0" i="0" u="none" strike="noStrike" kern="1200" cap="none" dirty="0">
            <a:solidFill>
              <a:schemeClr val="dk1"/>
            </a:solidFill>
            <a:latin typeface="Arial"/>
            <a:ea typeface="Arial"/>
            <a:cs typeface="Arial"/>
            <a:sym typeface="Arial"/>
          </a:endParaRPr>
        </a:p>
      </dsp:txBody>
      <dsp:txXfrm>
        <a:off x="0" y="2274658"/>
        <a:ext cx="7975373" cy="826875"/>
      </dsp:txXfrm>
    </dsp:sp>
    <dsp:sp modelId="{51A3BE21-2A0C-4EBF-8B4C-CC63637D4CE7}">
      <dsp:nvSpPr>
        <dsp:cNvPr id="0" name=""/>
        <dsp:cNvSpPr/>
      </dsp:nvSpPr>
      <dsp:spPr>
        <a:xfrm>
          <a:off x="398768" y="2053258"/>
          <a:ext cx="5582761" cy="44280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1015" tIns="0" rIns="211015" bIns="0" numCol="1" spcCol="1270" anchor="ctr" anchorCtr="0">
          <a:noAutofit/>
        </a:bodyPr>
        <a:lstStyle/>
        <a:p>
          <a:pPr marL="0" lvl="0" indent="0" algn="l" defTabSz="666750">
            <a:lnSpc>
              <a:spcPct val="90000"/>
            </a:lnSpc>
            <a:spcBef>
              <a:spcPct val="0"/>
            </a:spcBef>
            <a:spcAft>
              <a:spcPct val="35000"/>
            </a:spcAft>
            <a:buNone/>
          </a:pPr>
          <a:r>
            <a:rPr lang="en-GB" sz="1500" b="1" kern="1200" dirty="0" err="1">
              <a:solidFill>
                <a:srgbClr val="18C320"/>
              </a:solidFill>
            </a:rPr>
            <a:t>Réduire</a:t>
          </a:r>
          <a:r>
            <a:rPr lang="en-GB" sz="1500" b="1" kern="1200" dirty="0">
              <a:solidFill>
                <a:srgbClr val="18C320"/>
              </a:solidFill>
            </a:rPr>
            <a:t> le </a:t>
          </a:r>
          <a:r>
            <a:rPr lang="en-GB" sz="1500" b="1" kern="1200" dirty="0" err="1">
              <a:solidFill>
                <a:srgbClr val="18C320"/>
              </a:solidFill>
            </a:rPr>
            <a:t>fardeau</a:t>
          </a:r>
          <a:r>
            <a:rPr lang="en-GB" sz="1500" b="1" kern="1200" dirty="0">
              <a:solidFill>
                <a:srgbClr val="18C320"/>
              </a:solidFill>
            </a:rPr>
            <a:t> </a:t>
          </a:r>
          <a:r>
            <a:rPr lang="en-GB" sz="1500" b="1" kern="1200" dirty="0" err="1">
              <a:solidFill>
                <a:srgbClr val="18C320"/>
              </a:solidFill>
            </a:rPr>
            <a:t>réglementaire</a:t>
          </a:r>
          <a:r>
            <a:rPr lang="en-GB" sz="1500" b="1" kern="1200" dirty="0">
              <a:solidFill>
                <a:srgbClr val="18C320"/>
              </a:solidFill>
            </a:rPr>
            <a:t> </a:t>
          </a:r>
          <a:r>
            <a:rPr lang="en-GB" sz="1500" b="0" i="0" u="none" strike="noStrike" kern="1200" cap="none" dirty="0">
              <a:solidFill>
                <a:schemeClr val="dk1"/>
              </a:solidFill>
              <a:latin typeface="Arial"/>
              <a:ea typeface="Arial"/>
              <a:cs typeface="Arial"/>
              <a:sym typeface="Arial"/>
            </a:rPr>
            <a:t>: </a:t>
          </a:r>
        </a:p>
      </dsp:txBody>
      <dsp:txXfrm>
        <a:off x="420384" y="2074874"/>
        <a:ext cx="5539529" cy="399568"/>
      </dsp:txXfrm>
    </dsp:sp>
    <dsp:sp modelId="{224DD94B-5C24-4A81-9EF3-1D05FFE4FE86}">
      <dsp:nvSpPr>
        <dsp:cNvPr id="0" name=""/>
        <dsp:cNvSpPr/>
      </dsp:nvSpPr>
      <dsp:spPr>
        <a:xfrm>
          <a:off x="0" y="3403933"/>
          <a:ext cx="7975373" cy="626062"/>
        </a:xfrm>
        <a:prstGeom prst="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18978" tIns="312420" rIns="618978" bIns="106680" numCol="1" spcCol="1270" anchor="t" anchorCtr="0">
          <a:noAutofit/>
        </a:bodyPr>
        <a:lstStyle/>
        <a:p>
          <a:pPr marL="114300" lvl="1" indent="-114300" algn="l" defTabSz="666750">
            <a:lnSpc>
              <a:spcPct val="90000"/>
            </a:lnSpc>
            <a:spcBef>
              <a:spcPct val="0"/>
            </a:spcBef>
            <a:spcAft>
              <a:spcPct val="15000"/>
            </a:spcAft>
            <a:buChar char="•"/>
          </a:pPr>
          <a:r>
            <a:rPr lang="fr-FR" sz="1500" kern="1200" dirty="0">
              <a:solidFill>
                <a:schemeClr val="dk1"/>
              </a:solidFill>
            </a:rPr>
            <a:t>Pour le développement de nouveaux produits ou services</a:t>
          </a:r>
          <a:endParaRPr lang="en-GB" sz="1500" b="0" i="0" u="none" strike="noStrike" kern="1200" cap="none" dirty="0">
            <a:solidFill>
              <a:schemeClr val="dk1"/>
            </a:solidFill>
            <a:latin typeface="Arial"/>
            <a:ea typeface="Arial"/>
            <a:cs typeface="Arial"/>
            <a:sym typeface="Arial"/>
          </a:endParaRPr>
        </a:p>
      </dsp:txBody>
      <dsp:txXfrm>
        <a:off x="0" y="3403933"/>
        <a:ext cx="7975373" cy="626062"/>
      </dsp:txXfrm>
    </dsp:sp>
    <dsp:sp modelId="{67E9D20B-5F52-4B63-B8F6-910E6A25944F}">
      <dsp:nvSpPr>
        <dsp:cNvPr id="0" name=""/>
        <dsp:cNvSpPr/>
      </dsp:nvSpPr>
      <dsp:spPr>
        <a:xfrm>
          <a:off x="398768" y="3182533"/>
          <a:ext cx="5582761" cy="44280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1015" tIns="0" rIns="211015" bIns="0" numCol="1" spcCol="1270" anchor="ctr" anchorCtr="0">
          <a:noAutofit/>
        </a:bodyPr>
        <a:lstStyle/>
        <a:p>
          <a:pPr marL="0" lvl="0" indent="0" algn="l" defTabSz="666750">
            <a:lnSpc>
              <a:spcPct val="90000"/>
            </a:lnSpc>
            <a:spcBef>
              <a:spcPct val="0"/>
            </a:spcBef>
            <a:spcAft>
              <a:spcPct val="35000"/>
            </a:spcAft>
            <a:buNone/>
          </a:pPr>
          <a:r>
            <a:rPr lang="fr-FR" sz="1500" b="1" kern="1200" dirty="0">
              <a:solidFill>
                <a:srgbClr val="18C320"/>
              </a:solidFill>
            </a:rPr>
            <a:t>Identifier de nouvelles opportunités d’affaires </a:t>
          </a:r>
          <a:r>
            <a:rPr lang="en-GB" sz="1500" b="0" i="0" u="none" strike="noStrike" kern="1200" cap="none" dirty="0">
              <a:solidFill>
                <a:schemeClr val="dk1"/>
              </a:solidFill>
              <a:latin typeface="Arial"/>
              <a:ea typeface="Arial"/>
              <a:cs typeface="Arial"/>
              <a:sym typeface="Arial"/>
            </a:rPr>
            <a:t>: </a:t>
          </a:r>
        </a:p>
      </dsp:txBody>
      <dsp:txXfrm>
        <a:off x="420384" y="3204149"/>
        <a:ext cx="5539529" cy="39956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
        <p:cNvGrpSpPr/>
        <p:nvPr/>
      </p:nvGrpSpPr>
      <p:grpSpPr>
        <a:xfrm>
          <a:off x="0" y="0"/>
          <a:ext cx="0" cy="0"/>
          <a:chOff x="0" y="0"/>
          <a:chExt cx="0" cy="0"/>
        </a:xfrm>
      </p:grpSpPr>
      <p:sp>
        <p:nvSpPr>
          <p:cNvPr id="21" name="Google Shape;21;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2" name="Google Shape;22;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92" name="Google Shape;92;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130055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92" name="Google Shape;92;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715047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99" name="Google Shape;99;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06" name="Google Shape;106;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14" name="Google Shape;114;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10b78f225a7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21" name="Google Shape;121;g10b78f225a7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40" name="Google Shape;140;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48" name="Google Shape;148;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59" name="Google Shape;159;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81" name="Google Shape;181;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Google Shape;30;g10b78f225a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1" name="Google Shape;31;g10b78f225a7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92" name="Google Shape;192;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03" name="Google Shape;203;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10b78f225a7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28" name="Google Shape;128;g10b78f225a7_0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10b78f225a7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28" name="Google Shape;128;g10b78f225a7_0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00310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44" name="Google Shape;44;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57" name="Google Shape;57;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65" name="Google Shape;65;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74" name="Google Shape;74;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74" name="Google Shape;74;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2273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83" name="Google Shape;83;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92" name="Google Shape;92;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14"/>
        <p:cNvGrpSpPr/>
        <p:nvPr/>
      </p:nvGrpSpPr>
      <p:grpSpPr>
        <a:xfrm>
          <a:off x="0" y="0"/>
          <a:ext cx="0" cy="0"/>
          <a:chOff x="0" y="0"/>
          <a:chExt cx="0" cy="0"/>
        </a:xfrm>
      </p:grpSpPr>
      <p:sp>
        <p:nvSpPr>
          <p:cNvPr id="15" name="Google Shape;15;p7"/>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s-ES"/>
              <a:t>‹N°›</a:t>
            </a:fld>
            <a:endParaRPr/>
          </a:p>
        </p:txBody>
      </p:sp>
      <p:pic>
        <p:nvPicPr>
          <p:cNvPr id="16" name="Google Shape;16;p7"/>
          <p:cNvPicPr preferRelativeResize="0"/>
          <p:nvPr/>
        </p:nvPicPr>
        <p:blipFill rotWithShape="1">
          <a:blip r:embed="rId2">
            <a:alphaModFix/>
          </a:blip>
          <a:srcRect/>
          <a:stretch/>
        </p:blipFill>
        <p:spPr>
          <a:xfrm>
            <a:off x="252663" y="6357783"/>
            <a:ext cx="2010676" cy="500217"/>
          </a:xfrm>
          <a:prstGeom prst="rect">
            <a:avLst/>
          </a:prstGeom>
          <a:noFill/>
          <a:ln>
            <a:noFill/>
          </a:ln>
        </p:spPr>
      </p:pic>
      <p:sp>
        <p:nvSpPr>
          <p:cNvPr id="2" name="Google Shape;17;p7">
            <a:extLst>
              <a:ext uri="{FF2B5EF4-FFF2-40B4-BE49-F238E27FC236}">
                <a16:creationId xmlns:a16="http://schemas.microsoft.com/office/drawing/2014/main" id="{CF0EE981-263B-A67E-0D26-BEFA9E6F1EF9}"/>
              </a:ext>
            </a:extLst>
          </p:cNvPr>
          <p:cNvSpPr txBox="1"/>
          <p:nvPr userDrawn="1"/>
        </p:nvSpPr>
        <p:spPr>
          <a:xfrm>
            <a:off x="2249905" y="6353327"/>
            <a:ext cx="4325556" cy="452760"/>
          </a:xfrm>
          <a:prstGeom prst="rect">
            <a:avLst/>
          </a:prstGeom>
          <a:no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666666"/>
              </a:buClr>
              <a:buSzPts val="750"/>
              <a:buFont typeface="Calibri"/>
              <a:buNone/>
            </a:pPr>
            <a:r>
              <a:rPr lang="fr-FR" sz="750" b="0" i="0" u="none" strike="noStrike" cap="none" dirty="0">
                <a:solidFill>
                  <a:srgbClr val="666666"/>
                </a:solidFill>
                <a:latin typeface="Arial"/>
                <a:cs typeface="Arial"/>
                <a:sym typeface="Arial"/>
              </a:rPr>
              <a:t>Le soutien de la Commission européenne à la production de cette publication ne constitue pas une approbation du contenu, qui reflète uniquement le point de vue des auteurs, et la Commission ne peut pas être tenue responsable de toute utilisation qui pourrait être faite des informations qu’elle contient.</a:t>
            </a:r>
            <a:endParaRPr lang="fr-FR" sz="750" b="0" i="0" u="none" strike="noStrike" cap="none" dirty="0">
              <a:solidFill>
                <a:srgbClr val="666666"/>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Diseño personalizado">
  <p:cSld name="1_Diseño personalizado">
    <p:spTree>
      <p:nvGrpSpPr>
        <p:cNvPr id="1" name="Shape 18"/>
        <p:cNvGrpSpPr/>
        <p:nvPr/>
      </p:nvGrpSpPr>
      <p:grpSpPr>
        <a:xfrm>
          <a:off x="0" y="0"/>
          <a:ext cx="0" cy="0"/>
          <a:chOff x="0" y="0"/>
          <a:chExt cx="0" cy="0"/>
        </a:xfrm>
      </p:grpSpPr>
      <p:sp>
        <p:nvSpPr>
          <p:cNvPr id="19" name="Google Shape;19;p8"/>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s-ES"/>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
          <p:cNvSpPr txBox="1">
            <a:spLocks noGrp="1"/>
          </p:cNvSpPr>
          <p:nvPr>
            <p:ph type="body" idx="1"/>
          </p:nvPr>
        </p:nvSpPr>
        <p:spPr>
          <a:xfrm>
            <a:off x="468313" y="1196975"/>
            <a:ext cx="8183562" cy="1612900"/>
          </a:xfrm>
          <a:prstGeom prst="rect">
            <a:avLst/>
          </a:prstGeom>
          <a:noFill/>
          <a:ln>
            <a:noFill/>
          </a:ln>
        </p:spPr>
        <p:txBody>
          <a:bodyPr spcFirstLastPara="1" wrap="square" lIns="182875" tIns="91425" rIns="91425" bIns="45700" anchor="t" anchorCtr="0">
            <a:noAutofit/>
          </a:bodyPr>
          <a:lstStyle>
            <a:lvl1pPr marL="457200" marR="0" lvl="0" indent="-370840" algn="l" rtl="0">
              <a:lnSpc>
                <a:spcPct val="100000"/>
              </a:lnSpc>
              <a:spcBef>
                <a:spcPts val="250"/>
              </a:spcBef>
              <a:spcAft>
                <a:spcPts val="0"/>
              </a:spcAft>
              <a:buClr>
                <a:schemeClr val="accent1"/>
              </a:buClr>
              <a:buSzPts val="2240"/>
              <a:buFont typeface="Noto Sans Symbols"/>
              <a:buChar char="⚫"/>
              <a:defRPr sz="2800" b="0" i="0" u="none" strike="noStrike" cap="none">
                <a:solidFill>
                  <a:schemeClr val="dk1"/>
                </a:solidFill>
                <a:latin typeface="Cambria"/>
                <a:ea typeface="Cambria"/>
                <a:cs typeface="Cambria"/>
                <a:sym typeface="Cambria"/>
              </a:defRPr>
            </a:lvl1pPr>
            <a:lvl2pPr marL="914400" marR="0" lvl="1" indent="-381000" algn="l" rtl="0">
              <a:lnSpc>
                <a:spcPct val="100000"/>
              </a:lnSpc>
              <a:spcBef>
                <a:spcPts val="250"/>
              </a:spcBef>
              <a:spcAft>
                <a:spcPts val="0"/>
              </a:spcAft>
              <a:buClr>
                <a:schemeClr val="accent1"/>
              </a:buClr>
              <a:buSzPts val="2400"/>
              <a:buFont typeface="Verdana"/>
              <a:buChar char="◦"/>
              <a:defRPr sz="2400" b="0" i="0" u="none" strike="noStrike" cap="none">
                <a:solidFill>
                  <a:schemeClr val="dk1"/>
                </a:solidFill>
                <a:latin typeface="Cambria"/>
                <a:ea typeface="Cambria"/>
                <a:cs typeface="Cambria"/>
                <a:sym typeface="Cambria"/>
              </a:defRPr>
            </a:lvl2pPr>
            <a:lvl3pPr marL="1371600" marR="0" lvl="2" indent="-368300" algn="l" rtl="0">
              <a:lnSpc>
                <a:spcPct val="100000"/>
              </a:lnSpc>
              <a:spcBef>
                <a:spcPts val="250"/>
              </a:spcBef>
              <a:spcAft>
                <a:spcPts val="0"/>
              </a:spcAft>
              <a:buClr>
                <a:srgbClr val="ED3742"/>
              </a:buClr>
              <a:buSzPts val="2200"/>
              <a:buFont typeface="Noto Sans Symbols"/>
              <a:buChar char="●"/>
              <a:defRPr sz="2200" b="0" i="0" u="none" strike="noStrike" cap="none">
                <a:solidFill>
                  <a:schemeClr val="dk1"/>
                </a:solidFill>
                <a:latin typeface="Cambria"/>
                <a:ea typeface="Cambria"/>
                <a:cs typeface="Cambria"/>
                <a:sym typeface="Cambria"/>
              </a:defRPr>
            </a:lvl3pPr>
            <a:lvl4pPr marL="1828800" marR="0" lvl="3" indent="-363728" algn="l" rtl="0">
              <a:lnSpc>
                <a:spcPct val="100000"/>
              </a:lnSpc>
              <a:spcBef>
                <a:spcPts val="225"/>
              </a:spcBef>
              <a:spcAft>
                <a:spcPts val="0"/>
              </a:spcAft>
              <a:buClr>
                <a:srgbClr val="ED3742"/>
              </a:buClr>
              <a:buSzPts val="2128"/>
              <a:buFont typeface="Verdana"/>
              <a:buChar char="◦"/>
              <a:defRPr sz="1900" b="0" i="0" u="none" strike="noStrike" cap="none">
                <a:solidFill>
                  <a:schemeClr val="dk1"/>
                </a:solidFill>
                <a:latin typeface="Cambria"/>
                <a:ea typeface="Cambria"/>
                <a:cs typeface="Cambria"/>
                <a:sym typeface="Cambria"/>
              </a:defRPr>
            </a:lvl4pPr>
            <a:lvl5pPr marL="2286000" marR="0" lvl="4" indent="-342900" algn="l" rtl="0">
              <a:lnSpc>
                <a:spcPct val="100000"/>
              </a:lnSpc>
              <a:spcBef>
                <a:spcPts val="250"/>
              </a:spcBef>
              <a:spcAft>
                <a:spcPts val="0"/>
              </a:spcAft>
              <a:buClr>
                <a:srgbClr val="4A85BF"/>
              </a:buClr>
              <a:buSzPts val="1800"/>
              <a:buFont typeface="Noto Sans Symbols"/>
              <a:buChar char="●"/>
              <a:defRPr sz="1800" b="0" i="0" u="none" strike="noStrike" cap="none">
                <a:solidFill>
                  <a:schemeClr val="dk1"/>
                </a:solidFill>
                <a:latin typeface="Cambria"/>
                <a:ea typeface="Cambria"/>
                <a:cs typeface="Cambria"/>
                <a:sym typeface="Cambria"/>
              </a:defRPr>
            </a:lvl5pPr>
            <a:lvl6pPr marL="2743200" marR="0" lvl="5" indent="-336550" algn="l" rtl="0">
              <a:lnSpc>
                <a:spcPct val="100000"/>
              </a:lnSpc>
              <a:spcBef>
                <a:spcPts val="250"/>
              </a:spcBef>
              <a:spcAft>
                <a:spcPts val="0"/>
              </a:spcAft>
              <a:buClr>
                <a:srgbClr val="BFFF49"/>
              </a:buClr>
              <a:buSzPts val="1700"/>
              <a:buFont typeface="Verdana"/>
              <a:buChar char="◦"/>
              <a:defRPr sz="1700" b="0" i="0" u="none" strike="noStrike" cap="none">
                <a:solidFill>
                  <a:schemeClr val="dk1"/>
                </a:solidFill>
                <a:latin typeface="Cambria"/>
                <a:ea typeface="Cambria"/>
                <a:cs typeface="Cambria"/>
                <a:sym typeface="Cambria"/>
              </a:defRPr>
            </a:lvl6pPr>
            <a:lvl7pPr marL="3200400" marR="0" lvl="6" indent="-323850" algn="l" rtl="0">
              <a:lnSpc>
                <a:spcPct val="100000"/>
              </a:lnSpc>
              <a:spcBef>
                <a:spcPts val="255"/>
              </a:spcBef>
              <a:spcAft>
                <a:spcPts val="0"/>
              </a:spcAft>
              <a:buClr>
                <a:srgbClr val="BFFF49"/>
              </a:buClr>
              <a:buSzPts val="1500"/>
              <a:buFont typeface="Noto Sans Symbols"/>
              <a:buChar char="●"/>
              <a:defRPr sz="1500" b="0" i="0" u="none" strike="noStrike" cap="none">
                <a:solidFill>
                  <a:schemeClr val="dk1"/>
                </a:solidFill>
                <a:latin typeface="Cambria"/>
                <a:ea typeface="Cambria"/>
                <a:cs typeface="Cambria"/>
                <a:sym typeface="Cambria"/>
              </a:defRPr>
            </a:lvl7pPr>
            <a:lvl8pPr marL="3657600" marR="0" lvl="7" indent="-323850" algn="l" rtl="0">
              <a:lnSpc>
                <a:spcPct val="100000"/>
              </a:lnSpc>
              <a:spcBef>
                <a:spcPts val="257"/>
              </a:spcBef>
              <a:spcAft>
                <a:spcPts val="0"/>
              </a:spcAft>
              <a:buClr>
                <a:srgbClr val="BFFF49"/>
              </a:buClr>
              <a:buSzPts val="1500"/>
              <a:buFont typeface="Verdana"/>
              <a:buChar char="◦"/>
              <a:defRPr sz="1500" b="0" i="0" u="none" strike="noStrike" cap="none">
                <a:solidFill>
                  <a:schemeClr val="dk1"/>
                </a:solidFill>
                <a:latin typeface="Cambria"/>
                <a:ea typeface="Cambria"/>
                <a:cs typeface="Cambria"/>
                <a:sym typeface="Cambria"/>
              </a:defRPr>
            </a:lvl8pPr>
            <a:lvl9pPr marL="4114800" marR="0" lvl="8" indent="-323850" algn="l" rtl="0">
              <a:lnSpc>
                <a:spcPct val="100000"/>
              </a:lnSpc>
              <a:spcBef>
                <a:spcPts val="255"/>
              </a:spcBef>
              <a:spcAft>
                <a:spcPts val="0"/>
              </a:spcAft>
              <a:buClr>
                <a:srgbClr val="BFFF49"/>
              </a:buClr>
              <a:buSzPts val="1500"/>
              <a:buFont typeface="Noto Sans Symbols"/>
              <a:buChar char="●"/>
              <a:defRPr sz="1500" b="0" i="0" u="none" strike="noStrike" cap="none">
                <a:solidFill>
                  <a:schemeClr val="dk1"/>
                </a:solidFill>
                <a:latin typeface="Cambria"/>
                <a:ea typeface="Cambria"/>
                <a:cs typeface="Cambria"/>
                <a:sym typeface="Cambria"/>
              </a:defRPr>
            </a:lvl9pPr>
          </a:lstStyle>
          <a:p>
            <a:endParaRPr/>
          </a:p>
        </p:txBody>
      </p:sp>
      <p:sp>
        <p:nvSpPr>
          <p:cNvPr id="11" name="Google Shape;11;p5" descr="Dexion s.r.o. joins the Czech Logistics Association"/>
          <p:cNvSpPr/>
          <p:nvPr/>
        </p:nvSpPr>
        <p:spPr>
          <a:xfrm>
            <a:off x="173038"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12" name="Google Shape;12;p5"/>
          <p:cNvPicPr preferRelativeResize="0"/>
          <p:nvPr/>
        </p:nvPicPr>
        <p:blipFill rotWithShape="1">
          <a:blip r:embed="rId4">
            <a:alphaModFix/>
          </a:blip>
          <a:srcRect/>
          <a:stretch/>
        </p:blipFill>
        <p:spPr>
          <a:xfrm>
            <a:off x="372979" y="0"/>
            <a:ext cx="2061054" cy="649705"/>
          </a:xfrm>
          <a:prstGeom prst="rect">
            <a:avLst/>
          </a:prstGeom>
          <a:noFill/>
          <a:ln>
            <a:noFill/>
          </a:ln>
        </p:spPr>
      </p:pic>
      <p:sp>
        <p:nvSpPr>
          <p:cNvPr id="13" name="Google Shape;13;p5"/>
          <p:cNvSpPr/>
          <p:nvPr/>
        </p:nvSpPr>
        <p:spPr>
          <a:xfrm>
            <a:off x="264695" y="508411"/>
            <a:ext cx="1852863" cy="338554"/>
          </a:xfrm>
          <a:prstGeom prst="rect">
            <a:avLst/>
          </a:prstGeom>
          <a:noFill/>
          <a:ln>
            <a:noFill/>
          </a:ln>
        </p:spPr>
        <p:txBody>
          <a:bodyPr spcFirstLastPara="1" wrap="square" lIns="91425" tIns="45700" rIns="91425" bIns="45700" anchor="t" anchorCtr="0">
            <a:spAutoFit/>
          </a:bodyPr>
          <a:lstStyle/>
          <a:p>
            <a:pPr marL="36576" marR="0" lvl="0" indent="0" algn="ctr" rtl="0">
              <a:lnSpc>
                <a:spcPct val="100000"/>
              </a:lnSpc>
              <a:spcBef>
                <a:spcPts val="0"/>
              </a:spcBef>
              <a:spcAft>
                <a:spcPts val="0"/>
              </a:spcAft>
              <a:buClr>
                <a:srgbClr val="000000"/>
              </a:buClr>
              <a:buSzPts val="2240"/>
              <a:buFont typeface="Arial"/>
              <a:buNone/>
            </a:pPr>
            <a:r>
              <a:rPr lang="es-ES" sz="800" b="1" i="1" u="none" strike="noStrike" cap="none">
                <a:solidFill>
                  <a:srgbClr val="7F7F7F"/>
                </a:solidFill>
                <a:latin typeface="Arial"/>
                <a:ea typeface="Arial"/>
                <a:cs typeface="Arial"/>
                <a:sym typeface="Arial"/>
              </a:rPr>
              <a:t>Successful online learning for </a:t>
            </a:r>
            <a:endParaRPr sz="800" b="0" i="0" u="none" strike="noStrike" cap="none">
              <a:solidFill>
                <a:srgbClr val="7F7F7F"/>
              </a:solidFill>
              <a:latin typeface="Arial"/>
              <a:ea typeface="Arial"/>
              <a:cs typeface="Arial"/>
              <a:sym typeface="Arial"/>
            </a:endParaRPr>
          </a:p>
          <a:p>
            <a:pPr marL="36576" marR="0" lvl="0" indent="0" algn="ctr" rtl="0">
              <a:lnSpc>
                <a:spcPct val="100000"/>
              </a:lnSpc>
              <a:spcBef>
                <a:spcPts val="0"/>
              </a:spcBef>
              <a:spcAft>
                <a:spcPts val="0"/>
              </a:spcAft>
              <a:buClr>
                <a:srgbClr val="000000"/>
              </a:buClr>
              <a:buSzPts val="2240"/>
              <a:buFont typeface="Arial"/>
              <a:buNone/>
            </a:pPr>
            <a:r>
              <a:rPr lang="es-ES" sz="800" b="1" i="1" u="none" strike="noStrike" cap="none">
                <a:solidFill>
                  <a:srgbClr val="7F7F7F"/>
                </a:solidFill>
                <a:latin typeface="Arial"/>
                <a:ea typeface="Arial"/>
                <a:cs typeface="Arial"/>
                <a:sym typeface="Arial"/>
              </a:rPr>
              <a:t>sustainable last mile logistics</a:t>
            </a:r>
            <a:endParaRPr sz="800" b="1" i="0" u="none" strike="noStrike" cap="none">
              <a:solidFill>
                <a:srgbClr val="7F7F7F"/>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s://www.akebono-brake.com/english/csr_environment/environment/logistics/index.html" TargetMode="External"/><Relationship Id="rId3" Type="http://schemas.openxmlformats.org/officeDocument/2006/relationships/hyperlink" Target="https://www.unido.org/our-focus/advancing-economic-competitiveness/competitive-trade-capacities-and-corporate-responsibility/corporate-social-responsibility-market-integration/what-csr" TargetMode="External"/><Relationship Id="rId7" Type="http://schemas.openxmlformats.org/officeDocument/2006/relationships/hyperlink" Target="https://www.lsbuk.com/careers/5-steps-to-implement-effective-csr/"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www.nibusinessinfo.co.uk/content/business-benefits-corporate-social-responsibility" TargetMode="External"/><Relationship Id="rId5" Type="http://schemas.openxmlformats.org/officeDocument/2006/relationships/hyperlink" Target="https://www.youtube.com/watch?v=E0NkGtNU_9w&amp;t=410s" TargetMode="External"/><Relationship Id="rId10" Type="http://schemas.openxmlformats.org/officeDocument/2006/relationships/hyperlink" Target="https://www.iso.org/publication/PUB100258.html" TargetMode="External"/><Relationship Id="rId4" Type="http://schemas.openxmlformats.org/officeDocument/2006/relationships/hyperlink" Target="https://ec.europa.eu/growth/industry/sustainability/corporate-social-responsibility-responsible-business-conduct_en" TargetMode="External"/><Relationship Id="rId9" Type="http://schemas.openxmlformats.org/officeDocument/2006/relationships/hyperlink" Target="https://www.unglobalcompact.org/what-is-gc/mission/principles"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iso.org/iso-14001-environmental-management.html"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ecovadis.com/suppliers/" TargetMode="External"/><Relationship Id="rId5" Type="http://schemas.openxmlformats.org/officeDocument/2006/relationships/hyperlink" Target="https://www.globalreporting.org/standards/" TargetMode="External"/><Relationship Id="rId4" Type="http://schemas.openxmlformats.org/officeDocument/2006/relationships/hyperlink" Target="https://www.bcorporation.net/en-us/certification"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E0NkGtNU_9w&amp;t=410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
        <p:cNvGrpSpPr/>
        <p:nvPr/>
      </p:nvGrpSpPr>
      <p:grpSpPr>
        <a:xfrm>
          <a:off x="0" y="0"/>
          <a:ext cx="0" cy="0"/>
          <a:chOff x="0" y="0"/>
          <a:chExt cx="0" cy="0"/>
        </a:xfrm>
      </p:grpSpPr>
      <p:sp>
        <p:nvSpPr>
          <p:cNvPr id="24" name="Google Shape;24;p4"/>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1</a:t>
            </a:fld>
            <a:endParaRPr/>
          </a:p>
        </p:txBody>
      </p:sp>
      <p:sp>
        <p:nvSpPr>
          <p:cNvPr id="25" name="Google Shape;25;p4"/>
          <p:cNvSpPr txBox="1"/>
          <p:nvPr/>
        </p:nvSpPr>
        <p:spPr>
          <a:xfrm>
            <a:off x="2599506" y="2794758"/>
            <a:ext cx="3945000" cy="1077300"/>
          </a:xfrm>
          <a:prstGeom prst="rect">
            <a:avLst/>
          </a:prstGeom>
          <a:solidFill>
            <a:srgbClr val="18C32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s-ES" sz="3200" b="1" i="0" u="none" strike="noStrike" cap="none">
                <a:solidFill>
                  <a:schemeClr val="lt1"/>
                </a:solidFill>
                <a:latin typeface="Arial"/>
                <a:ea typeface="Arial"/>
                <a:cs typeface="Arial"/>
                <a:sym typeface="Arial"/>
              </a:rPr>
              <a:t>Capsule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200"/>
              <a:buFont typeface="Arial"/>
              <a:buNone/>
            </a:pPr>
            <a:r>
              <a:rPr lang="es-ES" sz="3200" b="1" i="0" u="none" strike="noStrike" cap="none">
                <a:solidFill>
                  <a:schemeClr val="lt1"/>
                </a:solidFill>
                <a:latin typeface="Arial"/>
                <a:ea typeface="Arial"/>
                <a:cs typeface="Arial"/>
                <a:sym typeface="Arial"/>
              </a:rPr>
              <a:t>2.4.4</a:t>
            </a:r>
            <a:endParaRPr sz="3200" b="0" i="0" u="none" strike="noStrike" cap="none">
              <a:solidFill>
                <a:schemeClr val="lt1"/>
              </a:solidFill>
              <a:latin typeface="Arial"/>
              <a:ea typeface="Arial"/>
              <a:cs typeface="Arial"/>
              <a:sym typeface="Arial"/>
            </a:endParaRPr>
          </a:p>
        </p:txBody>
      </p:sp>
      <p:sp>
        <p:nvSpPr>
          <p:cNvPr id="26" name="Google Shape;26;p4"/>
          <p:cNvSpPr txBox="1"/>
          <p:nvPr/>
        </p:nvSpPr>
        <p:spPr>
          <a:xfrm>
            <a:off x="1342793" y="4293825"/>
            <a:ext cx="7014600" cy="707846"/>
          </a:xfrm>
          <a:prstGeom prst="rect">
            <a:avLst/>
          </a:prstGeom>
          <a:noFill/>
          <a:ln w="19050"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lvl="0" algn="ctr">
              <a:buSzPts val="4000"/>
            </a:pPr>
            <a:r>
              <a:rPr lang="es-ES" sz="4000" b="1" dirty="0">
                <a:solidFill>
                  <a:schemeClr val="dk1"/>
                </a:solidFill>
              </a:rPr>
              <a:t> </a:t>
            </a:r>
            <a:r>
              <a:rPr lang="es-ES" sz="2400" b="1" dirty="0" err="1">
                <a:solidFill>
                  <a:schemeClr val="dk1"/>
                </a:solidFill>
              </a:rPr>
              <a:t>Responsabilité</a:t>
            </a:r>
            <a:r>
              <a:rPr lang="es-ES" sz="2400" b="1" dirty="0">
                <a:solidFill>
                  <a:schemeClr val="dk1"/>
                </a:solidFill>
              </a:rPr>
              <a:t> </a:t>
            </a:r>
            <a:r>
              <a:rPr lang="es-ES" sz="2400" b="1" dirty="0" err="1">
                <a:solidFill>
                  <a:schemeClr val="dk1"/>
                </a:solidFill>
              </a:rPr>
              <a:t>sociale</a:t>
            </a:r>
            <a:r>
              <a:rPr lang="es-ES" sz="2400" b="1" dirty="0">
                <a:solidFill>
                  <a:schemeClr val="dk1"/>
                </a:solidFill>
              </a:rPr>
              <a:t> des </a:t>
            </a:r>
            <a:r>
              <a:rPr lang="es-ES" sz="2400" b="1" dirty="0" err="1">
                <a:solidFill>
                  <a:schemeClr val="dk1"/>
                </a:solidFill>
              </a:rPr>
              <a:t>entreprises</a:t>
            </a:r>
            <a:endParaRPr sz="2400" b="0" i="0" u="none" strike="noStrike" cap="none" dirty="0">
              <a:solidFill>
                <a:schemeClr val="dk1"/>
              </a:solidFill>
              <a:latin typeface="Arial"/>
              <a:ea typeface="Arial"/>
              <a:cs typeface="Arial"/>
              <a:sym typeface="Arial"/>
            </a:endParaRPr>
          </a:p>
        </p:txBody>
      </p:sp>
      <p:sp>
        <p:nvSpPr>
          <p:cNvPr id="27" name="Google Shape;27;p4"/>
          <p:cNvSpPr txBox="1"/>
          <p:nvPr/>
        </p:nvSpPr>
        <p:spPr>
          <a:xfrm>
            <a:off x="248194" y="1222861"/>
            <a:ext cx="8451669" cy="400069"/>
          </a:xfrm>
          <a:prstGeom prst="rect">
            <a:avLst/>
          </a:prstGeom>
          <a:solidFill>
            <a:srgbClr val="18C320"/>
          </a:solidFill>
          <a:ln>
            <a:noFill/>
          </a:ln>
        </p:spPr>
        <p:txBody>
          <a:bodyPr spcFirstLastPara="1" wrap="square" lIns="91425" tIns="45700" rIns="91425" bIns="45700" anchor="t" anchorCtr="0">
            <a:spAutoFit/>
          </a:bodyPr>
          <a:lstStyle/>
          <a:p>
            <a:pPr lvl="0" algn="ctr">
              <a:buSzPts val="2000"/>
            </a:pPr>
            <a:r>
              <a:rPr lang="fr-FR" sz="2000" b="1" dirty="0">
                <a:solidFill>
                  <a:schemeClr val="lt1"/>
                </a:solidFill>
              </a:rPr>
              <a:t>CHAPITRE 2 : Opérations logistiques LMD et impacts</a:t>
            </a:r>
            <a:endParaRPr lang="fr-FR" sz="2000" b="1" i="0" u="none" strike="noStrike" cap="none" dirty="0">
              <a:solidFill>
                <a:schemeClr val="lt1"/>
              </a:solidFill>
              <a:latin typeface="Arial"/>
              <a:ea typeface="Arial"/>
              <a:cs typeface="Arial"/>
              <a:sym typeface="Arial"/>
            </a:endParaRPr>
          </a:p>
        </p:txBody>
      </p:sp>
      <p:sp>
        <p:nvSpPr>
          <p:cNvPr id="28" name="Google Shape;28;p4"/>
          <p:cNvSpPr txBox="1"/>
          <p:nvPr/>
        </p:nvSpPr>
        <p:spPr>
          <a:xfrm>
            <a:off x="243840" y="1858586"/>
            <a:ext cx="8451669" cy="400069"/>
          </a:xfrm>
          <a:prstGeom prst="rect">
            <a:avLst/>
          </a:prstGeom>
          <a:no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lvl="0" algn="ctr">
              <a:buSzPts val="2000"/>
            </a:pPr>
            <a:r>
              <a:rPr lang="fr-FR" sz="2000" b="1" dirty="0">
                <a:solidFill>
                  <a:schemeClr val="dk1"/>
                </a:solidFill>
              </a:rPr>
              <a:t>UNITÉ 4 : Demandes et tendances actuelles de la société</a:t>
            </a:r>
            <a:endParaRPr lang="fr-FR" sz="2000" b="1" i="0" u="none" strike="noStrike" cap="none" dirty="0">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1"/>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10</a:t>
            </a:fld>
            <a:endParaRPr/>
          </a:p>
        </p:txBody>
      </p:sp>
      <p:sp>
        <p:nvSpPr>
          <p:cNvPr id="95" name="Google Shape;95;p11"/>
          <p:cNvSpPr txBox="1"/>
          <p:nvPr/>
        </p:nvSpPr>
        <p:spPr>
          <a:xfrm>
            <a:off x="285531" y="1074532"/>
            <a:ext cx="8509997" cy="375445"/>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lvl="0" indent="-742950">
              <a:lnSpc>
                <a:spcPct val="90000"/>
              </a:lnSpc>
              <a:buSzPct val="100000"/>
            </a:pPr>
            <a:r>
              <a:rPr lang="fr-FR" sz="2400" dirty="0">
                <a:solidFill>
                  <a:schemeClr val="lt1"/>
                </a:solidFill>
              </a:rPr>
              <a:t>2. Avantages de la RSE</a:t>
            </a:r>
            <a:endParaRPr lang="fr-FR" sz="2400" dirty="0"/>
          </a:p>
        </p:txBody>
      </p:sp>
      <p:sp>
        <p:nvSpPr>
          <p:cNvPr id="96" name="Google Shape;96;p11"/>
          <p:cNvSpPr/>
          <p:nvPr/>
        </p:nvSpPr>
        <p:spPr>
          <a:xfrm>
            <a:off x="306006" y="1812071"/>
            <a:ext cx="8367731" cy="584735"/>
          </a:xfrm>
          <a:prstGeom prst="rect">
            <a:avLst/>
          </a:prstGeom>
          <a:noFill/>
          <a:ln>
            <a:noFill/>
          </a:ln>
        </p:spPr>
        <p:txBody>
          <a:bodyPr spcFirstLastPara="1" wrap="square" lIns="91425" tIns="45700" rIns="91425" bIns="45700" anchor="t" anchorCtr="0">
            <a:spAutoFit/>
          </a:bodyPr>
          <a:lstStyle/>
          <a:p>
            <a:pPr lvl="0" algn="just">
              <a:buSzPts val="1600"/>
            </a:pPr>
            <a:r>
              <a:rPr lang="fr-FR" sz="1600" b="1" dirty="0">
                <a:solidFill>
                  <a:srgbClr val="18C320"/>
                </a:solidFill>
              </a:rPr>
              <a:t>Mais... Quels sont les avantages pour les entreprises? Quelques exemples qui justifient ces avantages (4)   </a:t>
            </a:r>
            <a:endParaRPr dirty="0"/>
          </a:p>
        </p:txBody>
      </p:sp>
      <p:graphicFrame>
        <p:nvGraphicFramePr>
          <p:cNvPr id="2" name="Diagrama 3">
            <a:extLst>
              <a:ext uri="{FF2B5EF4-FFF2-40B4-BE49-F238E27FC236}">
                <a16:creationId xmlns:a16="http://schemas.microsoft.com/office/drawing/2014/main" id="{6184F531-7FAB-C05B-523F-F7CDED73FEE3}"/>
              </a:ext>
            </a:extLst>
          </p:cNvPr>
          <p:cNvGraphicFramePr/>
          <p:nvPr>
            <p:extLst>
              <p:ext uri="{D42A27DB-BD31-4B8C-83A1-F6EECF244321}">
                <p14:modId xmlns:p14="http://schemas.microsoft.com/office/powerpoint/2010/main" val="856891538"/>
              </p:ext>
            </p:extLst>
          </p:nvPr>
        </p:nvGraphicFramePr>
        <p:xfrm>
          <a:off x="870858" y="2350075"/>
          <a:ext cx="7565572" cy="40833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99506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1"/>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11</a:t>
            </a:fld>
            <a:endParaRPr/>
          </a:p>
        </p:txBody>
      </p:sp>
      <p:sp>
        <p:nvSpPr>
          <p:cNvPr id="95" name="Google Shape;95;p11"/>
          <p:cNvSpPr txBox="1"/>
          <p:nvPr/>
        </p:nvSpPr>
        <p:spPr>
          <a:xfrm>
            <a:off x="285531" y="1074532"/>
            <a:ext cx="8509997" cy="375445"/>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lvl="0" indent="-742950">
              <a:lnSpc>
                <a:spcPct val="90000"/>
              </a:lnSpc>
              <a:buSzPct val="100000"/>
            </a:pPr>
            <a:r>
              <a:rPr lang="fr-FR" sz="2400" dirty="0">
                <a:solidFill>
                  <a:schemeClr val="lt1"/>
                </a:solidFill>
              </a:rPr>
              <a:t>2. Avantages de la RSE</a:t>
            </a:r>
            <a:endParaRPr lang="fr-FR" sz="2400" dirty="0"/>
          </a:p>
        </p:txBody>
      </p:sp>
      <p:sp>
        <p:nvSpPr>
          <p:cNvPr id="96" name="Google Shape;96;p11"/>
          <p:cNvSpPr/>
          <p:nvPr/>
        </p:nvSpPr>
        <p:spPr>
          <a:xfrm>
            <a:off x="306006" y="1812071"/>
            <a:ext cx="8367731" cy="584735"/>
          </a:xfrm>
          <a:prstGeom prst="rect">
            <a:avLst/>
          </a:prstGeom>
          <a:noFill/>
          <a:ln>
            <a:noFill/>
          </a:ln>
        </p:spPr>
        <p:txBody>
          <a:bodyPr spcFirstLastPara="1" wrap="square" lIns="91425" tIns="45700" rIns="91425" bIns="45700" anchor="t" anchorCtr="0">
            <a:spAutoFit/>
          </a:bodyPr>
          <a:lstStyle/>
          <a:p>
            <a:pPr lvl="0" algn="just">
              <a:buSzPts val="1600"/>
            </a:pPr>
            <a:r>
              <a:rPr lang="fr-FR" sz="1600" b="1" dirty="0">
                <a:solidFill>
                  <a:srgbClr val="18C320"/>
                </a:solidFill>
              </a:rPr>
              <a:t>Mais... Quels sont les avantages pour les entreprises? Quelques exemples qui justifient ces avantages </a:t>
            </a:r>
            <a:r>
              <a:rPr lang="en-GB" sz="1600" dirty="0">
                <a:solidFill>
                  <a:schemeClr val="dk1"/>
                </a:solidFill>
              </a:rPr>
              <a:t>(4)</a:t>
            </a:r>
            <a:r>
              <a:rPr lang="en-GB" sz="1600" b="1" dirty="0">
                <a:solidFill>
                  <a:srgbClr val="18C320"/>
                </a:solidFill>
              </a:rPr>
              <a:t>   </a:t>
            </a:r>
          </a:p>
        </p:txBody>
      </p:sp>
      <p:graphicFrame>
        <p:nvGraphicFramePr>
          <p:cNvPr id="2" name="Diagrama 1">
            <a:extLst>
              <a:ext uri="{FF2B5EF4-FFF2-40B4-BE49-F238E27FC236}">
                <a16:creationId xmlns:a16="http://schemas.microsoft.com/office/drawing/2014/main" id="{439A26D4-0FC3-F876-2A22-289B924216EA}"/>
              </a:ext>
            </a:extLst>
          </p:cNvPr>
          <p:cNvGraphicFramePr/>
          <p:nvPr>
            <p:extLst>
              <p:ext uri="{D42A27DB-BD31-4B8C-83A1-F6EECF244321}">
                <p14:modId xmlns:p14="http://schemas.microsoft.com/office/powerpoint/2010/main" val="947036451"/>
              </p:ext>
            </p:extLst>
          </p:nvPr>
        </p:nvGraphicFramePr>
        <p:xfrm>
          <a:off x="548140" y="2293533"/>
          <a:ext cx="7975373" cy="42263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42126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2"/>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12</a:t>
            </a:fld>
            <a:endParaRPr/>
          </a:p>
        </p:txBody>
      </p:sp>
      <p:sp>
        <p:nvSpPr>
          <p:cNvPr id="102" name="Google Shape;102;p12"/>
          <p:cNvSpPr txBox="1"/>
          <p:nvPr/>
        </p:nvSpPr>
        <p:spPr>
          <a:xfrm>
            <a:off x="285531" y="1074532"/>
            <a:ext cx="8509997" cy="375445"/>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lvl="0" indent="-742950">
              <a:lnSpc>
                <a:spcPct val="90000"/>
              </a:lnSpc>
              <a:buSzPct val="100000"/>
            </a:pPr>
            <a:r>
              <a:rPr lang="fr-FR" sz="2400" dirty="0">
                <a:solidFill>
                  <a:schemeClr val="lt1"/>
                </a:solidFill>
              </a:rPr>
              <a:t>3. Exemples d’initiatives de RSE</a:t>
            </a:r>
            <a:endParaRPr dirty="0"/>
          </a:p>
        </p:txBody>
      </p:sp>
      <p:sp>
        <p:nvSpPr>
          <p:cNvPr id="103" name="Google Shape;103;p12"/>
          <p:cNvSpPr/>
          <p:nvPr/>
        </p:nvSpPr>
        <p:spPr>
          <a:xfrm>
            <a:off x="306006" y="1812071"/>
            <a:ext cx="8367731" cy="3785611"/>
          </a:xfrm>
          <a:prstGeom prst="rect">
            <a:avLst/>
          </a:prstGeom>
          <a:noFill/>
          <a:ln>
            <a:noFill/>
          </a:ln>
        </p:spPr>
        <p:txBody>
          <a:bodyPr spcFirstLastPara="1" wrap="square" lIns="91425" tIns="45700" rIns="91425" bIns="45700" anchor="t" anchorCtr="0">
            <a:spAutoFit/>
          </a:bodyPr>
          <a:lstStyle/>
          <a:p>
            <a:pPr lvl="0" algn="just">
              <a:buSzPts val="1600"/>
            </a:pPr>
            <a:r>
              <a:rPr lang="fr-FR" sz="1600" dirty="0">
                <a:solidFill>
                  <a:schemeClr val="dk1"/>
                </a:solidFill>
              </a:rPr>
              <a:t>La RSE est un </a:t>
            </a:r>
            <a:r>
              <a:rPr lang="fr-FR" sz="1600" b="1" dirty="0">
                <a:solidFill>
                  <a:srgbClr val="18C320"/>
                </a:solidFill>
              </a:rPr>
              <a:t>concept commercial large</a:t>
            </a:r>
            <a:r>
              <a:rPr lang="fr-FR" sz="1600" dirty="0">
                <a:solidFill>
                  <a:schemeClr val="dk1"/>
                </a:solidFill>
              </a:rPr>
              <a:t>. Il décrit l’engagement d’une entreprise à mener ses activités de </a:t>
            </a:r>
            <a:r>
              <a:rPr lang="fr-FR" sz="1600" b="1" dirty="0">
                <a:solidFill>
                  <a:srgbClr val="18C320"/>
                </a:solidFill>
              </a:rPr>
              <a:t>manière éthique</a:t>
            </a:r>
            <a:r>
              <a:rPr lang="fr-FR" sz="1600" dirty="0">
                <a:solidFill>
                  <a:schemeClr val="dk1"/>
                </a:solidFill>
              </a:rPr>
              <a:t>. Par exemple, une </a:t>
            </a:r>
            <a:r>
              <a:rPr lang="fr-FR" sz="1600" b="1" dirty="0">
                <a:solidFill>
                  <a:srgbClr val="18C320"/>
                </a:solidFill>
              </a:rPr>
              <a:t>entreprise peut mener des activités </a:t>
            </a:r>
            <a:r>
              <a:rPr lang="fr-FR" sz="1600" dirty="0">
                <a:solidFill>
                  <a:schemeClr val="dk1"/>
                </a:solidFill>
              </a:rPr>
              <a:t>pour protéger la planète ou soutenir ses communautés locales.
</a:t>
            </a:r>
            <a:endParaRPr sz="1600" b="0" i="0" u="none" strike="noStrike" cap="none" dirty="0">
              <a:solidFill>
                <a:schemeClr val="dk1"/>
              </a:solidFill>
              <a:latin typeface="Arial"/>
              <a:ea typeface="Arial"/>
              <a:cs typeface="Arial"/>
              <a:sym typeface="Arial"/>
            </a:endParaRPr>
          </a:p>
          <a:p>
            <a:pPr lvl="0" algn="just">
              <a:buSzPts val="1600"/>
            </a:pPr>
            <a:r>
              <a:rPr lang="fr-FR" sz="1600" dirty="0">
                <a:solidFill>
                  <a:schemeClr val="dk1"/>
                </a:solidFill>
              </a:rPr>
              <a:t>Voici </a:t>
            </a:r>
            <a:r>
              <a:rPr lang="fr-FR" sz="1600" b="1" dirty="0">
                <a:solidFill>
                  <a:srgbClr val="18C320"/>
                </a:solidFill>
              </a:rPr>
              <a:t>quelques exemples d’activités de RSE </a:t>
            </a:r>
            <a:r>
              <a:rPr lang="fr-FR" sz="1600" dirty="0">
                <a:solidFill>
                  <a:schemeClr val="dk1"/>
                </a:solidFill>
              </a:rPr>
              <a:t>(5) :</a:t>
            </a:r>
          </a:p>
          <a:p>
            <a:pPr marL="285750" lvl="0" indent="-285750" algn="just">
              <a:buSzPts val="1600"/>
              <a:buFont typeface="Arial" panose="020B0604020202020204" pitchFamily="34" charset="0"/>
              <a:buChar char="•"/>
            </a:pPr>
            <a:r>
              <a:rPr lang="fr-FR" sz="1600" dirty="0">
                <a:solidFill>
                  <a:schemeClr val="dk1"/>
                </a:solidFill>
              </a:rPr>
              <a:t>
gestion environnementale, par exemple réduction des déchets et durabilité
Approvisionnement responsable, par exemple en utilisant uniquement des ingrédients issus du commerce équitable
Amélioration des normes et conditions de travail
Contribuer aux programmes éducatifs et sociaux
Bénévolat des employés
Investissement socialement responsable
Développement des relations avec les employés</a:t>
            </a:r>
          </a:p>
          <a:p>
            <a:pPr lvl="0" algn="just">
              <a:buSzPts val="1600"/>
            </a:pPr>
            <a:r>
              <a:rPr lang="fr-FR" sz="1600" dirty="0">
                <a:solidFill>
                  <a:schemeClr val="dk1"/>
                </a:solidFill>
              </a:rPr>
              <a:t> et la communauté</a:t>
            </a:r>
            <a:endParaRPr sz="1600" b="0" i="0" u="none" strike="noStrike" cap="none" dirty="0">
              <a:solidFill>
                <a:schemeClr val="dk1"/>
              </a:solidFill>
              <a:latin typeface="Arial"/>
              <a:ea typeface="Arial"/>
              <a:cs typeface="Arial"/>
              <a:sym typeface="Arial"/>
            </a:endParaRPr>
          </a:p>
        </p:txBody>
      </p:sp>
      <p:pic>
        <p:nvPicPr>
          <p:cNvPr id="2" name="Imagen 4">
            <a:extLst>
              <a:ext uri="{FF2B5EF4-FFF2-40B4-BE49-F238E27FC236}">
                <a16:creationId xmlns:a16="http://schemas.microsoft.com/office/drawing/2014/main" id="{649F645A-C08B-020C-C174-0E6253FB4A61}"/>
              </a:ext>
            </a:extLst>
          </p:cNvPr>
          <p:cNvPicPr>
            <a:picLocks noChangeAspect="1"/>
          </p:cNvPicPr>
          <p:nvPr/>
        </p:nvPicPr>
        <p:blipFill>
          <a:blip r:embed="rId3"/>
          <a:stretch>
            <a:fillRect/>
          </a:stretch>
        </p:blipFill>
        <p:spPr>
          <a:xfrm>
            <a:off x="5164437" y="3855094"/>
            <a:ext cx="3825240" cy="275082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3"/>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13</a:t>
            </a:fld>
            <a:endParaRPr/>
          </a:p>
        </p:txBody>
      </p:sp>
      <p:sp>
        <p:nvSpPr>
          <p:cNvPr id="110" name="Google Shape;110;p13"/>
          <p:cNvSpPr/>
          <p:nvPr/>
        </p:nvSpPr>
        <p:spPr>
          <a:xfrm>
            <a:off x="306006" y="1812071"/>
            <a:ext cx="8367731" cy="4770496"/>
          </a:xfrm>
          <a:prstGeom prst="rect">
            <a:avLst/>
          </a:prstGeom>
          <a:noFill/>
          <a:ln>
            <a:noFill/>
          </a:ln>
        </p:spPr>
        <p:txBody>
          <a:bodyPr spcFirstLastPara="1" wrap="square" lIns="91425" tIns="45700" rIns="91425" bIns="45700" anchor="t" anchorCtr="0">
            <a:spAutoFit/>
          </a:bodyPr>
          <a:lstStyle/>
          <a:p>
            <a:pPr lvl="0" algn="just">
              <a:buSzPts val="1600"/>
            </a:pPr>
            <a:r>
              <a:rPr lang="fr-FR" sz="1600" dirty="0">
                <a:solidFill>
                  <a:schemeClr val="dk1"/>
                </a:solidFill>
              </a:rPr>
              <a:t>Les initiatives spécifiques du secteur logistique sont présentées ci-dessous (6):
</a:t>
            </a:r>
            <a:endParaRPr sz="1600" b="0" i="0" u="none" strike="noStrike" cap="none" dirty="0">
              <a:solidFill>
                <a:schemeClr val="dk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Arial"/>
              <a:ea typeface="Arial"/>
              <a:cs typeface="Arial"/>
              <a:sym typeface="Arial"/>
            </a:endParaRPr>
          </a:p>
          <a:p>
            <a:pPr lvl="0" algn="just">
              <a:buSzPts val="1600"/>
            </a:pPr>
            <a:r>
              <a:rPr lang="es-ES" sz="1600" b="0" i="0" u="none" strike="noStrike" cap="none" dirty="0">
                <a:solidFill>
                  <a:schemeClr val="dk1"/>
                </a:solidFill>
                <a:latin typeface="Arial"/>
                <a:ea typeface="Arial"/>
                <a:cs typeface="Arial"/>
                <a:sym typeface="Arial"/>
              </a:rPr>
              <a:t>“</a:t>
            </a:r>
            <a:r>
              <a:rPr lang="fr-FR" sz="1600" b="1" dirty="0">
                <a:solidFill>
                  <a:srgbClr val="18C320"/>
                </a:solidFill>
              </a:rPr>
              <a:t>Un système de distribution respectueux de l’environnement</a:t>
            </a:r>
            <a:r>
              <a:rPr lang="es-ES" sz="1600" b="0" i="0" u="none" strike="noStrike" cap="none" dirty="0">
                <a:solidFill>
                  <a:schemeClr val="dk1"/>
                </a:solidFill>
                <a:latin typeface="Arial"/>
                <a:ea typeface="Arial"/>
                <a:cs typeface="Arial"/>
                <a:sym typeface="Arial"/>
              </a:rPr>
              <a:t>”: </a:t>
            </a:r>
            <a:r>
              <a:rPr lang="fr-FR" sz="1600" dirty="0">
                <a:solidFill>
                  <a:schemeClr val="dk1"/>
                </a:solidFill>
              </a:rPr>
              <a:t> la réduction des émissions de CO2 et la diminution de l’impact du processus de distribution sur l’environnement, telles que l’optimisation des méthodes de transport et de chargement ou le changement de moyens de transport vers des moyens plus respectueux de l’environnement.
</a:t>
            </a:r>
            <a:endParaRPr sz="1600" b="0" i="0" u="none" strike="noStrike" cap="none" dirty="0">
              <a:solidFill>
                <a:schemeClr val="dk1"/>
              </a:solidFill>
              <a:latin typeface="Arial"/>
              <a:ea typeface="Arial"/>
              <a:cs typeface="Arial"/>
              <a:sym typeface="Arial"/>
            </a:endParaRPr>
          </a:p>
          <a:p>
            <a:pPr lvl="0" algn="just">
              <a:buSzPts val="1600"/>
            </a:pPr>
            <a:r>
              <a:rPr lang="es-ES" sz="1600" b="0" i="0" u="none" strike="noStrike" cap="none" dirty="0">
                <a:solidFill>
                  <a:schemeClr val="dk1"/>
                </a:solidFill>
                <a:latin typeface="Arial"/>
                <a:ea typeface="Arial"/>
                <a:cs typeface="Arial"/>
                <a:sym typeface="Arial"/>
              </a:rPr>
              <a:t>“</a:t>
            </a:r>
            <a:r>
              <a:rPr lang="fr-FR" sz="1600" b="1" dirty="0">
                <a:solidFill>
                  <a:srgbClr val="18C320"/>
                </a:solidFill>
              </a:rPr>
              <a:t>Promouvoir une conduite sécuritaire et écologique</a:t>
            </a:r>
            <a:r>
              <a:rPr lang="es-ES" sz="1600" b="0" i="0" u="none" strike="noStrike" cap="none" dirty="0">
                <a:solidFill>
                  <a:schemeClr val="dk1"/>
                </a:solidFill>
                <a:latin typeface="Arial"/>
                <a:ea typeface="Arial"/>
                <a:cs typeface="Arial"/>
                <a:sym typeface="Arial"/>
              </a:rPr>
              <a:t>”: </a:t>
            </a:r>
            <a:r>
              <a:rPr lang="fr-FR" sz="1600" dirty="0">
                <a:solidFill>
                  <a:schemeClr val="dk1"/>
                </a:solidFill>
              </a:rPr>
              <a:t>grâce à un système de gestion dynamique de l’exploitation des camions.
</a:t>
            </a:r>
            <a:endParaRPr sz="1600" b="0" i="0" u="none" strike="noStrike" cap="none" dirty="0">
              <a:solidFill>
                <a:schemeClr val="dk1"/>
              </a:solidFill>
              <a:latin typeface="Arial"/>
              <a:ea typeface="Arial"/>
              <a:cs typeface="Arial"/>
              <a:sym typeface="Arial"/>
            </a:endParaRPr>
          </a:p>
          <a:p>
            <a:pPr lvl="0" algn="just">
              <a:buSzPts val="1600"/>
            </a:pPr>
            <a:r>
              <a:rPr lang="es-ES" sz="1600" b="0" i="0" u="none" strike="noStrike" cap="none" dirty="0">
                <a:solidFill>
                  <a:schemeClr val="dk1"/>
                </a:solidFill>
                <a:latin typeface="Arial"/>
                <a:ea typeface="Arial"/>
                <a:cs typeface="Arial"/>
                <a:sym typeface="Arial"/>
              </a:rPr>
              <a:t>“</a:t>
            </a:r>
            <a:r>
              <a:rPr lang="fr-FR" sz="1600" b="1" dirty="0">
                <a:solidFill>
                  <a:srgbClr val="18C320"/>
                </a:solidFill>
              </a:rPr>
              <a:t>Assurer une conduite sécuritaire grâce au bilan de santé des conducteurs</a:t>
            </a:r>
            <a:r>
              <a:rPr lang="es-ES" sz="1600" b="0" i="0" u="none" strike="noStrike" cap="none" dirty="0">
                <a:solidFill>
                  <a:schemeClr val="dk1"/>
                </a:solidFill>
                <a:latin typeface="Arial"/>
                <a:ea typeface="Arial"/>
                <a:cs typeface="Arial"/>
                <a:sym typeface="Arial"/>
              </a:rPr>
              <a:t>”: </a:t>
            </a:r>
            <a:r>
              <a:rPr lang="fr-FR" sz="1600" dirty="0">
                <a:solidFill>
                  <a:schemeClr val="dk1"/>
                </a:solidFill>
              </a:rPr>
              <a:t>Effectuer un dépistage du syndrome d’apnée du sommeil chez les conducteurs, en plus des bilans de santé semestriels, afin de détecter les premiers signes de maladie et d’assurer une conduite sécuritaire.
</a:t>
            </a:r>
            <a:endParaRPr sz="1600" b="0" i="0" u="none" strike="noStrike" cap="none" dirty="0">
              <a:solidFill>
                <a:schemeClr val="dk1"/>
              </a:solidFill>
              <a:latin typeface="Arial"/>
              <a:ea typeface="Arial"/>
              <a:cs typeface="Arial"/>
              <a:sym typeface="Arial"/>
            </a:endParaRPr>
          </a:p>
        </p:txBody>
      </p:sp>
      <p:pic>
        <p:nvPicPr>
          <p:cNvPr id="111" name="Google Shape;111;p13"/>
          <p:cNvPicPr preferRelativeResize="0"/>
          <p:nvPr/>
        </p:nvPicPr>
        <p:blipFill rotWithShape="1">
          <a:blip r:embed="rId3">
            <a:alphaModFix/>
          </a:blip>
          <a:srcRect/>
          <a:stretch/>
        </p:blipFill>
        <p:spPr>
          <a:xfrm>
            <a:off x="160773" y="2153897"/>
            <a:ext cx="2661243" cy="941671"/>
          </a:xfrm>
          <a:prstGeom prst="rect">
            <a:avLst/>
          </a:prstGeom>
          <a:noFill/>
          <a:ln>
            <a:noFill/>
          </a:ln>
        </p:spPr>
      </p:pic>
      <p:sp>
        <p:nvSpPr>
          <p:cNvPr id="2" name="Google Shape;102;p12">
            <a:extLst>
              <a:ext uri="{FF2B5EF4-FFF2-40B4-BE49-F238E27FC236}">
                <a16:creationId xmlns:a16="http://schemas.microsoft.com/office/drawing/2014/main" id="{5931116A-02F8-AD2B-50CF-50141F4E2147}"/>
              </a:ext>
            </a:extLst>
          </p:cNvPr>
          <p:cNvSpPr txBox="1"/>
          <p:nvPr/>
        </p:nvSpPr>
        <p:spPr>
          <a:xfrm>
            <a:off x="285531" y="1074532"/>
            <a:ext cx="8509997" cy="375445"/>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lvl="0" indent="-742950">
              <a:lnSpc>
                <a:spcPct val="90000"/>
              </a:lnSpc>
              <a:buSzPct val="100000"/>
            </a:pPr>
            <a:r>
              <a:rPr lang="fr-FR" sz="2400" dirty="0">
                <a:solidFill>
                  <a:schemeClr val="lt1"/>
                </a:solidFill>
              </a:rPr>
              <a:t>3. Exemples d’initiatives de RSE</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4"/>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14</a:t>
            </a:fld>
            <a:endParaRPr/>
          </a:p>
        </p:txBody>
      </p:sp>
      <p:sp>
        <p:nvSpPr>
          <p:cNvPr id="117" name="Google Shape;117;p14"/>
          <p:cNvSpPr txBox="1"/>
          <p:nvPr/>
        </p:nvSpPr>
        <p:spPr>
          <a:xfrm>
            <a:off x="285531" y="1074532"/>
            <a:ext cx="8510100" cy="3753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lvl="0" indent="-742950">
              <a:lnSpc>
                <a:spcPct val="90000"/>
              </a:lnSpc>
              <a:buSzPct val="100000"/>
            </a:pPr>
            <a:r>
              <a:rPr lang="fr-FR" sz="2400" dirty="0">
                <a:solidFill>
                  <a:schemeClr val="lt1"/>
                </a:solidFill>
              </a:rPr>
              <a:t>4. Comment mettre en œuvre une RSE efficace</a:t>
            </a:r>
            <a:endParaRPr dirty="0"/>
          </a:p>
        </p:txBody>
      </p:sp>
      <p:sp>
        <p:nvSpPr>
          <p:cNvPr id="118" name="Google Shape;118;p14"/>
          <p:cNvSpPr/>
          <p:nvPr/>
        </p:nvSpPr>
        <p:spPr>
          <a:xfrm>
            <a:off x="319070" y="1929637"/>
            <a:ext cx="8362706" cy="1323399"/>
          </a:xfrm>
          <a:prstGeom prst="rect">
            <a:avLst/>
          </a:prstGeom>
          <a:noFill/>
          <a:ln>
            <a:noFill/>
          </a:ln>
        </p:spPr>
        <p:txBody>
          <a:bodyPr spcFirstLastPara="1" wrap="square" lIns="91425" tIns="45700" rIns="91425" bIns="45700" anchor="t" anchorCtr="0">
            <a:spAutoFit/>
          </a:bodyPr>
          <a:lstStyle/>
          <a:p>
            <a:pPr lvl="0" algn="just">
              <a:buSzPts val="1600"/>
            </a:pPr>
            <a:r>
              <a:rPr lang="fr-FR" sz="1600" dirty="0">
                <a:solidFill>
                  <a:schemeClr val="dk1"/>
                </a:solidFill>
              </a:rPr>
              <a:t>Une stratégie de RSE, pour être efficace, doit être une </a:t>
            </a:r>
            <a:r>
              <a:rPr lang="fr-FR" sz="1600" b="1" dirty="0">
                <a:solidFill>
                  <a:srgbClr val="18C320"/>
                </a:solidFill>
              </a:rPr>
              <a:t>stratégie réaliste à long terme </a:t>
            </a:r>
            <a:r>
              <a:rPr lang="fr-FR" sz="1600" dirty="0">
                <a:solidFill>
                  <a:schemeClr val="dk1"/>
                </a:solidFill>
              </a:rPr>
              <a:t>qui a un effet positif et crée de l’intérêt. Il doit établir des canaux de communication directs avec les parties prenantes internes et externes, afin de s’assurer qu’ils correspondent à leurs besoins et à leurs attentes.  5 étapes clés (5) :
</a:t>
            </a:r>
            <a:endParaRPr dirty="0"/>
          </a:p>
        </p:txBody>
      </p:sp>
      <p:sp>
        <p:nvSpPr>
          <p:cNvPr id="5" name="Google Shape;118;p14">
            <a:extLst>
              <a:ext uri="{FF2B5EF4-FFF2-40B4-BE49-F238E27FC236}">
                <a16:creationId xmlns:a16="http://schemas.microsoft.com/office/drawing/2014/main" id="{00AD1D95-9DE5-8A79-E7BF-4476DB0E96AC}"/>
              </a:ext>
            </a:extLst>
          </p:cNvPr>
          <p:cNvSpPr/>
          <p:nvPr/>
        </p:nvSpPr>
        <p:spPr>
          <a:xfrm>
            <a:off x="341288" y="3151872"/>
            <a:ext cx="6126419" cy="1569620"/>
          </a:xfrm>
          <a:prstGeom prst="rect">
            <a:avLst/>
          </a:prstGeom>
          <a:noFill/>
          <a:ln>
            <a:noFill/>
          </a:ln>
        </p:spPr>
        <p:txBody>
          <a:bodyPr spcFirstLastPara="1" wrap="square" lIns="91425" tIns="45700" rIns="91425" bIns="45700" anchor="t" anchorCtr="0">
            <a:spAutoFit/>
          </a:bodyPr>
          <a:lstStyle/>
          <a:p>
            <a:pPr lvl="0" algn="just">
              <a:buSzPts val="1600"/>
            </a:pPr>
            <a:r>
              <a:rPr lang="fr-FR" sz="1600" b="1" dirty="0">
                <a:solidFill>
                  <a:srgbClr val="18C320"/>
                </a:solidFill>
              </a:rPr>
              <a:t>1) Définir une cause / un problème: </a:t>
            </a:r>
            <a:r>
              <a:rPr lang="fr-FR" sz="1600" dirty="0">
                <a:solidFill>
                  <a:schemeClr val="tx1"/>
                </a:solidFill>
              </a:rPr>
              <a:t>Écouter vos parties prenantes et leur parler est un aspect clé de cette première étape. </a:t>
            </a:r>
            <a:r>
              <a:rPr lang="fr-FR" sz="1600" b="1" dirty="0">
                <a:solidFill>
                  <a:srgbClr val="18C320"/>
                </a:solidFill>
              </a:rPr>
              <a:t>
2) Définir la valeur: </a:t>
            </a:r>
            <a:r>
              <a:rPr lang="fr-FR" sz="1600" dirty="0">
                <a:solidFill>
                  <a:schemeClr val="tx1"/>
                </a:solidFill>
              </a:rPr>
              <a:t>Que peut faire mon entreprise pour résoudre le problème? Quelle valeur puis-je en tirer ?</a:t>
            </a:r>
            <a:r>
              <a:rPr lang="fr-FR" sz="1600" b="1" dirty="0">
                <a:solidFill>
                  <a:srgbClr val="18C320"/>
                </a:solidFill>
              </a:rPr>
              <a:t>
</a:t>
            </a:r>
            <a:endParaRPr sz="1600" dirty="0"/>
          </a:p>
        </p:txBody>
      </p:sp>
      <p:sp>
        <p:nvSpPr>
          <p:cNvPr id="8" name="Google Shape;118;p14">
            <a:extLst>
              <a:ext uri="{FF2B5EF4-FFF2-40B4-BE49-F238E27FC236}">
                <a16:creationId xmlns:a16="http://schemas.microsoft.com/office/drawing/2014/main" id="{AA3E5DB1-9CA5-70A0-9916-553D1DBD98A2}"/>
              </a:ext>
            </a:extLst>
          </p:cNvPr>
          <p:cNvSpPr/>
          <p:nvPr/>
        </p:nvSpPr>
        <p:spPr>
          <a:xfrm>
            <a:off x="341288" y="4613721"/>
            <a:ext cx="8211698" cy="1815841"/>
          </a:xfrm>
          <a:prstGeom prst="rect">
            <a:avLst/>
          </a:prstGeom>
          <a:noFill/>
          <a:ln>
            <a:noFill/>
          </a:ln>
        </p:spPr>
        <p:txBody>
          <a:bodyPr spcFirstLastPara="1" wrap="square" lIns="91425" tIns="45700" rIns="91425" bIns="45700" anchor="t" anchorCtr="0">
            <a:spAutoFit/>
          </a:bodyPr>
          <a:lstStyle/>
          <a:p>
            <a:pPr lvl="0" algn="just">
              <a:buSzPts val="1600"/>
            </a:pPr>
            <a:r>
              <a:rPr lang="fr-FR" sz="1600" b="1" dirty="0">
                <a:solidFill>
                  <a:srgbClr val="18C320"/>
                </a:solidFill>
              </a:rPr>
              <a:t>3) Faites un plan : </a:t>
            </a:r>
            <a:r>
              <a:rPr lang="fr-FR" sz="1600" dirty="0">
                <a:solidFill>
                  <a:schemeClr val="tx1"/>
                </a:solidFill>
              </a:rPr>
              <a:t>Faites une recherche. Recherchez d’autres stratégies efficaces et inspirantes. Demandez aux employés et aux autres parties prenantes. Une stratégie RSE efficace doit faire partie de votre stratégie d’entreprise.</a:t>
            </a:r>
            <a:r>
              <a:rPr lang="fr-FR" sz="1600" b="1" dirty="0">
                <a:solidFill>
                  <a:srgbClr val="18C320"/>
                </a:solidFill>
              </a:rPr>
              <a:t>
4) Fixez-vous des objectifs : </a:t>
            </a:r>
            <a:r>
              <a:rPr lang="fr-FR" sz="1600" dirty="0">
                <a:solidFill>
                  <a:schemeClr val="tx1"/>
                </a:solidFill>
              </a:rPr>
              <a:t>utilisez des objectifs précis, mesurables, réalisables, réalistes et mesurables dans le temps. </a:t>
            </a:r>
            <a:r>
              <a:rPr lang="fr-FR" sz="1600" b="1" dirty="0">
                <a:solidFill>
                  <a:srgbClr val="18C320"/>
                </a:solidFill>
              </a:rPr>
              <a:t>
5) Et mettre en œuvre!
</a:t>
            </a:r>
            <a:endParaRPr sz="1600" b="1" dirty="0">
              <a:solidFill>
                <a:srgbClr val="18C320"/>
              </a:solidFill>
            </a:endParaRPr>
          </a:p>
        </p:txBody>
      </p:sp>
      <p:pic>
        <p:nvPicPr>
          <p:cNvPr id="2" name="Imagen 1">
            <a:extLst>
              <a:ext uri="{FF2B5EF4-FFF2-40B4-BE49-F238E27FC236}">
                <a16:creationId xmlns:a16="http://schemas.microsoft.com/office/drawing/2014/main" id="{20EFAE71-D585-8135-22DD-87B8E396AAD1}"/>
              </a:ext>
            </a:extLst>
          </p:cNvPr>
          <p:cNvPicPr>
            <a:picLocks noChangeAspect="1"/>
          </p:cNvPicPr>
          <p:nvPr/>
        </p:nvPicPr>
        <p:blipFill>
          <a:blip r:embed="rId3"/>
          <a:stretch>
            <a:fillRect/>
          </a:stretch>
        </p:blipFill>
        <p:spPr>
          <a:xfrm>
            <a:off x="6784644" y="3145265"/>
            <a:ext cx="2359356" cy="1322947"/>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g10b78f225a7_0_2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15</a:t>
            </a:fld>
            <a:endParaRPr/>
          </a:p>
        </p:txBody>
      </p:sp>
      <p:sp>
        <p:nvSpPr>
          <p:cNvPr id="124" name="Google Shape;124;g10b78f225a7_0_23"/>
          <p:cNvSpPr txBox="1"/>
          <p:nvPr/>
        </p:nvSpPr>
        <p:spPr>
          <a:xfrm>
            <a:off x="285531" y="1074532"/>
            <a:ext cx="8510100" cy="3753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lvl="0" indent="-742950">
              <a:lnSpc>
                <a:spcPct val="90000"/>
              </a:lnSpc>
              <a:buSzPct val="100000"/>
            </a:pPr>
            <a:r>
              <a:rPr lang="fr-FR" sz="2400" dirty="0">
                <a:solidFill>
                  <a:schemeClr val="lt1"/>
                </a:solidFill>
              </a:rPr>
              <a:t>5. Outils de </a:t>
            </a:r>
            <a:r>
              <a:rPr lang="fr-FR" sz="2400" dirty="0" err="1">
                <a:solidFill>
                  <a:schemeClr val="lt1"/>
                </a:solidFill>
              </a:rPr>
              <a:t>reporting</a:t>
            </a:r>
            <a:r>
              <a:rPr lang="fr-FR" sz="2400" dirty="0">
                <a:solidFill>
                  <a:schemeClr val="lt1"/>
                </a:solidFill>
              </a:rPr>
              <a:t> RSE</a:t>
            </a:r>
            <a:endParaRPr dirty="0"/>
          </a:p>
        </p:txBody>
      </p:sp>
      <p:sp>
        <p:nvSpPr>
          <p:cNvPr id="125" name="Google Shape;125;g10b78f225a7_0_23"/>
          <p:cNvSpPr/>
          <p:nvPr/>
        </p:nvSpPr>
        <p:spPr>
          <a:xfrm>
            <a:off x="319069" y="1929637"/>
            <a:ext cx="8367731" cy="4278054"/>
          </a:xfrm>
          <a:prstGeom prst="rect">
            <a:avLst/>
          </a:prstGeom>
          <a:noFill/>
          <a:ln>
            <a:noFill/>
          </a:ln>
        </p:spPr>
        <p:txBody>
          <a:bodyPr spcFirstLastPara="1" wrap="square" lIns="91425" tIns="45700" rIns="91425" bIns="45700" anchor="t" anchorCtr="0">
            <a:spAutoFit/>
          </a:bodyPr>
          <a:lstStyle/>
          <a:p>
            <a:pPr lvl="0">
              <a:buSzPts val="1600"/>
            </a:pPr>
            <a:r>
              <a:rPr lang="fr-FR" sz="1600" dirty="0">
                <a:solidFill>
                  <a:schemeClr val="dk1"/>
                </a:solidFill>
              </a:rPr>
              <a:t>Les entreprises disposent de </a:t>
            </a:r>
            <a:r>
              <a:rPr lang="fr-FR" sz="1600" b="1" dirty="0">
                <a:solidFill>
                  <a:srgbClr val="18C320"/>
                </a:solidFill>
              </a:rPr>
              <a:t>différents outils</a:t>
            </a:r>
            <a:r>
              <a:rPr lang="fr-FR" sz="1600" dirty="0">
                <a:solidFill>
                  <a:schemeClr val="dk1"/>
                </a:solidFill>
              </a:rPr>
              <a:t> pour communiquer leur contribution à la durabilité et </a:t>
            </a:r>
            <a:r>
              <a:rPr lang="fr-FR" sz="1600" b="1" dirty="0">
                <a:solidFill>
                  <a:srgbClr val="18C320"/>
                </a:solidFill>
              </a:rPr>
              <a:t>rendre compte de la performance </a:t>
            </a:r>
            <a:r>
              <a:rPr lang="fr-FR" sz="1600" dirty="0">
                <a:solidFill>
                  <a:schemeClr val="dk1"/>
                </a:solidFill>
              </a:rPr>
              <a:t>de leur activité par rapport à l’impact produit sur la planète, la société et l’économie. Ci-dessous quelques exemples d’outils que les entreprises peuvent mettre en œuvre pour présenter et </a:t>
            </a:r>
            <a:r>
              <a:rPr lang="fr-FR" sz="1600" b="1" dirty="0">
                <a:solidFill>
                  <a:srgbClr val="18C320"/>
                </a:solidFill>
              </a:rPr>
              <a:t>prouver leur engagement </a:t>
            </a:r>
            <a:r>
              <a:rPr lang="fr-FR" sz="1600" dirty="0">
                <a:solidFill>
                  <a:schemeClr val="dk1"/>
                </a:solidFill>
              </a:rPr>
              <a:t>envers la planète et les personnes. </a:t>
            </a:r>
          </a:p>
          <a:p>
            <a:pPr marL="285750" lvl="0" indent="-285750">
              <a:buSzPts val="1600"/>
              <a:buFont typeface="Arial" panose="020B0604020202020204" pitchFamily="34" charset="0"/>
              <a:buChar char="•"/>
            </a:pPr>
            <a:r>
              <a:rPr lang="fr-FR" sz="1600" dirty="0">
                <a:solidFill>
                  <a:schemeClr val="dk1"/>
                </a:solidFill>
              </a:rPr>
              <a:t>
UN Global Compact (7)
ISO 26000 (8)
Famille ISO 14000 (9)
Certification B Corp (10)
Normes GRI (11)
</a:t>
            </a:r>
            <a:r>
              <a:rPr lang="fr-FR" sz="1600" dirty="0" err="1">
                <a:solidFill>
                  <a:schemeClr val="dk1"/>
                </a:solidFill>
              </a:rPr>
              <a:t>Ecovadis</a:t>
            </a:r>
            <a:r>
              <a:rPr lang="fr-FR" sz="1600" dirty="0">
                <a:solidFill>
                  <a:schemeClr val="dk1"/>
                </a:solidFill>
              </a:rPr>
              <a:t> (12) </a:t>
            </a:r>
          </a:p>
          <a:p>
            <a:pPr lvl="0">
              <a:buSzPts val="1600"/>
            </a:pPr>
            <a:endParaRPr lang="fr-FR" sz="1600" dirty="0">
              <a:solidFill>
                <a:schemeClr val="dk1"/>
              </a:solidFill>
            </a:endParaRPr>
          </a:p>
          <a:p>
            <a:pPr lvl="0">
              <a:buSzPts val="1600"/>
            </a:pPr>
            <a:r>
              <a:rPr lang="fr-FR" sz="1600" dirty="0">
                <a:solidFill>
                  <a:schemeClr val="dk1"/>
                </a:solidFill>
              </a:rPr>
              <a:t>D’autres outils existent, comme par exemple différents types d’écolabels et les certifications d’autres organisations. 
La capsule 3.3.3 donne plus d’informations sur les labels et certifications pour reconnaître la RSE, et la logistique RSE. </a:t>
            </a:r>
            <a:endParaRPr lang="fr-FR" sz="1600" b="0" i="0" u="none" strike="noStrike" cap="none" dirty="0">
              <a:solidFill>
                <a:schemeClr val="dk1"/>
              </a:solidFill>
              <a:latin typeface="Arial"/>
              <a:ea typeface="Arial"/>
              <a:cs typeface="Arial"/>
              <a:sym typeface="Arial"/>
            </a:endParaRPr>
          </a:p>
        </p:txBody>
      </p:sp>
      <p:pic>
        <p:nvPicPr>
          <p:cNvPr id="2" name="Imagen 1">
            <a:extLst>
              <a:ext uri="{FF2B5EF4-FFF2-40B4-BE49-F238E27FC236}">
                <a16:creationId xmlns:a16="http://schemas.microsoft.com/office/drawing/2014/main" id="{237E3EAB-F535-ADBA-D625-11D8A45F4CAF}"/>
              </a:ext>
            </a:extLst>
          </p:cNvPr>
          <p:cNvPicPr>
            <a:picLocks noChangeAspect="1"/>
          </p:cNvPicPr>
          <p:nvPr/>
        </p:nvPicPr>
        <p:blipFill>
          <a:blip r:embed="rId3"/>
          <a:stretch>
            <a:fillRect/>
          </a:stretch>
        </p:blipFill>
        <p:spPr>
          <a:xfrm>
            <a:off x="3272848" y="3522462"/>
            <a:ext cx="1230086" cy="1230086"/>
          </a:xfrm>
          <a:prstGeom prst="rect">
            <a:avLst/>
          </a:prstGeom>
        </p:spPr>
      </p:pic>
      <p:pic>
        <p:nvPicPr>
          <p:cNvPr id="3" name="Imagen 2">
            <a:extLst>
              <a:ext uri="{FF2B5EF4-FFF2-40B4-BE49-F238E27FC236}">
                <a16:creationId xmlns:a16="http://schemas.microsoft.com/office/drawing/2014/main" id="{4CA591B1-7019-4100-8B7A-3ECD5A376540}"/>
              </a:ext>
            </a:extLst>
          </p:cNvPr>
          <p:cNvPicPr>
            <a:picLocks noChangeAspect="1"/>
          </p:cNvPicPr>
          <p:nvPr/>
        </p:nvPicPr>
        <p:blipFill>
          <a:blip r:embed="rId4"/>
          <a:stretch>
            <a:fillRect/>
          </a:stretch>
        </p:blipFill>
        <p:spPr>
          <a:xfrm>
            <a:off x="4596695" y="3681801"/>
            <a:ext cx="1089748" cy="888145"/>
          </a:xfrm>
          <a:prstGeom prst="rect">
            <a:avLst/>
          </a:prstGeom>
        </p:spPr>
      </p:pic>
      <p:pic>
        <p:nvPicPr>
          <p:cNvPr id="4" name="Imagen 3">
            <a:extLst>
              <a:ext uri="{FF2B5EF4-FFF2-40B4-BE49-F238E27FC236}">
                <a16:creationId xmlns:a16="http://schemas.microsoft.com/office/drawing/2014/main" id="{26481B9E-BDDA-FC8F-26EE-DCFFAD1975BD}"/>
              </a:ext>
            </a:extLst>
          </p:cNvPr>
          <p:cNvPicPr>
            <a:picLocks noChangeAspect="1"/>
          </p:cNvPicPr>
          <p:nvPr/>
        </p:nvPicPr>
        <p:blipFill>
          <a:blip r:embed="rId5"/>
          <a:stretch>
            <a:fillRect/>
          </a:stretch>
        </p:blipFill>
        <p:spPr>
          <a:xfrm>
            <a:off x="6807414" y="3629966"/>
            <a:ext cx="1027211" cy="1027211"/>
          </a:xfrm>
          <a:prstGeom prst="rect">
            <a:avLst/>
          </a:prstGeom>
        </p:spPr>
      </p:pic>
      <p:pic>
        <p:nvPicPr>
          <p:cNvPr id="5" name="Imagen 4">
            <a:extLst>
              <a:ext uri="{FF2B5EF4-FFF2-40B4-BE49-F238E27FC236}">
                <a16:creationId xmlns:a16="http://schemas.microsoft.com/office/drawing/2014/main" id="{B29D954D-8370-5909-B80F-EB0F2EF2F448}"/>
              </a:ext>
            </a:extLst>
          </p:cNvPr>
          <p:cNvPicPr>
            <a:picLocks noChangeAspect="1"/>
          </p:cNvPicPr>
          <p:nvPr/>
        </p:nvPicPr>
        <p:blipFill>
          <a:blip r:embed="rId6"/>
          <a:stretch>
            <a:fillRect/>
          </a:stretch>
        </p:blipFill>
        <p:spPr>
          <a:xfrm>
            <a:off x="7919587" y="3836595"/>
            <a:ext cx="1107280" cy="578554"/>
          </a:xfrm>
          <a:prstGeom prst="rect">
            <a:avLst/>
          </a:prstGeom>
        </p:spPr>
      </p:pic>
      <p:pic>
        <p:nvPicPr>
          <p:cNvPr id="6" name="Imagen 5">
            <a:extLst>
              <a:ext uri="{FF2B5EF4-FFF2-40B4-BE49-F238E27FC236}">
                <a16:creationId xmlns:a16="http://schemas.microsoft.com/office/drawing/2014/main" id="{93E5DDEB-CCDB-1497-4F0E-9EA497B9BBB8}"/>
              </a:ext>
            </a:extLst>
          </p:cNvPr>
          <p:cNvPicPr>
            <a:picLocks noChangeAspect="1"/>
          </p:cNvPicPr>
          <p:nvPr/>
        </p:nvPicPr>
        <p:blipFill>
          <a:blip r:embed="rId7"/>
          <a:stretch>
            <a:fillRect/>
          </a:stretch>
        </p:blipFill>
        <p:spPr>
          <a:xfrm>
            <a:off x="5865165" y="3500053"/>
            <a:ext cx="857287" cy="1251639"/>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4"/>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16</a:t>
            </a:fld>
            <a:endParaRPr/>
          </a:p>
        </p:txBody>
      </p:sp>
      <p:pic>
        <p:nvPicPr>
          <p:cNvPr id="143" name="Google Shape;143;p14"/>
          <p:cNvPicPr preferRelativeResize="0"/>
          <p:nvPr/>
        </p:nvPicPr>
        <p:blipFill rotWithShape="1">
          <a:blip r:embed="rId3">
            <a:alphaModFix/>
          </a:blip>
          <a:srcRect/>
          <a:stretch/>
        </p:blipFill>
        <p:spPr>
          <a:xfrm>
            <a:off x="264802" y="957400"/>
            <a:ext cx="8614395" cy="5462489"/>
          </a:xfrm>
          <a:prstGeom prst="rect">
            <a:avLst/>
          </a:prstGeom>
          <a:noFill/>
          <a:ln>
            <a:noFill/>
          </a:ln>
        </p:spPr>
      </p:pic>
      <p:sp>
        <p:nvSpPr>
          <p:cNvPr id="144" name="Google Shape;144;p14"/>
          <p:cNvSpPr/>
          <p:nvPr/>
        </p:nvSpPr>
        <p:spPr>
          <a:xfrm>
            <a:off x="348369" y="3589447"/>
            <a:ext cx="8367731" cy="1708120"/>
          </a:xfrm>
          <a:prstGeom prst="rect">
            <a:avLst/>
          </a:prstGeom>
          <a:noFill/>
          <a:ln>
            <a:noFill/>
          </a:ln>
        </p:spPr>
        <p:txBody>
          <a:bodyPr spcFirstLastPara="1" wrap="square" lIns="91425" tIns="45700" rIns="91425" bIns="45700" anchor="t" anchorCtr="0">
            <a:spAutoFit/>
          </a:bodyPr>
          <a:lstStyle/>
          <a:p>
            <a:pPr lvl="0" algn="just">
              <a:buSzPts val="2100"/>
            </a:pPr>
            <a:r>
              <a:rPr lang="fr-FR" sz="2100">
                <a:solidFill>
                  <a:srgbClr val="C5D8F1"/>
                </a:solidFill>
              </a:rPr>
              <a:t>Le quiz suivant représente 5 questions auxquelles vous devrez répondre pour confirmer votre compréhension de la présente capsule.
Chaque bonne réponse vaut 1 point. Aucun point pour les erreurs.
</a:t>
            </a:r>
            <a:endParaRPr sz="1400" b="0" i="0" u="none" strike="noStrike" cap="none" dirty="0">
              <a:solidFill>
                <a:srgbClr val="000000"/>
              </a:solidFill>
              <a:latin typeface="Arial"/>
              <a:ea typeface="Arial"/>
              <a:cs typeface="Arial"/>
              <a:sym typeface="Arial"/>
            </a:endParaRPr>
          </a:p>
        </p:txBody>
      </p:sp>
      <p:sp>
        <p:nvSpPr>
          <p:cNvPr id="145" name="Google Shape;145;p14">
            <a:hlinkClick r:id="" action="ppaction://hlinkshowjump?jump=nextslide"/>
          </p:cNvPr>
          <p:cNvSpPr/>
          <p:nvPr/>
        </p:nvSpPr>
        <p:spPr>
          <a:xfrm>
            <a:off x="7474187" y="5832263"/>
            <a:ext cx="903249" cy="490653"/>
          </a:xfrm>
          <a:prstGeom prst="right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5"/>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s-ES"/>
              <a:t>17</a:t>
            </a:fld>
            <a:endParaRPr/>
          </a:p>
        </p:txBody>
      </p:sp>
      <p:sp>
        <p:nvSpPr>
          <p:cNvPr id="151" name="Google Shape;151;p15"/>
          <p:cNvSpPr txBox="1"/>
          <p:nvPr/>
        </p:nvSpPr>
        <p:spPr>
          <a:xfrm>
            <a:off x="285531" y="1074532"/>
            <a:ext cx="8510100" cy="375300"/>
          </a:xfrm>
          <a:prstGeom prst="rect">
            <a:avLst/>
          </a:prstGeom>
          <a:solidFill>
            <a:srgbClr val="009FC6"/>
          </a:solidFill>
          <a:ln w="9525" cap="flat" cmpd="sng">
            <a:solidFill>
              <a:srgbClr val="009FC6"/>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lvl="0" indent="-742950">
              <a:lnSpc>
                <a:spcPct val="90000"/>
              </a:lnSpc>
              <a:buSzPct val="100000"/>
            </a:pPr>
            <a:r>
              <a:rPr lang="es-ES" sz="2400" dirty="0">
                <a:solidFill>
                  <a:schemeClr val="lt1"/>
                </a:solidFill>
              </a:rPr>
              <a:t>Quiz </a:t>
            </a:r>
            <a:r>
              <a:rPr lang="es-ES" sz="2400" dirty="0" err="1">
                <a:solidFill>
                  <a:schemeClr val="lt1"/>
                </a:solidFill>
              </a:rPr>
              <a:t>d’auto-évaluation</a:t>
            </a:r>
            <a:endParaRPr sz="2400" b="0" i="0" u="none" strike="noStrike" cap="none" dirty="0">
              <a:solidFill>
                <a:schemeClr val="lt1"/>
              </a:solidFill>
              <a:latin typeface="Arial"/>
              <a:ea typeface="Arial"/>
              <a:cs typeface="Arial"/>
              <a:sym typeface="Arial"/>
            </a:endParaRPr>
          </a:p>
        </p:txBody>
      </p:sp>
      <p:sp>
        <p:nvSpPr>
          <p:cNvPr id="152" name="Google Shape;152;p15"/>
          <p:cNvSpPr txBox="1"/>
          <p:nvPr/>
        </p:nvSpPr>
        <p:spPr>
          <a:xfrm>
            <a:off x="316950" y="1778634"/>
            <a:ext cx="8510100"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s-ES" sz="2000" b="1" i="0" u="none" strike="noStrike" cap="none" dirty="0" err="1">
                <a:solidFill>
                  <a:srgbClr val="000000"/>
                </a:solidFill>
                <a:latin typeface="Arial"/>
                <a:ea typeface="Arial"/>
                <a:cs typeface="Arial"/>
                <a:sym typeface="Arial"/>
              </a:rPr>
              <a:t>Question</a:t>
            </a:r>
            <a:r>
              <a:rPr lang="es-ES" sz="2000" b="1" i="0" u="none" strike="noStrike" cap="none" dirty="0">
                <a:solidFill>
                  <a:srgbClr val="000000"/>
                </a:solidFill>
                <a:latin typeface="Arial"/>
                <a:ea typeface="Arial"/>
                <a:cs typeface="Arial"/>
                <a:sym typeface="Arial"/>
              </a:rPr>
              <a:t> n°1 :</a:t>
            </a:r>
            <a:endParaRPr sz="1400" b="0" i="0" u="none" strike="noStrike" cap="none" dirty="0">
              <a:solidFill>
                <a:srgbClr val="000000"/>
              </a:solidFill>
              <a:latin typeface="Arial"/>
              <a:ea typeface="Arial"/>
              <a:cs typeface="Arial"/>
              <a:sym typeface="Arial"/>
            </a:endParaRPr>
          </a:p>
          <a:p>
            <a:pPr lvl="0">
              <a:buSzPts val="2000"/>
            </a:pPr>
            <a:r>
              <a:rPr lang="fr-FR" sz="2000" dirty="0">
                <a:solidFill>
                  <a:schemeClr val="dk1"/>
                </a:solidFill>
              </a:rPr>
              <a:t>Qu’est-ce qui n’est pas vrai à propos de la responsabilité sociale des entreprises (RSE) ? 
</a:t>
            </a:r>
            <a:endParaRPr sz="1400" b="0" i="0" u="none" strike="noStrike" cap="none" dirty="0">
              <a:solidFill>
                <a:srgbClr val="000000"/>
              </a:solidFill>
              <a:latin typeface="Arial"/>
              <a:ea typeface="Arial"/>
              <a:cs typeface="Arial"/>
              <a:sym typeface="Arial"/>
            </a:endParaRPr>
          </a:p>
        </p:txBody>
      </p:sp>
      <p:sp>
        <p:nvSpPr>
          <p:cNvPr id="153" name="Google Shape;153;p15"/>
          <p:cNvSpPr/>
          <p:nvPr/>
        </p:nvSpPr>
        <p:spPr>
          <a:xfrm>
            <a:off x="1828799" y="3792448"/>
            <a:ext cx="5218113" cy="407020"/>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buSzPts val="1600"/>
            </a:pPr>
            <a:r>
              <a:rPr lang="fr-FR" sz="1600" dirty="0">
                <a:solidFill>
                  <a:srgbClr val="244061"/>
                </a:solidFill>
              </a:rPr>
              <a:t>La RSE n’est pas la même chose que la charité</a:t>
            </a:r>
            <a:endParaRPr sz="1600" dirty="0">
              <a:solidFill>
                <a:srgbClr val="244061"/>
              </a:solidFill>
            </a:endParaRPr>
          </a:p>
        </p:txBody>
      </p:sp>
      <p:sp>
        <p:nvSpPr>
          <p:cNvPr id="154" name="Google Shape;154;p15"/>
          <p:cNvSpPr/>
          <p:nvPr/>
        </p:nvSpPr>
        <p:spPr>
          <a:xfrm>
            <a:off x="1828800" y="2962446"/>
            <a:ext cx="5218113" cy="685106"/>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lvl="0" algn="ctr">
              <a:buSzPts val="1600"/>
            </a:pPr>
            <a:r>
              <a:rPr lang="fr-FR" sz="1600" dirty="0">
                <a:solidFill>
                  <a:srgbClr val="244061"/>
                </a:solidFill>
              </a:rPr>
              <a:t>La RSE est un concept de gestion qui intègre les préoccupations sociales et environnementales dans les affaires</a:t>
            </a:r>
            <a:endParaRPr sz="1600" b="0" i="0" u="none" strike="noStrike" cap="none" dirty="0">
              <a:solidFill>
                <a:srgbClr val="244061"/>
              </a:solidFill>
              <a:latin typeface="Arial"/>
              <a:ea typeface="Arial"/>
              <a:cs typeface="Arial"/>
              <a:sym typeface="Arial"/>
            </a:endParaRPr>
          </a:p>
        </p:txBody>
      </p:sp>
      <p:sp>
        <p:nvSpPr>
          <p:cNvPr id="155" name="Google Shape;155;p15"/>
          <p:cNvSpPr/>
          <p:nvPr/>
        </p:nvSpPr>
        <p:spPr>
          <a:xfrm>
            <a:off x="1828799" y="4531583"/>
            <a:ext cx="5218113" cy="508767"/>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lvl="0" algn="ctr">
              <a:buSzPts val="1600"/>
            </a:pPr>
            <a:r>
              <a:rPr lang="fr-FR" sz="1600" dirty="0">
                <a:solidFill>
                  <a:schemeClr val="dk2"/>
                </a:solidFill>
              </a:rPr>
              <a:t>Il n’est pas important de répondre aux attentes des parties prenantes lorsqu’on parle de RSE</a:t>
            </a:r>
            <a:endParaRPr sz="1400" b="0" i="0" u="none" strike="noStrike" cap="none" dirty="0">
              <a:solidFill>
                <a:srgbClr val="000000"/>
              </a:solidFill>
              <a:latin typeface="Arial"/>
              <a:ea typeface="Arial"/>
              <a:cs typeface="Arial"/>
              <a:sym typeface="Arial"/>
            </a:endParaRPr>
          </a:p>
        </p:txBody>
      </p:sp>
      <p:sp>
        <p:nvSpPr>
          <p:cNvPr id="156" name="Google Shape;156;p15"/>
          <p:cNvSpPr/>
          <p:nvPr/>
        </p:nvSpPr>
        <p:spPr>
          <a:xfrm>
            <a:off x="1828799" y="5375516"/>
            <a:ext cx="5218113" cy="784123"/>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lvl="0" algn="ctr">
              <a:buSzPts val="1600"/>
            </a:pPr>
            <a:r>
              <a:rPr lang="fr-FR" sz="1600" dirty="0">
                <a:solidFill>
                  <a:schemeClr val="dk2"/>
                </a:solidFill>
              </a:rPr>
              <a:t>La RSE aide une entreprise à atteindre un équilibre entre impératifs économiques, environnementaux et sociaux</a:t>
            </a:r>
            <a:endParaRPr sz="1600" b="0" i="0" u="none" strike="noStrike" cap="none" dirty="0">
              <a:solidFill>
                <a:schemeClr val="dk2"/>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6"/>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s-ES"/>
              <a:t>18</a:t>
            </a:fld>
            <a:endParaRPr/>
          </a:p>
        </p:txBody>
      </p:sp>
      <p:sp>
        <p:nvSpPr>
          <p:cNvPr id="163" name="Google Shape;163;p16"/>
          <p:cNvSpPr txBox="1"/>
          <p:nvPr/>
        </p:nvSpPr>
        <p:spPr>
          <a:xfrm>
            <a:off x="316950" y="1778634"/>
            <a:ext cx="8510100"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s-ES" sz="2000" b="1" i="0" u="none" strike="noStrike" cap="none" dirty="0" err="1">
                <a:solidFill>
                  <a:srgbClr val="000000"/>
                </a:solidFill>
                <a:latin typeface="Arial"/>
                <a:ea typeface="Arial"/>
                <a:cs typeface="Arial"/>
                <a:sym typeface="Arial"/>
              </a:rPr>
              <a:t>Question</a:t>
            </a:r>
            <a:r>
              <a:rPr lang="es-ES" sz="2000" b="1" i="0" u="none" strike="noStrike" cap="none" dirty="0">
                <a:solidFill>
                  <a:srgbClr val="000000"/>
                </a:solidFill>
                <a:latin typeface="Arial"/>
                <a:ea typeface="Arial"/>
                <a:cs typeface="Arial"/>
                <a:sym typeface="Arial"/>
              </a:rPr>
              <a:t> n°2 :</a:t>
            </a:r>
            <a:endParaRPr sz="1400" b="0" i="0" u="none" strike="noStrike" cap="none" dirty="0">
              <a:solidFill>
                <a:srgbClr val="000000"/>
              </a:solidFill>
              <a:latin typeface="Arial"/>
              <a:ea typeface="Arial"/>
              <a:cs typeface="Arial"/>
              <a:sym typeface="Arial"/>
            </a:endParaRPr>
          </a:p>
          <a:p>
            <a:pPr lvl="0">
              <a:buSzPts val="2000"/>
            </a:pPr>
            <a:r>
              <a:rPr lang="fr-FR" sz="2000" dirty="0">
                <a:solidFill>
                  <a:schemeClr val="dk1"/>
                </a:solidFill>
              </a:rPr>
              <a:t>Laquelle des questions suivantes n’est pas prise en compte dans le cadre des questions de performance sociale, lors de la mise en œuvre et de la production de rapports sur la RSE?</a:t>
            </a:r>
            <a:endParaRPr sz="1400" b="0" i="0" u="none" strike="noStrike" cap="none" dirty="0">
              <a:solidFill>
                <a:srgbClr val="000000"/>
              </a:solidFill>
              <a:latin typeface="Arial"/>
              <a:ea typeface="Arial"/>
              <a:cs typeface="Arial"/>
              <a:sym typeface="Arial"/>
            </a:endParaRPr>
          </a:p>
        </p:txBody>
      </p:sp>
      <p:sp>
        <p:nvSpPr>
          <p:cNvPr id="164" name="Google Shape;164;p16"/>
          <p:cNvSpPr/>
          <p:nvPr/>
        </p:nvSpPr>
        <p:spPr>
          <a:xfrm>
            <a:off x="1828799" y="3792448"/>
            <a:ext cx="5218113" cy="407020"/>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lvl="0" algn="ctr">
              <a:buSzPts val="1600"/>
            </a:pPr>
            <a:r>
              <a:rPr lang="es-ES" sz="1600" dirty="0" err="1">
                <a:solidFill>
                  <a:srgbClr val="17365D"/>
                </a:solidFill>
              </a:rPr>
              <a:t>Condition</a:t>
            </a:r>
            <a:r>
              <a:rPr lang="es-ES" sz="1600" dirty="0">
                <a:solidFill>
                  <a:srgbClr val="17365D"/>
                </a:solidFill>
              </a:rPr>
              <a:t> de </a:t>
            </a:r>
            <a:r>
              <a:rPr lang="es-ES" sz="1600" dirty="0" err="1">
                <a:solidFill>
                  <a:srgbClr val="17365D"/>
                </a:solidFill>
              </a:rPr>
              <a:t>travail</a:t>
            </a:r>
            <a:endParaRPr sz="1600" b="0" i="0" u="none" strike="noStrike" cap="none" dirty="0">
              <a:solidFill>
                <a:srgbClr val="17365D"/>
              </a:solidFill>
              <a:latin typeface="Arial"/>
              <a:ea typeface="Arial"/>
              <a:cs typeface="Arial"/>
              <a:sym typeface="Arial"/>
            </a:endParaRPr>
          </a:p>
        </p:txBody>
      </p:sp>
      <p:sp>
        <p:nvSpPr>
          <p:cNvPr id="165" name="Google Shape;165;p16"/>
          <p:cNvSpPr/>
          <p:nvPr/>
        </p:nvSpPr>
        <p:spPr>
          <a:xfrm>
            <a:off x="1828800" y="2962447"/>
            <a:ext cx="5218113" cy="407020"/>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lvl="0" algn="ctr">
              <a:buSzPts val="1600"/>
            </a:pPr>
            <a:r>
              <a:rPr lang="es-ES" sz="1600" dirty="0" err="1">
                <a:solidFill>
                  <a:srgbClr val="244061"/>
                </a:solidFill>
              </a:rPr>
              <a:t>Droits</a:t>
            </a:r>
            <a:r>
              <a:rPr lang="es-ES" sz="1600" dirty="0">
                <a:solidFill>
                  <a:srgbClr val="244061"/>
                </a:solidFill>
              </a:rPr>
              <a:t> de </a:t>
            </a:r>
            <a:r>
              <a:rPr lang="es-ES" sz="1600" dirty="0" err="1">
                <a:solidFill>
                  <a:srgbClr val="244061"/>
                </a:solidFill>
              </a:rPr>
              <a:t>l’homme</a:t>
            </a:r>
            <a:endParaRPr sz="1600" b="0" i="0" u="none" strike="noStrike" cap="none" dirty="0">
              <a:solidFill>
                <a:srgbClr val="244061"/>
              </a:solidFill>
              <a:latin typeface="Arial"/>
              <a:ea typeface="Arial"/>
              <a:cs typeface="Arial"/>
              <a:sym typeface="Arial"/>
            </a:endParaRPr>
          </a:p>
        </p:txBody>
      </p:sp>
      <p:sp>
        <p:nvSpPr>
          <p:cNvPr id="166" name="Google Shape;166;p16"/>
          <p:cNvSpPr/>
          <p:nvPr/>
        </p:nvSpPr>
        <p:spPr>
          <a:xfrm>
            <a:off x="1828799" y="4531584"/>
            <a:ext cx="5218113" cy="405210"/>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lvl="0" algn="ctr">
              <a:buSzPts val="1600"/>
            </a:pPr>
            <a:r>
              <a:rPr lang="es-ES" sz="1600" dirty="0" err="1">
                <a:solidFill>
                  <a:srgbClr val="17365D"/>
                </a:solidFill>
              </a:rPr>
              <a:t>Diversité</a:t>
            </a:r>
            <a:endParaRPr sz="1600" dirty="0">
              <a:solidFill>
                <a:srgbClr val="17365D"/>
              </a:solidFill>
            </a:endParaRPr>
          </a:p>
        </p:txBody>
      </p:sp>
      <p:sp>
        <p:nvSpPr>
          <p:cNvPr id="167" name="Google Shape;167;p16"/>
          <p:cNvSpPr/>
          <p:nvPr/>
        </p:nvSpPr>
        <p:spPr>
          <a:xfrm>
            <a:off x="1828799" y="5375517"/>
            <a:ext cx="5218113" cy="407020"/>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lvl="0" algn="ctr">
              <a:buSzPts val="1600"/>
            </a:pPr>
            <a:r>
              <a:rPr lang="es-ES" sz="1600" dirty="0" err="1">
                <a:solidFill>
                  <a:schemeClr val="dk2"/>
                </a:solidFill>
              </a:rPr>
              <a:t>Biodiversité</a:t>
            </a:r>
            <a:endParaRPr sz="1600" b="0" i="0" u="none" strike="noStrike" cap="none" dirty="0">
              <a:solidFill>
                <a:schemeClr val="dk2"/>
              </a:solidFill>
              <a:latin typeface="Arial"/>
              <a:ea typeface="Arial"/>
              <a:cs typeface="Arial"/>
              <a:sym typeface="Arial"/>
            </a:endParaRPr>
          </a:p>
        </p:txBody>
      </p:sp>
      <p:sp>
        <p:nvSpPr>
          <p:cNvPr id="2" name="Google Shape;151;p15">
            <a:extLst>
              <a:ext uri="{FF2B5EF4-FFF2-40B4-BE49-F238E27FC236}">
                <a16:creationId xmlns:a16="http://schemas.microsoft.com/office/drawing/2014/main" id="{D86714F7-92EA-96F3-421A-F1EEC38698FC}"/>
              </a:ext>
            </a:extLst>
          </p:cNvPr>
          <p:cNvSpPr txBox="1"/>
          <p:nvPr/>
        </p:nvSpPr>
        <p:spPr>
          <a:xfrm>
            <a:off x="285531" y="1074532"/>
            <a:ext cx="8510100" cy="375300"/>
          </a:xfrm>
          <a:prstGeom prst="rect">
            <a:avLst/>
          </a:prstGeom>
          <a:solidFill>
            <a:srgbClr val="009FC6"/>
          </a:solidFill>
          <a:ln w="9525" cap="flat" cmpd="sng">
            <a:solidFill>
              <a:srgbClr val="009FC6"/>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lvl="0" indent="-742950">
              <a:lnSpc>
                <a:spcPct val="90000"/>
              </a:lnSpc>
              <a:buSzPct val="100000"/>
            </a:pPr>
            <a:r>
              <a:rPr lang="es-ES" sz="2400" dirty="0">
                <a:solidFill>
                  <a:schemeClr val="lt1"/>
                </a:solidFill>
              </a:rPr>
              <a:t>Quiz </a:t>
            </a:r>
            <a:r>
              <a:rPr lang="es-ES" sz="2400" dirty="0" err="1">
                <a:solidFill>
                  <a:schemeClr val="lt1"/>
                </a:solidFill>
              </a:rPr>
              <a:t>d’auto-évaluation</a:t>
            </a:r>
            <a:endParaRPr sz="2400" b="0" i="0" u="none" strike="noStrike" cap="none" dirty="0">
              <a:solidFill>
                <a:schemeClr val="lt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8"/>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s-ES"/>
              <a:t>19</a:t>
            </a:fld>
            <a:endParaRPr/>
          </a:p>
        </p:txBody>
      </p:sp>
      <p:sp>
        <p:nvSpPr>
          <p:cNvPr id="185" name="Google Shape;185;p18"/>
          <p:cNvSpPr txBox="1"/>
          <p:nvPr/>
        </p:nvSpPr>
        <p:spPr>
          <a:xfrm>
            <a:off x="316950" y="1778634"/>
            <a:ext cx="8510100"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s-ES" sz="2000" b="1" i="0" u="none" strike="noStrike" cap="none" dirty="0" err="1">
                <a:solidFill>
                  <a:srgbClr val="000000"/>
                </a:solidFill>
                <a:latin typeface="Arial"/>
                <a:ea typeface="Arial"/>
                <a:cs typeface="Arial"/>
                <a:sym typeface="Arial"/>
              </a:rPr>
              <a:t>Question</a:t>
            </a:r>
            <a:r>
              <a:rPr lang="es-ES" sz="2000" b="1" i="0" u="none" strike="noStrike" cap="none" dirty="0">
                <a:solidFill>
                  <a:srgbClr val="000000"/>
                </a:solidFill>
                <a:latin typeface="Arial"/>
                <a:ea typeface="Arial"/>
                <a:cs typeface="Arial"/>
                <a:sym typeface="Arial"/>
              </a:rPr>
              <a:t> n°3 :</a:t>
            </a:r>
            <a:endParaRPr sz="1400" b="0" i="0" u="none" strike="noStrike" cap="none" dirty="0">
              <a:solidFill>
                <a:srgbClr val="000000"/>
              </a:solidFill>
              <a:latin typeface="Arial"/>
              <a:ea typeface="Arial"/>
              <a:cs typeface="Arial"/>
              <a:sym typeface="Arial"/>
            </a:endParaRPr>
          </a:p>
          <a:p>
            <a:pPr lvl="0">
              <a:buSzPts val="2000"/>
            </a:pPr>
            <a:r>
              <a:rPr lang="fr-FR" sz="2000" dirty="0">
                <a:solidFill>
                  <a:schemeClr val="dk1"/>
                </a:solidFill>
              </a:rPr>
              <a:t>Laquelle des options suivantes est considérée comme un avantage de la mise en œuvre de la RSE? 
</a:t>
            </a:r>
            <a:endParaRPr sz="1400" b="0" i="0" u="none" strike="noStrike" cap="none" dirty="0">
              <a:solidFill>
                <a:srgbClr val="000000"/>
              </a:solidFill>
              <a:latin typeface="Arial"/>
              <a:ea typeface="Arial"/>
              <a:cs typeface="Arial"/>
              <a:sym typeface="Arial"/>
            </a:endParaRPr>
          </a:p>
        </p:txBody>
      </p:sp>
      <p:sp>
        <p:nvSpPr>
          <p:cNvPr id="186" name="Google Shape;186;p18"/>
          <p:cNvSpPr/>
          <p:nvPr/>
        </p:nvSpPr>
        <p:spPr>
          <a:xfrm>
            <a:off x="1828799" y="3792448"/>
            <a:ext cx="5218113" cy="407020"/>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lvl="0" algn="ctr">
              <a:buSzPts val="1600"/>
            </a:pPr>
            <a:r>
              <a:rPr lang="es-ES" sz="1600" dirty="0" err="1">
                <a:solidFill>
                  <a:schemeClr val="dk2"/>
                </a:solidFill>
              </a:rPr>
              <a:t>Économies</a:t>
            </a:r>
            <a:r>
              <a:rPr lang="es-ES" sz="1600" dirty="0">
                <a:solidFill>
                  <a:schemeClr val="dk2"/>
                </a:solidFill>
              </a:rPr>
              <a:t> de </a:t>
            </a:r>
            <a:r>
              <a:rPr lang="es-ES" sz="1600" dirty="0" err="1">
                <a:solidFill>
                  <a:schemeClr val="dk2"/>
                </a:solidFill>
              </a:rPr>
              <a:t>coûts</a:t>
            </a:r>
            <a:endParaRPr lang="es-ES" sz="1600" b="0" i="0" u="none" strike="noStrike" cap="none" dirty="0">
              <a:solidFill>
                <a:schemeClr val="dk2"/>
              </a:solidFill>
              <a:latin typeface="Arial"/>
              <a:ea typeface="Arial"/>
              <a:cs typeface="Arial"/>
              <a:sym typeface="Arial"/>
            </a:endParaRPr>
          </a:p>
        </p:txBody>
      </p:sp>
      <p:sp>
        <p:nvSpPr>
          <p:cNvPr id="187" name="Google Shape;187;p18"/>
          <p:cNvSpPr/>
          <p:nvPr/>
        </p:nvSpPr>
        <p:spPr>
          <a:xfrm>
            <a:off x="1828800" y="2962447"/>
            <a:ext cx="5218113" cy="407020"/>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lvl="0" algn="ctr">
              <a:buSzPts val="1600"/>
            </a:pPr>
            <a:r>
              <a:rPr lang="es-ES" sz="1600" dirty="0" err="1">
                <a:solidFill>
                  <a:srgbClr val="244061"/>
                </a:solidFill>
              </a:rPr>
              <a:t>Réputation</a:t>
            </a:r>
            <a:r>
              <a:rPr lang="es-ES" sz="1600" dirty="0">
                <a:solidFill>
                  <a:srgbClr val="244061"/>
                </a:solidFill>
              </a:rPr>
              <a:t> </a:t>
            </a:r>
            <a:r>
              <a:rPr lang="es-ES" sz="1600" dirty="0" err="1">
                <a:solidFill>
                  <a:srgbClr val="244061"/>
                </a:solidFill>
              </a:rPr>
              <a:t>d’entreprise</a:t>
            </a:r>
            <a:r>
              <a:rPr lang="es-ES" sz="1600" dirty="0">
                <a:solidFill>
                  <a:srgbClr val="244061"/>
                </a:solidFill>
              </a:rPr>
              <a:t> responsable</a:t>
            </a:r>
            <a:endParaRPr sz="1600" b="0" i="0" u="none" strike="noStrike" cap="none" dirty="0">
              <a:solidFill>
                <a:srgbClr val="244061"/>
              </a:solidFill>
              <a:latin typeface="Arial"/>
              <a:ea typeface="Arial"/>
              <a:cs typeface="Arial"/>
              <a:sym typeface="Arial"/>
            </a:endParaRPr>
          </a:p>
        </p:txBody>
      </p:sp>
      <p:sp>
        <p:nvSpPr>
          <p:cNvPr id="188" name="Google Shape;188;p18"/>
          <p:cNvSpPr/>
          <p:nvPr/>
        </p:nvSpPr>
        <p:spPr>
          <a:xfrm>
            <a:off x="1828799" y="4531584"/>
            <a:ext cx="5218113" cy="405210"/>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buSzPts val="1600"/>
            </a:pPr>
            <a:r>
              <a:rPr lang="es-ES" sz="1600" dirty="0" err="1">
                <a:solidFill>
                  <a:srgbClr val="17365D"/>
                </a:solidFill>
              </a:rPr>
              <a:t>Accéder</a:t>
            </a:r>
            <a:r>
              <a:rPr lang="es-ES" sz="1600" dirty="0">
                <a:solidFill>
                  <a:srgbClr val="17365D"/>
                </a:solidFill>
              </a:rPr>
              <a:t> au </a:t>
            </a:r>
            <a:r>
              <a:rPr lang="es-ES" sz="1600" dirty="0" err="1">
                <a:solidFill>
                  <a:srgbClr val="17365D"/>
                </a:solidFill>
              </a:rPr>
              <a:t>financement</a:t>
            </a:r>
            <a:endParaRPr lang="es-ES" sz="1600" dirty="0">
              <a:solidFill>
                <a:srgbClr val="17365D"/>
              </a:solidFill>
            </a:endParaRPr>
          </a:p>
        </p:txBody>
      </p:sp>
      <p:sp>
        <p:nvSpPr>
          <p:cNvPr id="189" name="Google Shape;189;p18"/>
          <p:cNvSpPr/>
          <p:nvPr/>
        </p:nvSpPr>
        <p:spPr>
          <a:xfrm>
            <a:off x="1828799" y="5376448"/>
            <a:ext cx="5218113" cy="407020"/>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lvl="0" algn="ctr">
              <a:buSzPts val="1600"/>
            </a:pPr>
            <a:r>
              <a:rPr lang="fr-FR" sz="1600" dirty="0">
                <a:solidFill>
                  <a:schemeClr val="dk2"/>
                </a:solidFill>
              </a:rPr>
              <a:t>Toutes les options sont des avantages de la mise en œuvre de la RSE</a:t>
            </a:r>
            <a:endParaRPr sz="1600" b="0" i="0" u="none" strike="noStrike" cap="none" dirty="0">
              <a:solidFill>
                <a:schemeClr val="dk2"/>
              </a:solidFill>
              <a:latin typeface="Arial"/>
              <a:ea typeface="Arial"/>
              <a:cs typeface="Arial"/>
              <a:sym typeface="Arial"/>
            </a:endParaRPr>
          </a:p>
        </p:txBody>
      </p:sp>
      <p:sp>
        <p:nvSpPr>
          <p:cNvPr id="2" name="Google Shape;151;p15">
            <a:extLst>
              <a:ext uri="{FF2B5EF4-FFF2-40B4-BE49-F238E27FC236}">
                <a16:creationId xmlns:a16="http://schemas.microsoft.com/office/drawing/2014/main" id="{EC11D7A9-7CCB-3937-4958-834FFFFED7A7}"/>
              </a:ext>
            </a:extLst>
          </p:cNvPr>
          <p:cNvSpPr txBox="1"/>
          <p:nvPr/>
        </p:nvSpPr>
        <p:spPr>
          <a:xfrm>
            <a:off x="285531" y="1074532"/>
            <a:ext cx="8510100" cy="375300"/>
          </a:xfrm>
          <a:prstGeom prst="rect">
            <a:avLst/>
          </a:prstGeom>
          <a:solidFill>
            <a:srgbClr val="009FC6"/>
          </a:solidFill>
          <a:ln w="9525" cap="flat" cmpd="sng">
            <a:solidFill>
              <a:srgbClr val="009FC6"/>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lvl="0" indent="-742950">
              <a:lnSpc>
                <a:spcPct val="90000"/>
              </a:lnSpc>
              <a:buSzPct val="100000"/>
            </a:pPr>
            <a:r>
              <a:rPr lang="es-ES" sz="2400" dirty="0">
                <a:solidFill>
                  <a:schemeClr val="lt1"/>
                </a:solidFill>
              </a:rPr>
              <a:t>Quiz </a:t>
            </a:r>
            <a:r>
              <a:rPr lang="es-ES" sz="2400" dirty="0" err="1">
                <a:solidFill>
                  <a:schemeClr val="lt1"/>
                </a:solidFill>
              </a:rPr>
              <a:t>d’auto-évaluation</a:t>
            </a:r>
            <a:endParaRPr sz="2400" b="0" i="0" u="none" strike="noStrike" cap="none" dirty="0">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33" name="Google Shape;33;g10b78f225a7_0_0"/>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2</a:t>
            </a:fld>
            <a:endParaRPr/>
          </a:p>
        </p:txBody>
      </p:sp>
      <p:sp>
        <p:nvSpPr>
          <p:cNvPr id="34" name="Google Shape;34;g10b78f225a7_0_0"/>
          <p:cNvSpPr txBox="1"/>
          <p:nvPr/>
        </p:nvSpPr>
        <p:spPr>
          <a:xfrm>
            <a:off x="248175" y="1366700"/>
            <a:ext cx="4271700" cy="400069"/>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lvl="0">
              <a:buSzPts val="3200"/>
            </a:pPr>
            <a:r>
              <a:rPr lang="fr-FR" sz="2000" b="1" dirty="0">
                <a:solidFill>
                  <a:srgbClr val="18C32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À faire avant cette capsule : </a:t>
            </a:r>
            <a:endParaRPr sz="2000" b="0" i="0" u="none" strike="noStrike" cap="none" dirty="0">
              <a:solidFill>
                <a:srgbClr val="18C320"/>
              </a:solidFill>
              <a:latin typeface="Arial"/>
              <a:ea typeface="Arial"/>
              <a:cs typeface="Arial"/>
              <a:sym typeface="Arial"/>
            </a:endParaRPr>
          </a:p>
        </p:txBody>
      </p:sp>
      <p:sp>
        <p:nvSpPr>
          <p:cNvPr id="35" name="Google Shape;35;g10b78f225a7_0_0"/>
          <p:cNvSpPr txBox="1"/>
          <p:nvPr/>
        </p:nvSpPr>
        <p:spPr>
          <a:xfrm>
            <a:off x="248175" y="2915075"/>
            <a:ext cx="4271700" cy="400069"/>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lvl="0">
              <a:buSzPts val="3200"/>
            </a:pPr>
            <a:r>
              <a:rPr lang="es-ES" sz="2000" b="1" dirty="0">
                <a:solidFill>
                  <a:srgbClr val="18C320"/>
                </a:solidFill>
              </a:rPr>
              <a:t>Capsule </a:t>
            </a:r>
            <a:r>
              <a:rPr lang="es-ES" sz="2000" b="1" dirty="0" err="1">
                <a:solidFill>
                  <a:srgbClr val="18C320"/>
                </a:solidFill>
              </a:rPr>
              <a:t>liée</a:t>
            </a:r>
            <a:r>
              <a:rPr lang="es-ES" sz="2000" b="1" dirty="0">
                <a:solidFill>
                  <a:srgbClr val="18C320"/>
                </a:solidFill>
              </a:rPr>
              <a:t> à:</a:t>
            </a:r>
            <a:endParaRPr sz="2000" b="0" i="0" u="none" strike="noStrike" cap="none" dirty="0">
              <a:solidFill>
                <a:srgbClr val="18C320"/>
              </a:solidFill>
              <a:latin typeface="Arial"/>
              <a:ea typeface="Arial"/>
              <a:cs typeface="Arial"/>
              <a:sym typeface="Arial"/>
            </a:endParaRPr>
          </a:p>
        </p:txBody>
      </p:sp>
      <p:sp>
        <p:nvSpPr>
          <p:cNvPr id="36" name="Google Shape;36;g10b78f225a7_0_0"/>
          <p:cNvSpPr txBox="1"/>
          <p:nvPr/>
        </p:nvSpPr>
        <p:spPr>
          <a:xfrm>
            <a:off x="4793300" y="1366700"/>
            <a:ext cx="4160400" cy="584735"/>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lvl="0">
              <a:buSzPts val="3200"/>
            </a:pPr>
            <a:r>
              <a:rPr lang="fr-FR" sz="1600" dirty="0">
                <a:solidFill>
                  <a:schemeClr val="dk1"/>
                </a:solidFill>
              </a:rPr>
              <a:t>Aucune connaissance supplémentaire préalable n’est nécessaire</a:t>
            </a:r>
            <a:endParaRPr sz="2000" b="0" i="0" u="none" strike="noStrike" cap="none" dirty="0">
              <a:solidFill>
                <a:schemeClr val="dk1"/>
              </a:solidFill>
              <a:latin typeface="Arial"/>
              <a:ea typeface="Arial"/>
              <a:cs typeface="Arial"/>
              <a:sym typeface="Arial"/>
            </a:endParaRPr>
          </a:p>
        </p:txBody>
      </p:sp>
      <p:sp>
        <p:nvSpPr>
          <p:cNvPr id="37" name="Google Shape;37;g10b78f225a7_0_0"/>
          <p:cNvSpPr txBox="1"/>
          <p:nvPr/>
        </p:nvSpPr>
        <p:spPr>
          <a:xfrm>
            <a:off x="4793300" y="2915075"/>
            <a:ext cx="4160400" cy="830956"/>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lvl="0">
              <a:buSzPts val="1600"/>
            </a:pPr>
            <a:r>
              <a:rPr lang="es-ES" sz="1600" b="0" i="0" u="none" strike="noStrike" cap="none" dirty="0">
                <a:solidFill>
                  <a:schemeClr val="dk1"/>
                </a:solidFill>
                <a:latin typeface="Arial"/>
                <a:ea typeface="Arial"/>
                <a:cs typeface="Arial"/>
                <a:sym typeface="Arial"/>
              </a:rPr>
              <a:t>1.3.5, 1.4.6, 2.1.2, 2.1.3, 2.3.2, 2.5.1, 2.5.2, 2.5.4, 3.3.1, 3.3.3, 3.4.5. </a:t>
            </a:r>
            <a:r>
              <a:rPr lang="fr-FR" sz="1600" dirty="0">
                <a:solidFill>
                  <a:schemeClr val="dk1"/>
                </a:solidFill>
              </a:rPr>
              <a:t>Lien direct spécial avec les capsules de cette unité 2.4.</a:t>
            </a:r>
            <a:endParaRPr sz="1600" b="0" i="0" u="none" strike="noStrike" cap="none" dirty="0">
              <a:solidFill>
                <a:schemeClr val="dk1"/>
              </a:solidFill>
              <a:latin typeface="Arial"/>
              <a:ea typeface="Arial"/>
              <a:cs typeface="Arial"/>
              <a:sym typeface="Arial"/>
            </a:endParaRPr>
          </a:p>
        </p:txBody>
      </p:sp>
      <p:sp>
        <p:nvSpPr>
          <p:cNvPr id="38" name="Google Shape;38;g10b78f225a7_0_0"/>
          <p:cNvSpPr txBox="1"/>
          <p:nvPr/>
        </p:nvSpPr>
        <p:spPr>
          <a:xfrm>
            <a:off x="300300" y="4604400"/>
            <a:ext cx="4271700" cy="400200"/>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lvl="0">
              <a:buSzPts val="3200"/>
            </a:pPr>
            <a:r>
              <a:rPr lang="es-ES" sz="2000" b="1" dirty="0" err="1">
                <a:solidFill>
                  <a:srgbClr val="18C320"/>
                </a:solidFill>
              </a:rPr>
              <a:t>Auteurs</a:t>
            </a:r>
            <a:r>
              <a:rPr lang="es-ES" sz="2000" b="1" dirty="0">
                <a:solidFill>
                  <a:srgbClr val="18C320"/>
                </a:solidFill>
              </a:rPr>
              <a:t>:</a:t>
            </a:r>
            <a:endParaRPr sz="2000" b="0" i="0" u="none" strike="noStrike" cap="none" dirty="0">
              <a:solidFill>
                <a:srgbClr val="18C320"/>
              </a:solidFill>
              <a:latin typeface="Arial"/>
              <a:ea typeface="Arial"/>
              <a:cs typeface="Arial"/>
              <a:sym typeface="Arial"/>
            </a:endParaRPr>
          </a:p>
        </p:txBody>
      </p:sp>
      <p:sp>
        <p:nvSpPr>
          <p:cNvPr id="39" name="Google Shape;39;g10b78f225a7_0_0"/>
          <p:cNvSpPr txBox="1"/>
          <p:nvPr/>
        </p:nvSpPr>
        <p:spPr>
          <a:xfrm>
            <a:off x="4887475" y="4604400"/>
            <a:ext cx="4066225" cy="338514"/>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it-IT" sz="1600" b="0" i="0" u="none" strike="noStrike" cap="none" dirty="0">
                <a:solidFill>
                  <a:schemeClr val="dk1"/>
                </a:solidFill>
                <a:latin typeface="Arial"/>
                <a:ea typeface="Arial"/>
                <a:cs typeface="Arial"/>
                <a:sym typeface="Arial"/>
              </a:rPr>
              <a:t>PROSPEKTIKER &amp; SUSMILE Consortium</a:t>
            </a:r>
            <a:endParaRPr lang="es-ES" sz="1600" b="0" i="0" u="none" strike="noStrike" cap="none" dirty="0">
              <a:solidFill>
                <a:schemeClr val="dk1"/>
              </a:solidFill>
              <a:latin typeface="Arial"/>
              <a:ea typeface="Arial"/>
              <a:cs typeface="Arial"/>
              <a:sym typeface="Arial"/>
            </a:endParaRPr>
          </a:p>
        </p:txBody>
      </p:sp>
      <p:sp>
        <p:nvSpPr>
          <p:cNvPr id="40" name="Google Shape;40;g10b78f225a7_0_0"/>
          <p:cNvSpPr/>
          <p:nvPr/>
        </p:nvSpPr>
        <p:spPr>
          <a:xfrm>
            <a:off x="4454820" y="3275112"/>
            <a:ext cx="23436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E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41" name="Google Shape;41;g10b78f225a7_0_0"/>
          <p:cNvSpPr/>
          <p:nvPr/>
        </p:nvSpPr>
        <p:spPr>
          <a:xfrm>
            <a:off x="4454820" y="3275112"/>
            <a:ext cx="23436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E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9"/>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s-ES"/>
              <a:t>20</a:t>
            </a:fld>
            <a:endParaRPr/>
          </a:p>
        </p:txBody>
      </p:sp>
      <p:sp>
        <p:nvSpPr>
          <p:cNvPr id="196" name="Google Shape;196;p19"/>
          <p:cNvSpPr txBox="1"/>
          <p:nvPr/>
        </p:nvSpPr>
        <p:spPr>
          <a:xfrm>
            <a:off x="316950" y="1778634"/>
            <a:ext cx="8510100"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s-ES" sz="2000" b="1" i="0" u="none" strike="noStrike" cap="none" dirty="0" err="1">
                <a:solidFill>
                  <a:srgbClr val="000000"/>
                </a:solidFill>
                <a:latin typeface="Arial"/>
                <a:ea typeface="Arial"/>
                <a:cs typeface="Arial"/>
                <a:sym typeface="Arial"/>
              </a:rPr>
              <a:t>Question</a:t>
            </a:r>
            <a:r>
              <a:rPr lang="es-ES" sz="2000" b="1" i="0" u="none" strike="noStrike" cap="none" dirty="0">
                <a:solidFill>
                  <a:srgbClr val="000000"/>
                </a:solidFill>
                <a:latin typeface="Arial"/>
                <a:ea typeface="Arial"/>
                <a:cs typeface="Arial"/>
                <a:sym typeface="Arial"/>
              </a:rPr>
              <a:t> n°4 :</a:t>
            </a:r>
            <a:endParaRPr sz="1400" b="0" i="0" u="none" strike="noStrike" cap="none" dirty="0">
              <a:solidFill>
                <a:srgbClr val="000000"/>
              </a:solidFill>
              <a:latin typeface="Arial"/>
              <a:ea typeface="Arial"/>
              <a:cs typeface="Arial"/>
              <a:sym typeface="Arial"/>
            </a:endParaRPr>
          </a:p>
          <a:p>
            <a:pPr lvl="0">
              <a:buSzPts val="2000"/>
            </a:pPr>
            <a:r>
              <a:rPr lang="fr-FR" sz="2000" dirty="0">
                <a:solidFill>
                  <a:schemeClr val="dk1"/>
                </a:solidFill>
              </a:rPr>
              <a:t>Laquelle des options suivantes n’est pas un exemple d’activités de RSE? 
</a:t>
            </a:r>
            <a:endParaRPr sz="1400" b="0" i="0" u="none" strike="noStrike" cap="none" dirty="0">
              <a:solidFill>
                <a:srgbClr val="000000"/>
              </a:solidFill>
              <a:latin typeface="Arial"/>
              <a:ea typeface="Arial"/>
              <a:cs typeface="Arial"/>
              <a:sym typeface="Arial"/>
            </a:endParaRPr>
          </a:p>
        </p:txBody>
      </p:sp>
      <p:sp>
        <p:nvSpPr>
          <p:cNvPr id="197" name="Google Shape;197;p19"/>
          <p:cNvSpPr/>
          <p:nvPr/>
        </p:nvSpPr>
        <p:spPr>
          <a:xfrm>
            <a:off x="1828799" y="3792448"/>
            <a:ext cx="5218113" cy="407020"/>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lvl="0" algn="ctr">
              <a:buSzPts val="1600"/>
            </a:pPr>
            <a:r>
              <a:rPr lang="es-ES" sz="1600" dirty="0" err="1">
                <a:solidFill>
                  <a:schemeClr val="dk2"/>
                </a:solidFill>
              </a:rPr>
              <a:t>Bénévolat</a:t>
            </a:r>
            <a:r>
              <a:rPr lang="es-ES" sz="1600" dirty="0">
                <a:solidFill>
                  <a:schemeClr val="dk2"/>
                </a:solidFill>
              </a:rPr>
              <a:t> des </a:t>
            </a:r>
            <a:r>
              <a:rPr lang="es-ES" sz="1600" dirty="0" err="1">
                <a:solidFill>
                  <a:schemeClr val="dk2"/>
                </a:solidFill>
              </a:rPr>
              <a:t>employés</a:t>
            </a:r>
            <a:endParaRPr lang="es-ES" sz="1600" b="0" i="0" u="none" strike="noStrike" cap="none" dirty="0">
              <a:solidFill>
                <a:schemeClr val="dk2"/>
              </a:solidFill>
              <a:latin typeface="Arial"/>
              <a:ea typeface="Arial"/>
              <a:cs typeface="Arial"/>
              <a:sym typeface="Arial"/>
            </a:endParaRPr>
          </a:p>
        </p:txBody>
      </p:sp>
      <p:sp>
        <p:nvSpPr>
          <p:cNvPr id="198" name="Google Shape;198;p19"/>
          <p:cNvSpPr/>
          <p:nvPr/>
        </p:nvSpPr>
        <p:spPr>
          <a:xfrm>
            <a:off x="1828800" y="2962447"/>
            <a:ext cx="5218113" cy="407020"/>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lvl="0" algn="ctr">
              <a:buSzPts val="1600"/>
            </a:pPr>
            <a:r>
              <a:rPr lang="es-ES" sz="1600" dirty="0" err="1">
                <a:solidFill>
                  <a:srgbClr val="244061"/>
                </a:solidFill>
              </a:rPr>
              <a:t>Investissement</a:t>
            </a:r>
            <a:r>
              <a:rPr lang="es-ES" sz="1600" dirty="0">
                <a:solidFill>
                  <a:srgbClr val="244061"/>
                </a:solidFill>
              </a:rPr>
              <a:t> </a:t>
            </a:r>
            <a:r>
              <a:rPr lang="es-ES" sz="1600" dirty="0" err="1">
                <a:solidFill>
                  <a:srgbClr val="244061"/>
                </a:solidFill>
              </a:rPr>
              <a:t>socialement</a:t>
            </a:r>
            <a:r>
              <a:rPr lang="es-ES" sz="1600" dirty="0">
                <a:solidFill>
                  <a:srgbClr val="244061"/>
                </a:solidFill>
              </a:rPr>
              <a:t> responsable</a:t>
            </a:r>
            <a:endParaRPr sz="1600" b="0" i="0" u="none" strike="noStrike" cap="none" dirty="0">
              <a:solidFill>
                <a:srgbClr val="244061"/>
              </a:solidFill>
              <a:latin typeface="Arial"/>
              <a:ea typeface="Arial"/>
              <a:cs typeface="Arial"/>
              <a:sym typeface="Arial"/>
            </a:endParaRPr>
          </a:p>
        </p:txBody>
      </p:sp>
      <p:sp>
        <p:nvSpPr>
          <p:cNvPr id="199" name="Google Shape;199;p19"/>
          <p:cNvSpPr/>
          <p:nvPr/>
        </p:nvSpPr>
        <p:spPr>
          <a:xfrm>
            <a:off x="1828799" y="4531584"/>
            <a:ext cx="5218113" cy="405210"/>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lvl="0" algn="ctr">
              <a:buSzPts val="1600"/>
            </a:pPr>
            <a:r>
              <a:rPr lang="fr-FR" sz="1600" dirty="0">
                <a:solidFill>
                  <a:srgbClr val="17365D"/>
                </a:solidFill>
              </a:rPr>
              <a:t>Contribuer aux programmes éducatifs et sociaux</a:t>
            </a:r>
            <a:endParaRPr lang="en-US" sz="1600" dirty="0">
              <a:solidFill>
                <a:srgbClr val="17365D"/>
              </a:solidFill>
            </a:endParaRPr>
          </a:p>
        </p:txBody>
      </p:sp>
      <p:sp>
        <p:nvSpPr>
          <p:cNvPr id="200" name="Google Shape;200;p19"/>
          <p:cNvSpPr/>
          <p:nvPr/>
        </p:nvSpPr>
        <p:spPr>
          <a:xfrm>
            <a:off x="1828799" y="5376448"/>
            <a:ext cx="5218113" cy="407020"/>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lvl="0" algn="ctr">
              <a:buSzPts val="1600"/>
            </a:pPr>
            <a:r>
              <a:rPr lang="fr-FR" sz="1600" dirty="0">
                <a:solidFill>
                  <a:schemeClr val="dk2"/>
                </a:solidFill>
              </a:rPr>
              <a:t>Toutes les options sont des exemples d’activités de RSE</a:t>
            </a:r>
            <a:endParaRPr sz="1600" b="0" i="0" u="none" strike="noStrike" cap="none" dirty="0">
              <a:solidFill>
                <a:schemeClr val="dk2"/>
              </a:solidFill>
              <a:latin typeface="Arial"/>
              <a:ea typeface="Arial"/>
              <a:cs typeface="Arial"/>
              <a:sym typeface="Arial"/>
            </a:endParaRPr>
          </a:p>
        </p:txBody>
      </p:sp>
      <p:sp>
        <p:nvSpPr>
          <p:cNvPr id="2" name="Google Shape;151;p15">
            <a:extLst>
              <a:ext uri="{FF2B5EF4-FFF2-40B4-BE49-F238E27FC236}">
                <a16:creationId xmlns:a16="http://schemas.microsoft.com/office/drawing/2014/main" id="{C70E28C3-377E-F43D-35D1-6C0D1EF2EF49}"/>
              </a:ext>
            </a:extLst>
          </p:cNvPr>
          <p:cNvSpPr txBox="1"/>
          <p:nvPr/>
        </p:nvSpPr>
        <p:spPr>
          <a:xfrm>
            <a:off x="285531" y="1074532"/>
            <a:ext cx="8510100" cy="375300"/>
          </a:xfrm>
          <a:prstGeom prst="rect">
            <a:avLst/>
          </a:prstGeom>
          <a:solidFill>
            <a:srgbClr val="009FC6"/>
          </a:solidFill>
          <a:ln w="9525" cap="flat" cmpd="sng">
            <a:solidFill>
              <a:srgbClr val="009FC6"/>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lvl="0" indent="-742950">
              <a:lnSpc>
                <a:spcPct val="90000"/>
              </a:lnSpc>
              <a:buSzPct val="100000"/>
            </a:pPr>
            <a:r>
              <a:rPr lang="es-ES" sz="2400" dirty="0">
                <a:solidFill>
                  <a:schemeClr val="lt1"/>
                </a:solidFill>
              </a:rPr>
              <a:t>Quiz </a:t>
            </a:r>
            <a:r>
              <a:rPr lang="es-ES" sz="2400" dirty="0" err="1">
                <a:solidFill>
                  <a:schemeClr val="lt1"/>
                </a:solidFill>
              </a:rPr>
              <a:t>d’auto-évaluation</a:t>
            </a:r>
            <a:endParaRPr sz="2400" b="0" i="0" u="none" strike="noStrike" cap="none" dirty="0">
              <a:solidFill>
                <a:schemeClr val="lt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0"/>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s-ES"/>
              <a:t>21</a:t>
            </a:fld>
            <a:endParaRPr/>
          </a:p>
        </p:txBody>
      </p:sp>
      <p:sp>
        <p:nvSpPr>
          <p:cNvPr id="207" name="Google Shape;207;p20"/>
          <p:cNvSpPr txBox="1"/>
          <p:nvPr/>
        </p:nvSpPr>
        <p:spPr>
          <a:xfrm>
            <a:off x="316949" y="1778634"/>
            <a:ext cx="8670933"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s-ES" sz="2000" b="1" i="0" u="none" strike="noStrike" cap="none" dirty="0" err="1">
                <a:solidFill>
                  <a:srgbClr val="000000"/>
                </a:solidFill>
                <a:latin typeface="Arial"/>
                <a:ea typeface="Arial"/>
                <a:cs typeface="Arial"/>
                <a:sym typeface="Arial"/>
              </a:rPr>
              <a:t>Question</a:t>
            </a:r>
            <a:r>
              <a:rPr lang="es-ES" sz="2000" b="1" i="0" u="none" strike="noStrike" cap="none" dirty="0">
                <a:solidFill>
                  <a:srgbClr val="000000"/>
                </a:solidFill>
                <a:latin typeface="Arial"/>
                <a:ea typeface="Arial"/>
                <a:cs typeface="Arial"/>
                <a:sym typeface="Arial"/>
              </a:rPr>
              <a:t> n°5 :</a:t>
            </a:r>
            <a:endParaRPr sz="1400" b="0" i="0" u="none" strike="noStrike" cap="none" dirty="0">
              <a:solidFill>
                <a:srgbClr val="000000"/>
              </a:solidFill>
              <a:latin typeface="Arial"/>
              <a:ea typeface="Arial"/>
              <a:cs typeface="Arial"/>
              <a:sym typeface="Arial"/>
            </a:endParaRPr>
          </a:p>
          <a:p>
            <a:pPr lvl="0">
              <a:buSzPts val="2000"/>
            </a:pPr>
            <a:r>
              <a:rPr lang="fr-FR" sz="2000" dirty="0">
                <a:solidFill>
                  <a:schemeClr val="dk1"/>
                </a:solidFill>
              </a:rPr>
              <a:t>Quels sont les outils dont disposent les entreprises pour rendre compte de la RSE et communiquer leur contribution au développement durable ? Sélectionnez tout ce qui s’applique</a:t>
            </a:r>
            <a:endParaRPr sz="1400" b="0" i="0" u="none" strike="noStrike" cap="none" dirty="0">
              <a:solidFill>
                <a:srgbClr val="000000"/>
              </a:solidFill>
              <a:latin typeface="Arial"/>
              <a:ea typeface="Arial"/>
              <a:cs typeface="Arial"/>
              <a:sym typeface="Arial"/>
            </a:endParaRPr>
          </a:p>
        </p:txBody>
      </p:sp>
      <p:sp>
        <p:nvSpPr>
          <p:cNvPr id="208" name="Google Shape;208;p20"/>
          <p:cNvSpPr/>
          <p:nvPr/>
        </p:nvSpPr>
        <p:spPr>
          <a:xfrm>
            <a:off x="1828799" y="3872832"/>
            <a:ext cx="5218113" cy="407020"/>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lvl="0" algn="ctr">
              <a:buSzPts val="1600"/>
            </a:pPr>
            <a:r>
              <a:rPr lang="es-ES" sz="1600" dirty="0" err="1">
                <a:solidFill>
                  <a:srgbClr val="244061"/>
                </a:solidFill>
              </a:rPr>
              <a:t>Écolabels</a:t>
            </a:r>
            <a:endParaRPr sz="1600" dirty="0">
              <a:solidFill>
                <a:srgbClr val="244061"/>
              </a:solidFill>
            </a:endParaRPr>
          </a:p>
        </p:txBody>
      </p:sp>
      <p:sp>
        <p:nvSpPr>
          <p:cNvPr id="209" name="Google Shape;209;p20"/>
          <p:cNvSpPr/>
          <p:nvPr/>
        </p:nvSpPr>
        <p:spPr>
          <a:xfrm>
            <a:off x="1828800" y="3183510"/>
            <a:ext cx="5218113" cy="407020"/>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lvl="0" algn="ctr">
              <a:buSzPts val="1600"/>
            </a:pPr>
            <a:r>
              <a:rPr lang="es-ES" sz="1600" dirty="0">
                <a:solidFill>
                  <a:srgbClr val="244061"/>
                </a:solidFill>
              </a:rPr>
              <a:t>Normes GRI</a:t>
            </a:r>
            <a:endParaRPr sz="1600" b="0" i="0" u="none" strike="noStrike" cap="none" dirty="0">
              <a:solidFill>
                <a:srgbClr val="244061"/>
              </a:solidFill>
              <a:latin typeface="Arial"/>
              <a:ea typeface="Arial"/>
              <a:cs typeface="Arial"/>
              <a:sym typeface="Arial"/>
            </a:endParaRPr>
          </a:p>
        </p:txBody>
      </p:sp>
      <p:sp>
        <p:nvSpPr>
          <p:cNvPr id="210" name="Google Shape;210;p20"/>
          <p:cNvSpPr/>
          <p:nvPr/>
        </p:nvSpPr>
        <p:spPr>
          <a:xfrm>
            <a:off x="1828799" y="4611968"/>
            <a:ext cx="5218113" cy="405210"/>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lvl="0" algn="ctr">
              <a:buSzPts val="1600"/>
            </a:pPr>
            <a:r>
              <a:rPr lang="es-ES" sz="1600" dirty="0" err="1">
                <a:solidFill>
                  <a:srgbClr val="244061"/>
                </a:solidFill>
              </a:rPr>
              <a:t>Famille</a:t>
            </a:r>
            <a:r>
              <a:rPr lang="es-ES" sz="1600" dirty="0">
                <a:solidFill>
                  <a:srgbClr val="244061"/>
                </a:solidFill>
              </a:rPr>
              <a:t> ISO 26000 </a:t>
            </a:r>
            <a:r>
              <a:rPr lang="es-ES" sz="1600" dirty="0" err="1">
                <a:solidFill>
                  <a:srgbClr val="244061"/>
                </a:solidFill>
              </a:rPr>
              <a:t>ou</a:t>
            </a:r>
            <a:r>
              <a:rPr lang="es-ES" sz="1600" dirty="0">
                <a:solidFill>
                  <a:srgbClr val="244061"/>
                </a:solidFill>
              </a:rPr>
              <a:t> ISO 14000</a:t>
            </a:r>
            <a:endParaRPr sz="1600" b="0" i="0" u="none" strike="noStrike" cap="none" dirty="0">
              <a:solidFill>
                <a:srgbClr val="244061"/>
              </a:solidFill>
              <a:latin typeface="Arial"/>
              <a:ea typeface="Arial"/>
              <a:cs typeface="Arial"/>
              <a:sym typeface="Arial"/>
            </a:endParaRPr>
          </a:p>
        </p:txBody>
      </p:sp>
      <p:sp>
        <p:nvSpPr>
          <p:cNvPr id="211" name="Google Shape;211;p20"/>
          <p:cNvSpPr/>
          <p:nvPr/>
        </p:nvSpPr>
        <p:spPr>
          <a:xfrm>
            <a:off x="1828799" y="5455901"/>
            <a:ext cx="5218113" cy="407020"/>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lvl="0" algn="ctr">
              <a:buSzPts val="1600"/>
            </a:pPr>
            <a:r>
              <a:rPr lang="es-ES" sz="1600" dirty="0" err="1">
                <a:solidFill>
                  <a:schemeClr val="dk2"/>
                </a:solidFill>
              </a:rPr>
              <a:t>Certifications</a:t>
            </a:r>
            <a:r>
              <a:rPr lang="es-ES" sz="1600" dirty="0">
                <a:solidFill>
                  <a:schemeClr val="dk2"/>
                </a:solidFill>
              </a:rPr>
              <a:t> </a:t>
            </a:r>
            <a:r>
              <a:rPr lang="es-ES" sz="1600" dirty="0" err="1">
                <a:solidFill>
                  <a:schemeClr val="dk2"/>
                </a:solidFill>
              </a:rPr>
              <a:t>tierces</a:t>
            </a:r>
            <a:r>
              <a:rPr lang="es-ES" sz="1600" dirty="0">
                <a:solidFill>
                  <a:schemeClr val="dk2"/>
                </a:solidFill>
              </a:rPr>
              <a:t> </a:t>
            </a:r>
            <a:r>
              <a:rPr lang="es-ES" sz="1600" dirty="0" err="1">
                <a:solidFill>
                  <a:schemeClr val="dk2"/>
                </a:solidFill>
              </a:rPr>
              <a:t>uniquement</a:t>
            </a:r>
            <a:endParaRPr sz="1600" b="0" i="0" u="none" strike="noStrike" cap="none" dirty="0">
              <a:solidFill>
                <a:schemeClr val="dk2"/>
              </a:solidFill>
              <a:latin typeface="Arial"/>
              <a:ea typeface="Arial"/>
              <a:cs typeface="Arial"/>
              <a:sym typeface="Arial"/>
            </a:endParaRPr>
          </a:p>
        </p:txBody>
      </p:sp>
      <p:sp>
        <p:nvSpPr>
          <p:cNvPr id="2" name="Google Shape;151;p15">
            <a:extLst>
              <a:ext uri="{FF2B5EF4-FFF2-40B4-BE49-F238E27FC236}">
                <a16:creationId xmlns:a16="http://schemas.microsoft.com/office/drawing/2014/main" id="{4E53FB3F-F316-2867-1A86-ACC10FA04D43}"/>
              </a:ext>
            </a:extLst>
          </p:cNvPr>
          <p:cNvSpPr txBox="1"/>
          <p:nvPr/>
        </p:nvSpPr>
        <p:spPr>
          <a:xfrm>
            <a:off x="285531" y="1074532"/>
            <a:ext cx="8510100" cy="375300"/>
          </a:xfrm>
          <a:prstGeom prst="rect">
            <a:avLst/>
          </a:prstGeom>
          <a:solidFill>
            <a:srgbClr val="009FC6"/>
          </a:solidFill>
          <a:ln w="9525" cap="flat" cmpd="sng">
            <a:solidFill>
              <a:srgbClr val="009FC6"/>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lvl="0" indent="-742950">
              <a:lnSpc>
                <a:spcPct val="90000"/>
              </a:lnSpc>
              <a:buSzPct val="100000"/>
            </a:pPr>
            <a:r>
              <a:rPr lang="es-ES" sz="2400" dirty="0">
                <a:solidFill>
                  <a:schemeClr val="lt1"/>
                </a:solidFill>
              </a:rPr>
              <a:t>Quiz </a:t>
            </a:r>
            <a:r>
              <a:rPr lang="es-ES" sz="2400" dirty="0" err="1">
                <a:solidFill>
                  <a:schemeClr val="lt1"/>
                </a:solidFill>
              </a:rPr>
              <a:t>d’auto-évaluation</a:t>
            </a:r>
            <a:endParaRPr sz="2400" b="0" i="0" u="none" strike="noStrike" cap="none" dirty="0">
              <a:solidFill>
                <a:schemeClr val="lt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g10b78f225a7_0_15"/>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22</a:t>
            </a:fld>
            <a:endParaRPr/>
          </a:p>
        </p:txBody>
      </p:sp>
      <p:sp>
        <p:nvSpPr>
          <p:cNvPr id="131" name="Google Shape;131;g10b78f225a7_0_15"/>
          <p:cNvSpPr txBox="1"/>
          <p:nvPr/>
        </p:nvSpPr>
        <p:spPr>
          <a:xfrm>
            <a:off x="311650" y="1048402"/>
            <a:ext cx="8510100" cy="4866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a:bodyPr>
          <a:lstStyle/>
          <a:p>
            <a:pPr lvl="0" algn="ctr">
              <a:lnSpc>
                <a:spcPct val="90000"/>
              </a:lnSpc>
              <a:buClr>
                <a:schemeClr val="lt1"/>
              </a:buClr>
              <a:buSzPts val="3959"/>
            </a:pPr>
            <a:r>
              <a:rPr lang="es-ES" sz="2800" dirty="0" err="1">
                <a:solidFill>
                  <a:schemeClr val="lt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
                  </a:ext>
                </a:extLst>
              </a:rPr>
              <a:t>Références</a:t>
            </a:r>
            <a:endParaRPr sz="2800" b="0" i="0" u="none" strike="noStrike" cap="none" dirty="0">
              <a:solidFill>
                <a:schemeClr val="lt1"/>
              </a:solidFill>
              <a:latin typeface="Arial"/>
              <a:ea typeface="Arial"/>
              <a:cs typeface="Arial"/>
              <a:sym typeface="Arial"/>
            </a:endParaRPr>
          </a:p>
        </p:txBody>
      </p:sp>
      <p:sp>
        <p:nvSpPr>
          <p:cNvPr id="132" name="Google Shape;132;g10b78f225a7_0_15"/>
          <p:cNvSpPr txBox="1"/>
          <p:nvPr/>
        </p:nvSpPr>
        <p:spPr>
          <a:xfrm>
            <a:off x="444137" y="1907177"/>
            <a:ext cx="8377613" cy="4169947"/>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s-ES" sz="1200" b="0" i="0" u="none" strike="noStrike" cap="none" dirty="0">
                <a:solidFill>
                  <a:srgbClr val="000000"/>
                </a:solidFill>
                <a:latin typeface="Arial"/>
                <a:ea typeface="Arial"/>
                <a:cs typeface="Arial"/>
                <a:sym typeface="Arial"/>
              </a:rPr>
              <a:t>(1) </a:t>
            </a:r>
            <a:r>
              <a:rPr lang="es-ES" sz="1200" b="0" i="0" u="none" strike="noStrike" cap="none" dirty="0" err="1">
                <a:solidFill>
                  <a:srgbClr val="000000"/>
                </a:solidFill>
                <a:latin typeface="Arial"/>
                <a:ea typeface="Arial"/>
                <a:cs typeface="Arial"/>
                <a:sym typeface="Arial"/>
              </a:rPr>
              <a:t>United</a:t>
            </a:r>
            <a:r>
              <a:rPr lang="es-ES" sz="1200" b="0" i="0" u="none" strike="noStrike" cap="none" dirty="0">
                <a:solidFill>
                  <a:srgbClr val="000000"/>
                </a:solidFill>
                <a:latin typeface="Arial"/>
                <a:ea typeface="Arial"/>
                <a:cs typeface="Arial"/>
                <a:sym typeface="Arial"/>
              </a:rPr>
              <a:t> </a:t>
            </a:r>
            <a:r>
              <a:rPr lang="es-ES" sz="1200" b="0" i="0" u="none" strike="noStrike" cap="none" dirty="0" err="1">
                <a:solidFill>
                  <a:srgbClr val="000000"/>
                </a:solidFill>
                <a:latin typeface="Arial"/>
                <a:ea typeface="Arial"/>
                <a:cs typeface="Arial"/>
                <a:sym typeface="Arial"/>
              </a:rPr>
              <a:t>Nations</a:t>
            </a:r>
            <a:r>
              <a:rPr lang="es-ES" sz="1200" b="0" i="0" u="none" strike="noStrike" cap="none" dirty="0">
                <a:solidFill>
                  <a:srgbClr val="000000"/>
                </a:solidFill>
                <a:latin typeface="Arial"/>
                <a:ea typeface="Arial"/>
                <a:cs typeface="Arial"/>
                <a:sym typeface="Arial"/>
              </a:rPr>
              <a:t> Industrial </a:t>
            </a:r>
            <a:r>
              <a:rPr lang="es-ES" sz="1200" b="0" i="0" u="none" strike="noStrike" cap="none" dirty="0" err="1">
                <a:solidFill>
                  <a:srgbClr val="000000"/>
                </a:solidFill>
                <a:latin typeface="Arial"/>
                <a:ea typeface="Arial"/>
                <a:cs typeface="Arial"/>
                <a:sym typeface="Arial"/>
              </a:rPr>
              <a:t>Development</a:t>
            </a:r>
            <a:r>
              <a:rPr lang="es-ES" sz="1200" b="0" i="0" u="none" strike="noStrike" cap="none" dirty="0">
                <a:solidFill>
                  <a:srgbClr val="000000"/>
                </a:solidFill>
                <a:latin typeface="Arial"/>
                <a:ea typeface="Arial"/>
                <a:cs typeface="Arial"/>
                <a:sym typeface="Arial"/>
              </a:rPr>
              <a:t> </a:t>
            </a:r>
            <a:r>
              <a:rPr lang="es-ES" sz="1200" b="0" i="0" u="none" strike="noStrike" cap="none" dirty="0" err="1">
                <a:solidFill>
                  <a:srgbClr val="000000"/>
                </a:solidFill>
                <a:latin typeface="Arial"/>
                <a:ea typeface="Arial"/>
                <a:cs typeface="Arial"/>
                <a:sym typeface="Arial"/>
              </a:rPr>
              <a:t>Organization</a:t>
            </a:r>
            <a:r>
              <a:rPr lang="es-ES" sz="1200" b="0" i="0" u="none" strike="noStrike" cap="none" dirty="0">
                <a:solidFill>
                  <a:srgbClr val="000000"/>
                </a:solidFill>
                <a:latin typeface="Arial"/>
                <a:ea typeface="Arial"/>
                <a:cs typeface="Arial"/>
                <a:sym typeface="Arial"/>
              </a:rPr>
              <a:t>. </a:t>
            </a:r>
            <a:r>
              <a:rPr lang="es-ES" sz="1200" b="0" i="1" u="none" strike="noStrike" cap="none" dirty="0" err="1">
                <a:solidFill>
                  <a:srgbClr val="000000"/>
                </a:solidFill>
                <a:latin typeface="Arial"/>
                <a:ea typeface="Arial"/>
                <a:cs typeface="Arial"/>
                <a:sym typeface="Arial"/>
              </a:rPr>
              <a:t>What</a:t>
            </a:r>
            <a:r>
              <a:rPr lang="es-ES" sz="1200" b="0" i="1" u="none" strike="noStrike" cap="none" dirty="0">
                <a:solidFill>
                  <a:srgbClr val="000000"/>
                </a:solidFill>
                <a:latin typeface="Arial"/>
                <a:ea typeface="Arial"/>
                <a:cs typeface="Arial"/>
                <a:sym typeface="Arial"/>
              </a:rPr>
              <a:t> </a:t>
            </a:r>
            <a:r>
              <a:rPr lang="es-ES" sz="1200" b="0" i="1" u="none" strike="noStrike" cap="none" dirty="0" err="1">
                <a:solidFill>
                  <a:srgbClr val="000000"/>
                </a:solidFill>
                <a:latin typeface="Arial"/>
                <a:ea typeface="Arial"/>
                <a:cs typeface="Arial"/>
                <a:sym typeface="Arial"/>
              </a:rPr>
              <a:t>is</a:t>
            </a:r>
            <a:r>
              <a:rPr lang="es-ES" sz="1200" b="0" i="1" u="none" strike="noStrike" cap="none" dirty="0">
                <a:solidFill>
                  <a:srgbClr val="000000"/>
                </a:solidFill>
                <a:latin typeface="Arial"/>
                <a:ea typeface="Arial"/>
                <a:cs typeface="Arial"/>
                <a:sym typeface="Arial"/>
              </a:rPr>
              <a:t> CSR?</a:t>
            </a:r>
            <a:r>
              <a:rPr lang="es-ES" sz="1200" b="0" i="0" u="none" strike="noStrike" cap="none" dirty="0">
                <a:solidFill>
                  <a:srgbClr val="000000"/>
                </a:solidFill>
                <a:latin typeface="Arial"/>
                <a:ea typeface="Arial"/>
                <a:cs typeface="Arial"/>
                <a:sym typeface="Arial"/>
              </a:rPr>
              <a:t>. </a:t>
            </a:r>
            <a:r>
              <a:rPr lang="es-ES" sz="1200" b="0" i="0" u="none" strike="noStrike" cap="none" dirty="0" err="1">
                <a:solidFill>
                  <a:srgbClr val="000000"/>
                </a:solidFill>
                <a:latin typeface="Arial"/>
                <a:ea typeface="Arial"/>
                <a:cs typeface="Arial"/>
                <a:sym typeface="Arial"/>
              </a:rPr>
              <a:t>Retrieved</a:t>
            </a:r>
            <a:r>
              <a:rPr lang="es-ES" sz="1200" b="0" i="0" u="none" strike="noStrike" cap="none" dirty="0">
                <a:solidFill>
                  <a:srgbClr val="000000"/>
                </a:solidFill>
                <a:latin typeface="Arial"/>
                <a:ea typeface="Arial"/>
                <a:cs typeface="Arial"/>
                <a:sym typeface="Arial"/>
              </a:rPr>
              <a:t> March 16, 2022, </a:t>
            </a:r>
            <a:r>
              <a:rPr lang="es-ES" sz="1200" b="0" i="0" u="none" strike="noStrike" cap="none" dirty="0" err="1">
                <a:solidFill>
                  <a:srgbClr val="000000"/>
                </a:solidFill>
                <a:latin typeface="Arial"/>
                <a:ea typeface="Arial"/>
                <a:cs typeface="Arial"/>
                <a:sym typeface="Arial"/>
              </a:rPr>
              <a:t>from</a:t>
            </a:r>
            <a:r>
              <a:rPr lang="es-ES" sz="1200" b="0" i="0" u="none" strike="noStrike" cap="none" dirty="0">
                <a:solidFill>
                  <a:srgbClr val="000000"/>
                </a:solidFill>
                <a:latin typeface="Arial"/>
                <a:ea typeface="Arial"/>
                <a:cs typeface="Arial"/>
                <a:sym typeface="Arial"/>
              </a:rPr>
              <a:t> </a:t>
            </a:r>
            <a:r>
              <a:rPr lang="es-ES" sz="1200" b="0" i="0" u="sng" strike="noStrike" cap="none" dirty="0">
                <a:solidFill>
                  <a:srgbClr val="0563C1"/>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https://www.unido.org/our-focus/advancing-economic-competitiveness/competitive-trade-capacities-and-corporate-responsibility/corporate-social-responsibility-market-integration/what-csr</a:t>
            </a:r>
            <a:r>
              <a:rPr lang="es-ES" sz="1200" b="0" i="0" u="none" strike="noStrike" cap="none" dirty="0">
                <a:solidFill>
                  <a:srgbClr val="000000"/>
                </a:solidFill>
                <a:latin typeface="Arial"/>
                <a:ea typeface="Arial"/>
                <a:cs typeface="Arial"/>
                <a:sym typeface="Arial"/>
              </a:rPr>
              <a:t> </a:t>
            </a:r>
            <a:endParaRPr sz="1200" b="0" i="0" u="none" strike="noStrike" cap="none" dirty="0">
              <a:solidFill>
                <a:srgbClr val="000000"/>
              </a:solidFill>
              <a:latin typeface="Arial"/>
              <a:ea typeface="Arial"/>
              <a:cs typeface="Arial"/>
              <a:sym typeface="Arial"/>
            </a:endParaRPr>
          </a:p>
          <a:p>
            <a:pPr marL="0" marR="0" lvl="0" indent="0" algn="l" rtl="0">
              <a:lnSpc>
                <a:spcPct val="107000"/>
              </a:lnSpc>
              <a:spcBef>
                <a:spcPts val="800"/>
              </a:spcBef>
              <a:spcAft>
                <a:spcPts val="0"/>
              </a:spcAft>
              <a:buNone/>
            </a:pPr>
            <a:r>
              <a:rPr lang="es-ES" sz="1200" b="0" i="0" u="none" strike="noStrike" cap="none" dirty="0">
                <a:solidFill>
                  <a:srgbClr val="000000"/>
                </a:solidFill>
                <a:latin typeface="Arial"/>
                <a:ea typeface="Arial"/>
                <a:cs typeface="Arial"/>
                <a:sym typeface="Arial"/>
              </a:rPr>
              <a:t>(2) </a:t>
            </a:r>
            <a:r>
              <a:rPr lang="es-ES" sz="1200" b="0" i="0" u="none" strike="noStrike" cap="none" dirty="0" err="1">
                <a:solidFill>
                  <a:srgbClr val="000000"/>
                </a:solidFill>
                <a:latin typeface="Arial"/>
                <a:ea typeface="Arial"/>
                <a:cs typeface="Arial"/>
                <a:sym typeface="Arial"/>
              </a:rPr>
              <a:t>European</a:t>
            </a:r>
            <a:r>
              <a:rPr lang="es-ES" sz="1200" b="0" i="0" u="none" strike="noStrike" cap="none" dirty="0">
                <a:solidFill>
                  <a:srgbClr val="000000"/>
                </a:solidFill>
                <a:latin typeface="Arial"/>
                <a:ea typeface="Arial"/>
                <a:cs typeface="Arial"/>
                <a:sym typeface="Arial"/>
              </a:rPr>
              <a:t> </a:t>
            </a:r>
            <a:r>
              <a:rPr lang="es-ES" sz="1200" b="0" i="0" u="none" strike="noStrike" cap="none" dirty="0" err="1">
                <a:solidFill>
                  <a:srgbClr val="000000"/>
                </a:solidFill>
                <a:latin typeface="Arial"/>
                <a:ea typeface="Arial"/>
                <a:cs typeface="Arial"/>
                <a:sym typeface="Arial"/>
              </a:rPr>
              <a:t>Commission</a:t>
            </a:r>
            <a:r>
              <a:rPr lang="es-ES" sz="1200" b="0" i="0" u="none" strike="noStrike" cap="none" dirty="0">
                <a:solidFill>
                  <a:srgbClr val="000000"/>
                </a:solidFill>
                <a:latin typeface="Arial"/>
                <a:ea typeface="Arial"/>
                <a:cs typeface="Arial"/>
                <a:sym typeface="Arial"/>
              </a:rPr>
              <a:t>. </a:t>
            </a:r>
            <a:r>
              <a:rPr lang="es-ES" sz="1200" b="0" i="1" u="none" strike="noStrike" cap="none" dirty="0" err="1">
                <a:solidFill>
                  <a:srgbClr val="000000"/>
                </a:solidFill>
                <a:latin typeface="Arial"/>
                <a:ea typeface="Arial"/>
                <a:cs typeface="Arial"/>
                <a:sym typeface="Arial"/>
              </a:rPr>
              <a:t>Corporate</a:t>
            </a:r>
            <a:r>
              <a:rPr lang="es-ES" sz="1200" b="0" i="1" u="none" strike="noStrike" cap="none" dirty="0">
                <a:solidFill>
                  <a:srgbClr val="000000"/>
                </a:solidFill>
                <a:latin typeface="Arial"/>
                <a:ea typeface="Arial"/>
                <a:cs typeface="Arial"/>
                <a:sym typeface="Arial"/>
              </a:rPr>
              <a:t> social </a:t>
            </a:r>
            <a:r>
              <a:rPr lang="es-ES" sz="1200" b="0" i="1" u="none" strike="noStrike" cap="none" dirty="0" err="1">
                <a:solidFill>
                  <a:srgbClr val="000000"/>
                </a:solidFill>
                <a:latin typeface="Arial"/>
                <a:ea typeface="Arial"/>
                <a:cs typeface="Arial"/>
                <a:sym typeface="Arial"/>
              </a:rPr>
              <a:t>responsibility</a:t>
            </a:r>
            <a:r>
              <a:rPr lang="es-ES" sz="1200" b="0" i="1" u="none" strike="noStrike" cap="none" dirty="0">
                <a:solidFill>
                  <a:srgbClr val="000000"/>
                </a:solidFill>
                <a:latin typeface="Arial"/>
                <a:ea typeface="Arial"/>
                <a:cs typeface="Arial"/>
                <a:sym typeface="Arial"/>
              </a:rPr>
              <a:t> &amp; </a:t>
            </a:r>
            <a:r>
              <a:rPr lang="es-ES" sz="1200" b="0" i="1" u="none" strike="noStrike" cap="none" dirty="0" err="1">
                <a:solidFill>
                  <a:srgbClr val="000000"/>
                </a:solidFill>
                <a:latin typeface="Arial"/>
                <a:ea typeface="Arial"/>
                <a:cs typeface="Arial"/>
                <a:sym typeface="Arial"/>
              </a:rPr>
              <a:t>Responsible</a:t>
            </a:r>
            <a:r>
              <a:rPr lang="es-ES" sz="1200" b="0" i="1" u="none" strike="noStrike" cap="none" dirty="0">
                <a:solidFill>
                  <a:srgbClr val="000000"/>
                </a:solidFill>
                <a:latin typeface="Arial"/>
                <a:ea typeface="Arial"/>
                <a:cs typeface="Arial"/>
                <a:sym typeface="Arial"/>
              </a:rPr>
              <a:t> </a:t>
            </a:r>
            <a:r>
              <a:rPr lang="es-ES" sz="1200" b="0" i="1" u="none" strike="noStrike" cap="none" dirty="0" err="1">
                <a:solidFill>
                  <a:srgbClr val="000000"/>
                </a:solidFill>
                <a:latin typeface="Arial"/>
                <a:ea typeface="Arial"/>
                <a:cs typeface="Arial"/>
                <a:sym typeface="Arial"/>
              </a:rPr>
              <a:t>business</a:t>
            </a:r>
            <a:r>
              <a:rPr lang="es-ES" sz="1200" b="0" i="1" u="none" strike="noStrike" cap="none" dirty="0">
                <a:solidFill>
                  <a:srgbClr val="000000"/>
                </a:solidFill>
                <a:latin typeface="Arial"/>
                <a:ea typeface="Arial"/>
                <a:cs typeface="Arial"/>
                <a:sym typeface="Arial"/>
              </a:rPr>
              <a:t> </a:t>
            </a:r>
            <a:r>
              <a:rPr lang="es-ES" sz="1200" b="0" i="1" u="none" strike="noStrike" cap="none" dirty="0" err="1">
                <a:solidFill>
                  <a:srgbClr val="000000"/>
                </a:solidFill>
                <a:latin typeface="Arial"/>
                <a:ea typeface="Arial"/>
                <a:cs typeface="Arial"/>
                <a:sym typeface="Arial"/>
              </a:rPr>
              <a:t>conduct</a:t>
            </a:r>
            <a:r>
              <a:rPr lang="es-ES" sz="1200" b="0" i="0" u="none" strike="noStrike" cap="none" dirty="0">
                <a:solidFill>
                  <a:srgbClr val="000000"/>
                </a:solidFill>
                <a:latin typeface="Arial"/>
                <a:ea typeface="Arial"/>
                <a:cs typeface="Arial"/>
                <a:sym typeface="Arial"/>
              </a:rPr>
              <a:t>. </a:t>
            </a:r>
            <a:r>
              <a:rPr lang="es-ES" sz="1200" b="0" i="0" u="none" strike="noStrike" cap="none" dirty="0" err="1">
                <a:solidFill>
                  <a:srgbClr val="000000"/>
                </a:solidFill>
                <a:latin typeface="Arial"/>
                <a:ea typeface="Arial"/>
                <a:cs typeface="Arial"/>
                <a:sym typeface="Arial"/>
              </a:rPr>
              <a:t>Retrieved</a:t>
            </a:r>
            <a:r>
              <a:rPr lang="es-ES" sz="1200" b="0" i="0" u="none" strike="noStrike" cap="none" dirty="0">
                <a:solidFill>
                  <a:srgbClr val="000000"/>
                </a:solidFill>
                <a:latin typeface="Arial"/>
                <a:ea typeface="Arial"/>
                <a:cs typeface="Arial"/>
                <a:sym typeface="Arial"/>
              </a:rPr>
              <a:t> March 16, 2022, </a:t>
            </a:r>
            <a:r>
              <a:rPr lang="es-ES" sz="1200" b="0" i="0" u="none" strike="noStrike" cap="none" dirty="0" err="1">
                <a:solidFill>
                  <a:srgbClr val="000000"/>
                </a:solidFill>
                <a:latin typeface="Arial"/>
                <a:ea typeface="Arial"/>
                <a:cs typeface="Arial"/>
                <a:sym typeface="Arial"/>
              </a:rPr>
              <a:t>from</a:t>
            </a:r>
            <a:r>
              <a:rPr lang="es-ES" sz="1200" b="0" i="0" u="none" strike="noStrike" cap="none" dirty="0">
                <a:solidFill>
                  <a:srgbClr val="000000"/>
                </a:solidFill>
                <a:latin typeface="Arial"/>
                <a:ea typeface="Arial"/>
                <a:cs typeface="Arial"/>
                <a:sym typeface="Arial"/>
              </a:rPr>
              <a:t> </a:t>
            </a:r>
            <a:r>
              <a:rPr lang="es-ES" sz="1200" b="0" i="0" u="sng" strike="noStrike" cap="none" dirty="0">
                <a:solidFill>
                  <a:srgbClr val="0563C1"/>
                </a:solidFill>
                <a:latin typeface="Arial"/>
                <a:ea typeface="Arial"/>
                <a:cs typeface="Arial"/>
                <a:sym typeface="Arial"/>
                <a:hlinkClick r:id="rId4">
                  <a:extLst>
                    <a:ext uri="{A12FA001-AC4F-418D-AE19-62706E023703}">
                      <ahyp:hlinkClr xmlns:ahyp="http://schemas.microsoft.com/office/drawing/2018/hyperlinkcolor" val="tx"/>
                    </a:ext>
                  </a:extLst>
                </a:hlinkClick>
              </a:rPr>
              <a:t>https://ec.europa.eu/growth/industry/sustainability/corporate-social-responsibility-responsible-business-conduct_en</a:t>
            </a:r>
            <a:r>
              <a:rPr lang="es-ES" sz="1200" b="0" i="0" u="none" strike="noStrike" cap="none" dirty="0">
                <a:solidFill>
                  <a:srgbClr val="000000"/>
                </a:solidFill>
                <a:latin typeface="Arial"/>
                <a:ea typeface="Arial"/>
                <a:cs typeface="Arial"/>
                <a:sym typeface="Arial"/>
              </a:rPr>
              <a:t>  </a:t>
            </a:r>
            <a:endParaRPr sz="1200" b="0" i="0" u="none" strike="noStrike" cap="none" dirty="0">
              <a:solidFill>
                <a:srgbClr val="000000"/>
              </a:solidFill>
              <a:latin typeface="Arial"/>
              <a:ea typeface="Arial"/>
              <a:cs typeface="Arial"/>
              <a:sym typeface="Arial"/>
            </a:endParaRPr>
          </a:p>
          <a:p>
            <a:pPr marL="0" marR="0" lvl="0" indent="0" algn="l" rtl="0">
              <a:lnSpc>
                <a:spcPct val="107000"/>
              </a:lnSpc>
              <a:spcBef>
                <a:spcPts val="800"/>
              </a:spcBef>
              <a:spcAft>
                <a:spcPts val="0"/>
              </a:spcAft>
              <a:buNone/>
            </a:pPr>
            <a:r>
              <a:rPr lang="es-ES" sz="1200" b="0" i="0" u="none" strike="noStrike" cap="none" dirty="0">
                <a:solidFill>
                  <a:srgbClr val="000000"/>
                </a:solidFill>
                <a:latin typeface="Arial"/>
                <a:ea typeface="Arial"/>
                <a:cs typeface="Arial"/>
                <a:sym typeface="Arial"/>
              </a:rPr>
              <a:t>(3) </a:t>
            </a:r>
            <a:r>
              <a:rPr lang="es-ES" sz="1200" b="0" i="0" u="none" strike="noStrike" cap="none" dirty="0" err="1">
                <a:solidFill>
                  <a:srgbClr val="000000"/>
                </a:solidFill>
                <a:latin typeface="Arial"/>
                <a:ea typeface="Arial"/>
                <a:cs typeface="Arial"/>
                <a:sym typeface="Arial"/>
              </a:rPr>
              <a:t>University</a:t>
            </a:r>
            <a:r>
              <a:rPr lang="es-ES" sz="1200" b="0" i="0" u="none" strike="noStrike" cap="none" dirty="0">
                <a:solidFill>
                  <a:srgbClr val="000000"/>
                </a:solidFill>
                <a:latin typeface="Arial"/>
                <a:ea typeface="Arial"/>
                <a:cs typeface="Arial"/>
                <a:sym typeface="Arial"/>
              </a:rPr>
              <a:t> </a:t>
            </a:r>
            <a:r>
              <a:rPr lang="es-ES" sz="1200" b="0" i="0" u="none" strike="noStrike" cap="none" dirty="0" err="1">
                <a:solidFill>
                  <a:srgbClr val="000000"/>
                </a:solidFill>
                <a:latin typeface="Arial"/>
                <a:ea typeface="Arial"/>
                <a:cs typeface="Arial"/>
                <a:sym typeface="Arial"/>
              </a:rPr>
              <a:t>of</a:t>
            </a:r>
            <a:r>
              <a:rPr lang="es-ES" sz="1200" b="0" i="0" u="none" strike="noStrike" cap="none" dirty="0">
                <a:solidFill>
                  <a:srgbClr val="000000"/>
                </a:solidFill>
                <a:latin typeface="Arial"/>
                <a:ea typeface="Arial"/>
                <a:cs typeface="Arial"/>
                <a:sym typeface="Arial"/>
              </a:rPr>
              <a:t> </a:t>
            </a:r>
            <a:r>
              <a:rPr lang="es-ES" sz="1200" b="0" i="0" u="none" strike="noStrike" cap="none" dirty="0" err="1">
                <a:solidFill>
                  <a:srgbClr val="000000"/>
                </a:solidFill>
                <a:latin typeface="Arial"/>
                <a:ea typeface="Arial"/>
                <a:cs typeface="Arial"/>
                <a:sym typeface="Arial"/>
              </a:rPr>
              <a:t>St.Gallen</a:t>
            </a:r>
            <a:r>
              <a:rPr lang="es-ES" sz="1200" b="0" i="0" u="none" strike="noStrike" cap="none" dirty="0">
                <a:solidFill>
                  <a:srgbClr val="000000"/>
                </a:solidFill>
                <a:latin typeface="Arial"/>
                <a:ea typeface="Arial"/>
                <a:cs typeface="Arial"/>
                <a:sym typeface="Arial"/>
              </a:rPr>
              <a:t>. (2012, </a:t>
            </a:r>
            <a:r>
              <a:rPr lang="es-ES" sz="1200" b="0" i="0" u="none" strike="noStrike" cap="none" dirty="0" err="1">
                <a:solidFill>
                  <a:srgbClr val="000000"/>
                </a:solidFill>
                <a:latin typeface="Arial"/>
                <a:ea typeface="Arial"/>
                <a:cs typeface="Arial"/>
                <a:sym typeface="Arial"/>
              </a:rPr>
              <a:t>October</a:t>
            </a:r>
            <a:r>
              <a:rPr lang="es-ES" sz="1200" b="0" i="0" u="none" strike="noStrike" cap="none" dirty="0">
                <a:solidFill>
                  <a:srgbClr val="000000"/>
                </a:solidFill>
                <a:latin typeface="Arial"/>
                <a:ea typeface="Arial"/>
                <a:cs typeface="Arial"/>
                <a:sym typeface="Arial"/>
              </a:rPr>
              <a:t> 1). </a:t>
            </a:r>
            <a:r>
              <a:rPr lang="es-ES" sz="1200" b="0" i="1" u="none" strike="noStrike" cap="none" dirty="0" err="1">
                <a:solidFill>
                  <a:srgbClr val="000000"/>
                </a:solidFill>
                <a:latin typeface="Arial"/>
                <a:ea typeface="Arial"/>
                <a:cs typeface="Arial"/>
                <a:sym typeface="Arial"/>
              </a:rPr>
              <a:t>What</a:t>
            </a:r>
            <a:r>
              <a:rPr lang="es-ES" sz="1200" b="0" i="1" u="none" strike="noStrike" cap="none" dirty="0">
                <a:solidFill>
                  <a:srgbClr val="000000"/>
                </a:solidFill>
                <a:latin typeface="Arial"/>
                <a:ea typeface="Arial"/>
                <a:cs typeface="Arial"/>
                <a:sym typeface="Arial"/>
              </a:rPr>
              <a:t> </a:t>
            </a:r>
            <a:r>
              <a:rPr lang="es-ES" sz="1200" b="0" i="1" u="none" strike="noStrike" cap="none" dirty="0" err="1">
                <a:solidFill>
                  <a:srgbClr val="000000"/>
                </a:solidFill>
                <a:latin typeface="Arial"/>
                <a:ea typeface="Arial"/>
                <a:cs typeface="Arial"/>
                <a:sym typeface="Arial"/>
              </a:rPr>
              <a:t>is</a:t>
            </a:r>
            <a:r>
              <a:rPr lang="es-ES" sz="1200" b="0" i="1" u="none" strike="noStrike" cap="none" dirty="0">
                <a:solidFill>
                  <a:srgbClr val="000000"/>
                </a:solidFill>
                <a:latin typeface="Arial"/>
                <a:ea typeface="Arial"/>
                <a:cs typeface="Arial"/>
                <a:sym typeface="Arial"/>
              </a:rPr>
              <a:t> </a:t>
            </a:r>
            <a:r>
              <a:rPr lang="es-ES" sz="1200" b="0" i="1" u="none" strike="noStrike" cap="none" dirty="0" err="1">
                <a:solidFill>
                  <a:srgbClr val="000000"/>
                </a:solidFill>
                <a:latin typeface="Arial"/>
                <a:ea typeface="Arial"/>
                <a:cs typeface="Arial"/>
                <a:sym typeface="Arial"/>
              </a:rPr>
              <a:t>Corporate</a:t>
            </a:r>
            <a:r>
              <a:rPr lang="es-ES" sz="1200" b="0" i="1" u="none" strike="noStrike" cap="none" dirty="0">
                <a:solidFill>
                  <a:srgbClr val="000000"/>
                </a:solidFill>
                <a:latin typeface="Arial"/>
                <a:ea typeface="Arial"/>
                <a:cs typeface="Arial"/>
                <a:sym typeface="Arial"/>
              </a:rPr>
              <a:t> Social </a:t>
            </a:r>
            <a:r>
              <a:rPr lang="es-ES" sz="1200" b="0" i="1" u="none" strike="noStrike" cap="none" dirty="0" err="1">
                <a:solidFill>
                  <a:srgbClr val="000000"/>
                </a:solidFill>
                <a:latin typeface="Arial"/>
                <a:ea typeface="Arial"/>
                <a:cs typeface="Arial"/>
                <a:sym typeface="Arial"/>
              </a:rPr>
              <a:t>Responsibility</a:t>
            </a:r>
            <a:r>
              <a:rPr lang="es-ES" sz="1200" b="0" i="1" u="none" strike="noStrike" cap="none" dirty="0">
                <a:solidFill>
                  <a:srgbClr val="000000"/>
                </a:solidFill>
                <a:latin typeface="Arial"/>
                <a:ea typeface="Arial"/>
                <a:cs typeface="Arial"/>
                <a:sym typeface="Arial"/>
              </a:rPr>
              <a:t> (CSR)?</a:t>
            </a:r>
            <a:r>
              <a:rPr lang="es-ES" sz="1200" b="0" i="0" u="none" strike="noStrike" cap="none" dirty="0">
                <a:solidFill>
                  <a:srgbClr val="000000"/>
                </a:solidFill>
                <a:latin typeface="Arial"/>
                <a:ea typeface="Arial"/>
                <a:cs typeface="Arial"/>
                <a:sym typeface="Arial"/>
              </a:rPr>
              <a:t> [Video]. YouTube. </a:t>
            </a:r>
            <a:r>
              <a:rPr lang="es-ES" sz="1200" b="0" i="0" u="sng" strike="noStrike" cap="none" dirty="0">
                <a:solidFill>
                  <a:srgbClr val="0563C1"/>
                </a:solidFill>
                <a:latin typeface="Arial"/>
                <a:ea typeface="Arial"/>
                <a:cs typeface="Arial"/>
                <a:sym typeface="Arial"/>
                <a:hlinkClick r:id="rId5">
                  <a:extLst>
                    <a:ext uri="{A12FA001-AC4F-418D-AE19-62706E023703}">
                      <ahyp:hlinkClr xmlns:ahyp="http://schemas.microsoft.com/office/drawing/2018/hyperlinkcolor" val="tx"/>
                    </a:ext>
                  </a:extLst>
                </a:hlinkClick>
              </a:rPr>
              <a:t>https://www.youtube.com/watch?v=E0NkGtNU_9w&amp;t=410s</a:t>
            </a:r>
            <a:r>
              <a:rPr lang="es-ES" sz="1200" b="0" i="0" u="none" strike="noStrike" cap="none" dirty="0">
                <a:solidFill>
                  <a:srgbClr val="000000"/>
                </a:solidFill>
                <a:latin typeface="Arial"/>
                <a:ea typeface="Arial"/>
                <a:cs typeface="Arial"/>
                <a:sym typeface="Arial"/>
              </a:rPr>
              <a:t>  </a:t>
            </a:r>
          </a:p>
          <a:p>
            <a:pPr marL="0" marR="0" lvl="0" indent="0" algn="l" rtl="0">
              <a:lnSpc>
                <a:spcPct val="107000"/>
              </a:lnSpc>
              <a:spcBef>
                <a:spcPts val="800"/>
              </a:spcBef>
              <a:spcAft>
                <a:spcPts val="0"/>
              </a:spcAft>
              <a:buNone/>
            </a:pPr>
            <a:r>
              <a:rPr lang="es-ES" sz="1200" dirty="0"/>
              <a:t>(4) Ni Business </a:t>
            </a:r>
            <a:r>
              <a:rPr lang="es-ES" sz="1200" dirty="0" err="1"/>
              <a:t>Info</a:t>
            </a:r>
            <a:r>
              <a:rPr lang="es-ES" sz="1200" dirty="0"/>
              <a:t>. </a:t>
            </a:r>
            <a:r>
              <a:rPr lang="en-US" sz="1200" i="1" dirty="0"/>
              <a:t>Corporate social responsibility (CSR). Business benefits of corporate social responsibility</a:t>
            </a:r>
            <a:r>
              <a:rPr lang="en-US" sz="1200" dirty="0"/>
              <a:t>. </a:t>
            </a:r>
            <a:r>
              <a:rPr lang="es-ES" sz="1200" b="0" i="0" u="none" strike="noStrike" cap="none" dirty="0" err="1">
                <a:solidFill>
                  <a:srgbClr val="000000"/>
                </a:solidFill>
                <a:latin typeface="Arial"/>
                <a:ea typeface="Arial"/>
                <a:cs typeface="Arial"/>
                <a:sym typeface="Arial"/>
              </a:rPr>
              <a:t>Retrieved</a:t>
            </a:r>
            <a:r>
              <a:rPr lang="es-ES" sz="1200" b="0" i="0" u="none" strike="noStrike" cap="none" dirty="0">
                <a:solidFill>
                  <a:srgbClr val="000000"/>
                </a:solidFill>
                <a:latin typeface="Arial"/>
                <a:ea typeface="Arial"/>
                <a:cs typeface="Arial"/>
                <a:sym typeface="Arial"/>
              </a:rPr>
              <a:t> June 07, 2022, </a:t>
            </a:r>
            <a:r>
              <a:rPr lang="es-ES" sz="1200" b="0" i="0" u="none" strike="noStrike" cap="none" dirty="0" err="1">
                <a:solidFill>
                  <a:srgbClr val="000000"/>
                </a:solidFill>
                <a:latin typeface="Arial"/>
                <a:ea typeface="Arial"/>
                <a:cs typeface="Arial"/>
                <a:sym typeface="Arial"/>
              </a:rPr>
              <a:t>from</a:t>
            </a:r>
            <a:r>
              <a:rPr lang="es-ES" sz="1200" b="0" i="0" u="none" strike="noStrike" cap="none" dirty="0">
                <a:solidFill>
                  <a:srgbClr val="000000"/>
                </a:solidFill>
                <a:latin typeface="Arial"/>
                <a:ea typeface="Arial"/>
                <a:cs typeface="Arial"/>
                <a:sym typeface="Arial"/>
              </a:rPr>
              <a:t> </a:t>
            </a:r>
            <a:r>
              <a:rPr lang="es-ES" sz="1200" dirty="0"/>
              <a:t> </a:t>
            </a:r>
            <a:r>
              <a:rPr lang="es-ES" sz="1200" u="sng" dirty="0">
                <a:solidFill>
                  <a:srgbClr val="0563C1"/>
                </a:solidFill>
                <a:hlinkClick r:id="rId6">
                  <a:extLst>
                    <a:ext uri="{A12FA001-AC4F-418D-AE19-62706E023703}">
                      <ahyp:hlinkClr xmlns:ahyp="http://schemas.microsoft.com/office/drawing/2018/hyperlinkcolor" val="tx"/>
                    </a:ext>
                  </a:extLst>
                </a:hlinkClick>
              </a:rPr>
              <a:t>https://www.nibusinessinfo.co.uk/content/business-benefits-corporate-social-responsibility</a:t>
            </a:r>
            <a:r>
              <a:rPr lang="es-ES" sz="1200" u="sng" dirty="0">
                <a:solidFill>
                  <a:srgbClr val="0563C1"/>
                </a:solidFill>
              </a:rPr>
              <a:t>   </a:t>
            </a:r>
          </a:p>
          <a:p>
            <a:pPr marL="0" marR="0" lvl="0" indent="0" algn="l" rtl="0">
              <a:lnSpc>
                <a:spcPct val="107000"/>
              </a:lnSpc>
              <a:spcBef>
                <a:spcPts val="800"/>
              </a:spcBef>
              <a:spcAft>
                <a:spcPts val="0"/>
              </a:spcAft>
              <a:buNone/>
            </a:pPr>
            <a:r>
              <a:rPr lang="es-ES" sz="1200" b="0" i="0" u="none" strike="noStrike" cap="none" dirty="0">
                <a:solidFill>
                  <a:srgbClr val="000000"/>
                </a:solidFill>
                <a:latin typeface="Arial"/>
                <a:ea typeface="Arial"/>
                <a:cs typeface="Arial"/>
                <a:sym typeface="Arial"/>
              </a:rPr>
              <a:t>(</a:t>
            </a:r>
            <a:r>
              <a:rPr lang="es-ES" sz="1200" dirty="0"/>
              <a:t>5</a:t>
            </a:r>
            <a:r>
              <a:rPr lang="es-ES" sz="1200" b="0" i="0" u="none" strike="noStrike" cap="none" dirty="0">
                <a:solidFill>
                  <a:srgbClr val="000000"/>
                </a:solidFill>
                <a:latin typeface="Arial"/>
                <a:ea typeface="Arial"/>
                <a:cs typeface="Arial"/>
                <a:sym typeface="Arial"/>
              </a:rPr>
              <a:t>) London </a:t>
            </a:r>
            <a:r>
              <a:rPr lang="es-ES" sz="1200" b="0" i="0" u="none" strike="noStrike" cap="none" dirty="0" err="1">
                <a:solidFill>
                  <a:srgbClr val="000000"/>
                </a:solidFill>
                <a:latin typeface="Arial"/>
                <a:ea typeface="Arial"/>
                <a:cs typeface="Arial"/>
                <a:sym typeface="Arial"/>
              </a:rPr>
              <a:t>School</a:t>
            </a:r>
            <a:r>
              <a:rPr lang="es-ES" sz="1200" b="0" i="0" u="none" strike="noStrike" cap="none" dirty="0">
                <a:solidFill>
                  <a:srgbClr val="000000"/>
                </a:solidFill>
                <a:latin typeface="Arial"/>
                <a:ea typeface="Arial"/>
                <a:cs typeface="Arial"/>
                <a:sym typeface="Arial"/>
              </a:rPr>
              <a:t> </a:t>
            </a:r>
            <a:r>
              <a:rPr lang="es-ES" sz="1200" b="0" i="0" u="none" strike="noStrike" cap="none" dirty="0" err="1">
                <a:solidFill>
                  <a:srgbClr val="000000"/>
                </a:solidFill>
                <a:latin typeface="Arial"/>
                <a:ea typeface="Arial"/>
                <a:cs typeface="Arial"/>
                <a:sym typeface="Arial"/>
              </a:rPr>
              <a:t>of</a:t>
            </a:r>
            <a:r>
              <a:rPr lang="es-ES" sz="1200" b="0" i="0" u="none" strike="noStrike" cap="none" dirty="0">
                <a:solidFill>
                  <a:srgbClr val="000000"/>
                </a:solidFill>
                <a:latin typeface="Arial"/>
                <a:ea typeface="Arial"/>
                <a:cs typeface="Arial"/>
                <a:sym typeface="Arial"/>
              </a:rPr>
              <a:t> Business. (2020, August 4). </a:t>
            </a:r>
            <a:r>
              <a:rPr lang="es-ES" sz="1200" b="0" i="1" u="none" strike="noStrike" cap="none" dirty="0">
                <a:solidFill>
                  <a:srgbClr val="000000"/>
                </a:solidFill>
                <a:latin typeface="Arial"/>
                <a:ea typeface="Arial"/>
                <a:cs typeface="Arial"/>
                <a:sym typeface="Arial"/>
              </a:rPr>
              <a:t>5 </a:t>
            </a:r>
            <a:r>
              <a:rPr lang="es-ES" sz="1200" b="0" i="1" u="none" strike="noStrike" cap="none" dirty="0" err="1">
                <a:solidFill>
                  <a:srgbClr val="000000"/>
                </a:solidFill>
                <a:latin typeface="Arial"/>
                <a:ea typeface="Arial"/>
                <a:cs typeface="Arial"/>
                <a:sym typeface="Arial"/>
              </a:rPr>
              <a:t>steps</a:t>
            </a:r>
            <a:r>
              <a:rPr lang="es-ES" sz="1200" b="0" i="1" u="none" strike="noStrike" cap="none" dirty="0">
                <a:solidFill>
                  <a:srgbClr val="000000"/>
                </a:solidFill>
                <a:latin typeface="Arial"/>
                <a:ea typeface="Arial"/>
                <a:cs typeface="Arial"/>
                <a:sym typeface="Arial"/>
              </a:rPr>
              <a:t> </a:t>
            </a:r>
            <a:r>
              <a:rPr lang="es-ES" sz="1200" b="0" i="1" u="none" strike="noStrike" cap="none" dirty="0" err="1">
                <a:solidFill>
                  <a:srgbClr val="000000"/>
                </a:solidFill>
                <a:latin typeface="Arial"/>
                <a:ea typeface="Arial"/>
                <a:cs typeface="Arial"/>
                <a:sym typeface="Arial"/>
              </a:rPr>
              <a:t>to</a:t>
            </a:r>
            <a:r>
              <a:rPr lang="es-ES" sz="1200" b="0" i="1" u="none" strike="noStrike" cap="none" dirty="0">
                <a:solidFill>
                  <a:srgbClr val="000000"/>
                </a:solidFill>
                <a:latin typeface="Arial"/>
                <a:ea typeface="Arial"/>
                <a:cs typeface="Arial"/>
                <a:sym typeface="Arial"/>
              </a:rPr>
              <a:t> </a:t>
            </a:r>
            <a:r>
              <a:rPr lang="es-ES" sz="1200" b="0" i="1" u="none" strike="noStrike" cap="none" dirty="0" err="1">
                <a:solidFill>
                  <a:srgbClr val="000000"/>
                </a:solidFill>
                <a:latin typeface="Arial"/>
                <a:ea typeface="Arial"/>
                <a:cs typeface="Arial"/>
                <a:sym typeface="Arial"/>
              </a:rPr>
              <a:t>implement</a:t>
            </a:r>
            <a:r>
              <a:rPr lang="es-ES" sz="1200" b="0" i="1" u="none" strike="noStrike" cap="none" dirty="0">
                <a:solidFill>
                  <a:srgbClr val="000000"/>
                </a:solidFill>
                <a:latin typeface="Arial"/>
                <a:ea typeface="Arial"/>
                <a:cs typeface="Arial"/>
                <a:sym typeface="Arial"/>
              </a:rPr>
              <a:t> </a:t>
            </a:r>
            <a:r>
              <a:rPr lang="es-ES" sz="1200" b="0" i="1" u="none" strike="noStrike" cap="none" dirty="0" err="1">
                <a:solidFill>
                  <a:srgbClr val="000000"/>
                </a:solidFill>
                <a:latin typeface="Arial"/>
                <a:ea typeface="Arial"/>
                <a:cs typeface="Arial"/>
                <a:sym typeface="Arial"/>
              </a:rPr>
              <a:t>effective</a:t>
            </a:r>
            <a:r>
              <a:rPr lang="es-ES" sz="1200" b="0" i="1" u="none" strike="noStrike" cap="none" dirty="0">
                <a:solidFill>
                  <a:srgbClr val="000000"/>
                </a:solidFill>
                <a:latin typeface="Arial"/>
                <a:ea typeface="Arial"/>
                <a:cs typeface="Arial"/>
                <a:sym typeface="Arial"/>
              </a:rPr>
              <a:t> CSR</a:t>
            </a:r>
            <a:r>
              <a:rPr lang="es-ES" sz="1200" b="0" i="0" u="none" strike="noStrike" cap="none" dirty="0">
                <a:solidFill>
                  <a:srgbClr val="000000"/>
                </a:solidFill>
                <a:latin typeface="Arial"/>
                <a:ea typeface="Arial"/>
                <a:cs typeface="Arial"/>
                <a:sym typeface="Arial"/>
              </a:rPr>
              <a:t>. </a:t>
            </a:r>
            <a:r>
              <a:rPr lang="es-ES" sz="1200" b="0" i="0" u="sng" strike="noStrike" cap="none" dirty="0">
                <a:solidFill>
                  <a:srgbClr val="0563C1"/>
                </a:solidFill>
                <a:latin typeface="Arial"/>
                <a:ea typeface="Arial"/>
                <a:cs typeface="Arial"/>
                <a:sym typeface="Arial"/>
                <a:hlinkClick r:id="rId7">
                  <a:extLst>
                    <a:ext uri="{A12FA001-AC4F-418D-AE19-62706E023703}">
                      <ahyp:hlinkClr xmlns:ahyp="http://schemas.microsoft.com/office/drawing/2018/hyperlinkcolor" val="tx"/>
                    </a:ext>
                  </a:extLst>
                </a:hlinkClick>
              </a:rPr>
              <a:t>https://www.lsbuk.com/careers/5-steps-to-implement-effective-csr/</a:t>
            </a:r>
            <a:r>
              <a:rPr lang="es-ES" sz="1200" b="0" i="0" u="none" strike="noStrike" cap="none" dirty="0">
                <a:solidFill>
                  <a:srgbClr val="000000"/>
                </a:solidFill>
                <a:latin typeface="Arial"/>
                <a:ea typeface="Arial"/>
                <a:cs typeface="Arial"/>
                <a:sym typeface="Arial"/>
              </a:rPr>
              <a:t> </a:t>
            </a:r>
          </a:p>
          <a:p>
            <a:pPr marL="0" marR="0" lvl="0" indent="0" algn="l" rtl="0">
              <a:lnSpc>
                <a:spcPct val="107000"/>
              </a:lnSpc>
              <a:spcBef>
                <a:spcPts val="800"/>
              </a:spcBef>
              <a:spcAft>
                <a:spcPts val="0"/>
              </a:spcAft>
              <a:buNone/>
            </a:pPr>
            <a:r>
              <a:rPr lang="es-ES" sz="1200" b="0" i="0" u="none" strike="noStrike" cap="none" dirty="0">
                <a:solidFill>
                  <a:srgbClr val="000000"/>
                </a:solidFill>
                <a:latin typeface="Arial"/>
                <a:ea typeface="Arial"/>
                <a:cs typeface="Arial"/>
                <a:sym typeface="Arial"/>
              </a:rPr>
              <a:t>(6) </a:t>
            </a:r>
            <a:r>
              <a:rPr lang="es-ES" sz="1200" b="0" i="0" u="none" strike="noStrike" cap="none" dirty="0" err="1">
                <a:solidFill>
                  <a:srgbClr val="000000"/>
                </a:solidFill>
                <a:latin typeface="Arial"/>
                <a:ea typeface="Arial"/>
                <a:cs typeface="Arial"/>
                <a:sym typeface="Arial"/>
              </a:rPr>
              <a:t>Akebono</a:t>
            </a:r>
            <a:r>
              <a:rPr lang="es-ES" sz="1200" b="0" i="0" u="none" strike="noStrike" cap="none" dirty="0">
                <a:solidFill>
                  <a:srgbClr val="000000"/>
                </a:solidFill>
                <a:latin typeface="Arial"/>
                <a:ea typeface="Arial"/>
                <a:cs typeface="Arial"/>
                <a:sym typeface="Arial"/>
              </a:rPr>
              <a:t>. </a:t>
            </a:r>
            <a:r>
              <a:rPr lang="es-ES" sz="1200" b="0" i="1" u="none" strike="noStrike" cap="none" dirty="0" err="1">
                <a:solidFill>
                  <a:srgbClr val="000000"/>
                </a:solidFill>
                <a:latin typeface="Arial"/>
                <a:ea typeface="Arial"/>
                <a:cs typeface="Arial"/>
                <a:sym typeface="Arial"/>
              </a:rPr>
              <a:t>Sustainability</a:t>
            </a:r>
            <a:r>
              <a:rPr lang="es-ES" sz="1200" b="0" i="1" u="none" strike="noStrike" cap="none" dirty="0">
                <a:solidFill>
                  <a:srgbClr val="000000"/>
                </a:solidFill>
                <a:latin typeface="Arial"/>
                <a:ea typeface="Arial"/>
                <a:cs typeface="Arial"/>
                <a:sym typeface="Arial"/>
              </a:rPr>
              <a:t>. </a:t>
            </a:r>
            <a:r>
              <a:rPr lang="es-ES" sz="1200" b="0" i="1" u="none" strike="noStrike" cap="none" dirty="0" err="1">
                <a:solidFill>
                  <a:srgbClr val="000000"/>
                </a:solidFill>
                <a:latin typeface="Arial"/>
                <a:ea typeface="Arial"/>
                <a:cs typeface="Arial"/>
                <a:sym typeface="Arial"/>
              </a:rPr>
              <a:t>Initiatives</a:t>
            </a:r>
            <a:r>
              <a:rPr lang="es-ES" sz="1200" b="0" i="1" u="none" strike="noStrike" cap="none" dirty="0">
                <a:solidFill>
                  <a:srgbClr val="000000"/>
                </a:solidFill>
                <a:latin typeface="Arial"/>
                <a:ea typeface="Arial"/>
                <a:cs typeface="Arial"/>
                <a:sym typeface="Arial"/>
              </a:rPr>
              <a:t> in </a:t>
            </a:r>
            <a:r>
              <a:rPr lang="es-ES" sz="1200" b="0" i="1" u="none" strike="noStrike" cap="none" dirty="0" err="1">
                <a:solidFill>
                  <a:srgbClr val="000000"/>
                </a:solidFill>
                <a:latin typeface="Arial"/>
                <a:ea typeface="Arial"/>
                <a:cs typeface="Arial"/>
                <a:sym typeface="Arial"/>
              </a:rPr>
              <a:t>Logistics</a:t>
            </a:r>
            <a:r>
              <a:rPr lang="es-ES" sz="1200" b="0" i="0" u="none" strike="noStrike" cap="none" dirty="0">
                <a:solidFill>
                  <a:srgbClr val="000000"/>
                </a:solidFill>
                <a:latin typeface="Arial"/>
                <a:ea typeface="Arial"/>
                <a:cs typeface="Arial"/>
                <a:sym typeface="Arial"/>
              </a:rPr>
              <a:t>. </a:t>
            </a:r>
            <a:r>
              <a:rPr lang="es-ES" sz="1200" b="0" i="0" u="none" strike="noStrike" cap="none" dirty="0" err="1">
                <a:solidFill>
                  <a:srgbClr val="000000"/>
                </a:solidFill>
                <a:latin typeface="Arial"/>
                <a:ea typeface="Arial"/>
                <a:cs typeface="Arial"/>
                <a:sym typeface="Arial"/>
              </a:rPr>
              <a:t>Retrieved</a:t>
            </a:r>
            <a:r>
              <a:rPr lang="es-ES" sz="1200" b="0" i="0" u="none" strike="noStrike" cap="none" dirty="0">
                <a:solidFill>
                  <a:srgbClr val="000000"/>
                </a:solidFill>
                <a:latin typeface="Arial"/>
                <a:ea typeface="Arial"/>
                <a:cs typeface="Arial"/>
                <a:sym typeface="Arial"/>
              </a:rPr>
              <a:t> March 16, 2022, </a:t>
            </a:r>
            <a:r>
              <a:rPr lang="es-ES" sz="1200" b="0" i="0" u="none" strike="noStrike" cap="none" dirty="0" err="1">
                <a:solidFill>
                  <a:srgbClr val="000000"/>
                </a:solidFill>
                <a:latin typeface="Arial"/>
                <a:ea typeface="Arial"/>
                <a:cs typeface="Arial"/>
                <a:sym typeface="Arial"/>
              </a:rPr>
              <a:t>from</a:t>
            </a:r>
            <a:r>
              <a:rPr lang="es-ES" sz="1200" b="0" i="0" u="none" strike="noStrike" cap="none" dirty="0">
                <a:solidFill>
                  <a:srgbClr val="000000"/>
                </a:solidFill>
                <a:latin typeface="Arial"/>
                <a:ea typeface="Arial"/>
                <a:cs typeface="Arial"/>
                <a:sym typeface="Arial"/>
              </a:rPr>
              <a:t> </a:t>
            </a:r>
            <a:r>
              <a:rPr lang="es-ES" sz="1200" b="0" i="0" u="sng" strike="noStrike" cap="none" dirty="0">
                <a:solidFill>
                  <a:srgbClr val="0563C1"/>
                </a:solidFill>
                <a:latin typeface="Arial"/>
                <a:ea typeface="Arial"/>
                <a:cs typeface="Arial"/>
                <a:sym typeface="Arial"/>
                <a:hlinkClick r:id="rId8">
                  <a:extLst>
                    <a:ext uri="{A12FA001-AC4F-418D-AE19-62706E023703}">
                      <ahyp:hlinkClr xmlns:ahyp="http://schemas.microsoft.com/office/drawing/2018/hyperlinkcolor" val="tx"/>
                    </a:ext>
                  </a:extLst>
                </a:hlinkClick>
              </a:rPr>
              <a:t>https://www.akebono-brake.com/english/csr_environment/environment/logistics/index.html</a:t>
            </a:r>
            <a:r>
              <a:rPr lang="es-ES" sz="1200" b="0" i="0" u="none" strike="noStrike" cap="none" dirty="0">
                <a:solidFill>
                  <a:srgbClr val="000000"/>
                </a:solidFill>
                <a:latin typeface="Arial"/>
                <a:ea typeface="Arial"/>
                <a:cs typeface="Arial"/>
                <a:sym typeface="Arial"/>
              </a:rPr>
              <a:t>  </a:t>
            </a:r>
            <a:endParaRPr sz="1200" b="0" i="0" u="none" strike="noStrike" cap="none" dirty="0">
              <a:solidFill>
                <a:srgbClr val="000000"/>
              </a:solidFill>
              <a:latin typeface="Arial"/>
              <a:ea typeface="Arial"/>
              <a:cs typeface="Arial"/>
              <a:sym typeface="Arial"/>
            </a:endParaRPr>
          </a:p>
          <a:p>
            <a:pPr marL="0" marR="0" lvl="0" indent="0" algn="l" rtl="0">
              <a:lnSpc>
                <a:spcPct val="107000"/>
              </a:lnSpc>
              <a:spcBef>
                <a:spcPts val="800"/>
              </a:spcBef>
              <a:spcAft>
                <a:spcPts val="0"/>
              </a:spcAft>
              <a:buNone/>
            </a:pPr>
            <a:r>
              <a:rPr lang="es-ES" sz="1200" b="0" i="0" u="none" strike="noStrike" cap="none" dirty="0">
                <a:solidFill>
                  <a:srgbClr val="000000"/>
                </a:solidFill>
                <a:latin typeface="Arial"/>
                <a:ea typeface="Arial"/>
                <a:cs typeface="Arial"/>
                <a:sym typeface="Arial"/>
              </a:rPr>
              <a:t>(7) </a:t>
            </a:r>
            <a:r>
              <a:rPr lang="es-ES" sz="1200" b="0" i="0" u="none" strike="noStrike" cap="none" dirty="0" err="1">
                <a:solidFill>
                  <a:srgbClr val="000000"/>
                </a:solidFill>
                <a:latin typeface="Arial"/>
                <a:ea typeface="Arial"/>
                <a:cs typeface="Arial"/>
                <a:sym typeface="Arial"/>
              </a:rPr>
              <a:t>United</a:t>
            </a:r>
            <a:r>
              <a:rPr lang="es-ES" sz="1200" b="0" i="0" u="none" strike="noStrike" cap="none" dirty="0">
                <a:solidFill>
                  <a:srgbClr val="000000"/>
                </a:solidFill>
                <a:latin typeface="Arial"/>
                <a:ea typeface="Arial"/>
                <a:cs typeface="Arial"/>
                <a:sym typeface="Arial"/>
              </a:rPr>
              <a:t> </a:t>
            </a:r>
            <a:r>
              <a:rPr lang="es-ES" sz="1200" b="0" i="0" u="none" strike="noStrike" cap="none" dirty="0" err="1">
                <a:solidFill>
                  <a:srgbClr val="000000"/>
                </a:solidFill>
                <a:latin typeface="Arial"/>
                <a:ea typeface="Arial"/>
                <a:cs typeface="Arial"/>
                <a:sym typeface="Arial"/>
              </a:rPr>
              <a:t>Nations</a:t>
            </a:r>
            <a:r>
              <a:rPr lang="es-ES" sz="1200" b="0" i="0" u="none" strike="noStrike" cap="none" dirty="0">
                <a:solidFill>
                  <a:srgbClr val="000000"/>
                </a:solidFill>
                <a:latin typeface="Arial"/>
                <a:ea typeface="Arial"/>
                <a:cs typeface="Arial"/>
                <a:sym typeface="Arial"/>
              </a:rPr>
              <a:t>. </a:t>
            </a:r>
            <a:r>
              <a:rPr lang="es-ES" sz="1200" b="0" i="1" u="none" strike="noStrike" cap="none" dirty="0" err="1">
                <a:solidFill>
                  <a:srgbClr val="000000"/>
                </a:solidFill>
                <a:latin typeface="Arial"/>
                <a:ea typeface="Arial"/>
                <a:cs typeface="Arial"/>
                <a:sym typeface="Arial"/>
              </a:rPr>
              <a:t>The</a:t>
            </a:r>
            <a:r>
              <a:rPr lang="es-ES" sz="1200" b="0" i="1" u="none" strike="noStrike" cap="none" dirty="0">
                <a:solidFill>
                  <a:srgbClr val="000000"/>
                </a:solidFill>
                <a:latin typeface="Arial"/>
                <a:ea typeface="Arial"/>
                <a:cs typeface="Arial"/>
                <a:sym typeface="Arial"/>
              </a:rPr>
              <a:t> 10 </a:t>
            </a:r>
            <a:r>
              <a:rPr lang="es-ES" sz="1200" b="0" i="1" u="none" strike="noStrike" cap="none" dirty="0" err="1">
                <a:solidFill>
                  <a:srgbClr val="000000"/>
                </a:solidFill>
                <a:latin typeface="Arial"/>
                <a:ea typeface="Arial"/>
                <a:cs typeface="Arial"/>
                <a:sym typeface="Arial"/>
              </a:rPr>
              <a:t>principles</a:t>
            </a:r>
            <a:r>
              <a:rPr lang="es-ES" sz="1200" b="0" i="1" u="none" strike="noStrike" cap="none" dirty="0">
                <a:solidFill>
                  <a:srgbClr val="000000"/>
                </a:solidFill>
                <a:latin typeface="Arial"/>
                <a:ea typeface="Arial"/>
                <a:cs typeface="Arial"/>
                <a:sym typeface="Arial"/>
              </a:rPr>
              <a:t> </a:t>
            </a:r>
            <a:r>
              <a:rPr lang="es-ES" sz="1200" b="0" i="1" u="none" strike="noStrike" cap="none" dirty="0" err="1">
                <a:solidFill>
                  <a:srgbClr val="000000"/>
                </a:solidFill>
                <a:latin typeface="Arial"/>
                <a:ea typeface="Arial"/>
                <a:cs typeface="Arial"/>
                <a:sym typeface="Arial"/>
              </a:rPr>
              <a:t>of</a:t>
            </a:r>
            <a:r>
              <a:rPr lang="es-ES" sz="1200" b="0" i="1" u="none" strike="noStrike" cap="none" dirty="0">
                <a:solidFill>
                  <a:srgbClr val="000000"/>
                </a:solidFill>
                <a:latin typeface="Arial"/>
                <a:ea typeface="Arial"/>
                <a:cs typeface="Arial"/>
                <a:sym typeface="Arial"/>
              </a:rPr>
              <a:t> UN Global Compact</a:t>
            </a:r>
            <a:r>
              <a:rPr lang="es-ES" sz="1200" b="0" i="0" u="none" strike="noStrike" cap="none" dirty="0">
                <a:solidFill>
                  <a:srgbClr val="000000"/>
                </a:solidFill>
                <a:latin typeface="Arial"/>
                <a:ea typeface="Arial"/>
                <a:cs typeface="Arial"/>
                <a:sym typeface="Arial"/>
              </a:rPr>
              <a:t>. </a:t>
            </a:r>
            <a:r>
              <a:rPr lang="es-ES" sz="1200" b="0" i="0" u="none" strike="noStrike" cap="none" dirty="0" err="1">
                <a:solidFill>
                  <a:srgbClr val="000000"/>
                </a:solidFill>
                <a:latin typeface="Arial"/>
                <a:ea typeface="Arial"/>
                <a:cs typeface="Arial"/>
                <a:sym typeface="Arial"/>
              </a:rPr>
              <a:t>Retrieved</a:t>
            </a:r>
            <a:r>
              <a:rPr lang="es-ES" sz="1200" b="0" i="0" u="none" strike="noStrike" cap="none" dirty="0">
                <a:solidFill>
                  <a:srgbClr val="000000"/>
                </a:solidFill>
                <a:latin typeface="Arial"/>
                <a:ea typeface="Arial"/>
                <a:cs typeface="Arial"/>
                <a:sym typeface="Arial"/>
              </a:rPr>
              <a:t> March 16, 2022, </a:t>
            </a:r>
            <a:r>
              <a:rPr lang="es-ES" sz="1200" b="0" i="0" u="none" strike="noStrike" cap="none" dirty="0" err="1">
                <a:solidFill>
                  <a:srgbClr val="000000"/>
                </a:solidFill>
                <a:latin typeface="Arial"/>
                <a:ea typeface="Arial"/>
                <a:cs typeface="Arial"/>
                <a:sym typeface="Arial"/>
              </a:rPr>
              <a:t>from</a:t>
            </a:r>
            <a:r>
              <a:rPr lang="es-ES" sz="1200" b="0" i="0" u="none" strike="noStrike" cap="none" dirty="0">
                <a:solidFill>
                  <a:srgbClr val="000000"/>
                </a:solidFill>
                <a:latin typeface="Arial"/>
                <a:ea typeface="Arial"/>
                <a:cs typeface="Arial"/>
                <a:sym typeface="Arial"/>
              </a:rPr>
              <a:t> </a:t>
            </a:r>
            <a:r>
              <a:rPr lang="es-ES" sz="1200" b="0" i="0" u="sng" strike="noStrike" cap="none" dirty="0">
                <a:solidFill>
                  <a:srgbClr val="0563C1"/>
                </a:solidFill>
                <a:latin typeface="Arial"/>
                <a:ea typeface="Arial"/>
                <a:cs typeface="Arial"/>
                <a:sym typeface="Arial"/>
                <a:hlinkClick r:id="rId9">
                  <a:extLst>
                    <a:ext uri="{A12FA001-AC4F-418D-AE19-62706E023703}">
                      <ahyp:hlinkClr xmlns:ahyp="http://schemas.microsoft.com/office/drawing/2018/hyperlinkcolor" val="tx"/>
                    </a:ext>
                  </a:extLst>
                </a:hlinkClick>
              </a:rPr>
              <a:t>https://www.unglobalcompact.org/what-is-gc/mission/principles</a:t>
            </a:r>
            <a:endParaRPr sz="1200" b="0" i="0" u="none" strike="noStrike" cap="none" dirty="0">
              <a:solidFill>
                <a:srgbClr val="000000"/>
              </a:solidFill>
              <a:latin typeface="Arial"/>
              <a:ea typeface="Arial"/>
              <a:cs typeface="Arial"/>
              <a:sym typeface="Arial"/>
            </a:endParaRPr>
          </a:p>
          <a:p>
            <a:pPr marL="0" marR="0" lvl="0" indent="0" algn="l" rtl="0">
              <a:lnSpc>
                <a:spcPct val="107000"/>
              </a:lnSpc>
              <a:spcBef>
                <a:spcPts val="800"/>
              </a:spcBef>
              <a:spcAft>
                <a:spcPts val="0"/>
              </a:spcAft>
              <a:buNone/>
            </a:pPr>
            <a:r>
              <a:rPr lang="es-ES" sz="1200" b="0" i="0" u="none" strike="noStrike" cap="none" dirty="0">
                <a:solidFill>
                  <a:srgbClr val="000000"/>
                </a:solidFill>
                <a:latin typeface="Arial"/>
                <a:ea typeface="Arial"/>
                <a:cs typeface="Arial"/>
                <a:sym typeface="Arial"/>
              </a:rPr>
              <a:t>(8) ISO. </a:t>
            </a:r>
            <a:r>
              <a:rPr lang="es-ES" sz="1200" b="0" i="1" u="none" strike="noStrike" cap="none" dirty="0">
                <a:solidFill>
                  <a:srgbClr val="000000"/>
                </a:solidFill>
                <a:latin typeface="Arial"/>
                <a:ea typeface="Arial"/>
                <a:cs typeface="Arial"/>
                <a:sym typeface="Arial"/>
              </a:rPr>
              <a:t>Social </a:t>
            </a:r>
            <a:r>
              <a:rPr lang="es-ES" sz="1200" b="0" i="1" u="none" strike="noStrike" cap="none" dirty="0" err="1">
                <a:solidFill>
                  <a:srgbClr val="000000"/>
                </a:solidFill>
                <a:latin typeface="Arial"/>
                <a:ea typeface="Arial"/>
                <a:cs typeface="Arial"/>
                <a:sym typeface="Arial"/>
              </a:rPr>
              <a:t>Responsibility</a:t>
            </a:r>
            <a:r>
              <a:rPr lang="es-ES" sz="1200" b="0" i="1" u="none" strike="noStrike" cap="none" dirty="0">
                <a:solidFill>
                  <a:srgbClr val="000000"/>
                </a:solidFill>
                <a:latin typeface="Arial"/>
                <a:ea typeface="Arial"/>
                <a:cs typeface="Arial"/>
                <a:sym typeface="Arial"/>
              </a:rPr>
              <a:t> – </a:t>
            </a:r>
            <a:r>
              <a:rPr lang="es-ES" sz="1200" b="0" i="1" u="none" strike="noStrike" cap="none" dirty="0" err="1">
                <a:solidFill>
                  <a:srgbClr val="000000"/>
                </a:solidFill>
                <a:latin typeface="Arial"/>
                <a:ea typeface="Arial"/>
                <a:cs typeface="Arial"/>
                <a:sym typeface="Arial"/>
              </a:rPr>
              <a:t>Discovering</a:t>
            </a:r>
            <a:r>
              <a:rPr lang="es-ES" sz="1200" b="0" i="1" u="none" strike="noStrike" cap="none" dirty="0">
                <a:solidFill>
                  <a:srgbClr val="000000"/>
                </a:solidFill>
                <a:latin typeface="Arial"/>
                <a:ea typeface="Arial"/>
                <a:cs typeface="Arial"/>
                <a:sym typeface="Arial"/>
              </a:rPr>
              <a:t> ISO 26000. </a:t>
            </a:r>
            <a:r>
              <a:rPr lang="es-ES" sz="1200" b="0" i="0" u="none" strike="noStrike" cap="none" dirty="0" err="1">
                <a:solidFill>
                  <a:srgbClr val="000000"/>
                </a:solidFill>
                <a:latin typeface="Arial"/>
                <a:ea typeface="Arial"/>
                <a:cs typeface="Arial"/>
                <a:sym typeface="Arial"/>
              </a:rPr>
              <a:t>Retrieved</a:t>
            </a:r>
            <a:r>
              <a:rPr lang="es-ES" sz="1200" b="0" i="0" u="none" strike="noStrike" cap="none" dirty="0">
                <a:solidFill>
                  <a:srgbClr val="000000"/>
                </a:solidFill>
                <a:latin typeface="Arial"/>
                <a:ea typeface="Arial"/>
                <a:cs typeface="Arial"/>
                <a:sym typeface="Arial"/>
              </a:rPr>
              <a:t> March 16, 2022, </a:t>
            </a:r>
            <a:r>
              <a:rPr lang="es-ES" sz="1200" b="0" i="0" u="none" strike="noStrike" cap="none" dirty="0" err="1">
                <a:solidFill>
                  <a:srgbClr val="000000"/>
                </a:solidFill>
                <a:latin typeface="Arial"/>
                <a:ea typeface="Arial"/>
                <a:cs typeface="Arial"/>
                <a:sym typeface="Arial"/>
              </a:rPr>
              <a:t>from</a:t>
            </a:r>
            <a:r>
              <a:rPr lang="es-ES" sz="1200" b="0" i="0" u="none" strike="noStrike" cap="none" dirty="0">
                <a:solidFill>
                  <a:srgbClr val="000000"/>
                </a:solidFill>
                <a:latin typeface="Arial"/>
                <a:ea typeface="Arial"/>
                <a:cs typeface="Arial"/>
                <a:sym typeface="Arial"/>
              </a:rPr>
              <a:t> </a:t>
            </a:r>
            <a:r>
              <a:rPr lang="es-ES" sz="1200" b="0" i="0" u="sng" strike="noStrike" cap="none" dirty="0">
                <a:solidFill>
                  <a:srgbClr val="0563C1"/>
                </a:solidFill>
                <a:latin typeface="Arial"/>
                <a:ea typeface="Arial"/>
                <a:cs typeface="Arial"/>
                <a:sym typeface="Arial"/>
                <a:hlinkClick r:id="rId10">
                  <a:extLst>
                    <a:ext uri="{A12FA001-AC4F-418D-AE19-62706E023703}">
                      <ahyp:hlinkClr xmlns:ahyp="http://schemas.microsoft.com/office/drawing/2018/hyperlinkcolor" val="tx"/>
                    </a:ext>
                  </a:extLst>
                </a:hlinkClick>
              </a:rPr>
              <a:t>https://www.iso.org/publication/PUB100258.html</a:t>
            </a:r>
            <a:r>
              <a:rPr lang="es-ES" sz="1200" b="0" i="0" u="none" strike="noStrike" cap="none" dirty="0">
                <a:solidFill>
                  <a:srgbClr val="000000"/>
                </a:solidFill>
                <a:latin typeface="Arial"/>
                <a:ea typeface="Arial"/>
                <a:cs typeface="Arial"/>
                <a:sym typeface="Arial"/>
              </a:rPr>
              <a:t> </a:t>
            </a:r>
            <a:endParaRPr sz="1200" b="0" i="0" u="none" strike="noStrike" cap="none" dirty="0">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g10b78f225a7_0_15"/>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23</a:t>
            </a:fld>
            <a:endParaRPr/>
          </a:p>
        </p:txBody>
      </p:sp>
      <p:sp>
        <p:nvSpPr>
          <p:cNvPr id="131" name="Google Shape;131;g10b78f225a7_0_15"/>
          <p:cNvSpPr txBox="1"/>
          <p:nvPr/>
        </p:nvSpPr>
        <p:spPr>
          <a:xfrm>
            <a:off x="311650" y="1048402"/>
            <a:ext cx="8510100" cy="4866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a:bodyPr>
          <a:lstStyle/>
          <a:p>
            <a:pPr lvl="0" algn="ctr">
              <a:lnSpc>
                <a:spcPct val="90000"/>
              </a:lnSpc>
              <a:buClr>
                <a:schemeClr val="lt1"/>
              </a:buClr>
              <a:buSzPts val="3959"/>
            </a:pPr>
            <a:r>
              <a:rPr lang="es-ES" sz="2800" dirty="0" err="1">
                <a:solidFill>
                  <a:schemeClr val="lt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
                  </a:ext>
                </a:extLst>
              </a:rPr>
              <a:t>Références</a:t>
            </a:r>
            <a:endParaRPr sz="2800" b="0" i="0" u="none" strike="noStrike" cap="none" dirty="0">
              <a:solidFill>
                <a:schemeClr val="lt1"/>
              </a:solidFill>
              <a:latin typeface="Arial"/>
              <a:ea typeface="Arial"/>
              <a:cs typeface="Arial"/>
              <a:sym typeface="Arial"/>
            </a:endParaRPr>
          </a:p>
        </p:txBody>
      </p:sp>
      <p:sp>
        <p:nvSpPr>
          <p:cNvPr id="132" name="Google Shape;132;g10b78f225a7_0_15"/>
          <p:cNvSpPr txBox="1"/>
          <p:nvPr/>
        </p:nvSpPr>
        <p:spPr>
          <a:xfrm>
            <a:off x="444137" y="1907177"/>
            <a:ext cx="8377613" cy="1975629"/>
          </a:xfrm>
          <a:prstGeom prst="rect">
            <a:avLst/>
          </a:prstGeom>
          <a:noFill/>
          <a:ln>
            <a:noFill/>
          </a:ln>
        </p:spPr>
        <p:txBody>
          <a:bodyPr spcFirstLastPara="1" wrap="square" lIns="91425" tIns="45700" rIns="91425" bIns="45700" anchor="t" anchorCtr="0">
            <a:spAutoFit/>
          </a:bodyPr>
          <a:lstStyle/>
          <a:p>
            <a:pPr>
              <a:lnSpc>
                <a:spcPct val="107000"/>
              </a:lnSpc>
              <a:spcBef>
                <a:spcPts val="800"/>
              </a:spcBef>
            </a:pPr>
            <a:r>
              <a:rPr lang="en-US" sz="1200" b="0" i="0" u="none" strike="noStrike" cap="none" dirty="0">
                <a:solidFill>
                  <a:srgbClr val="000000"/>
                </a:solidFill>
                <a:latin typeface="Arial"/>
                <a:ea typeface="Arial"/>
                <a:cs typeface="Arial"/>
                <a:sym typeface="Arial"/>
              </a:rPr>
              <a:t>(9) ISO. I</a:t>
            </a:r>
            <a:r>
              <a:rPr lang="en-US" sz="1200" b="0" i="1" u="none" strike="noStrike" cap="none" dirty="0">
                <a:solidFill>
                  <a:srgbClr val="000000"/>
                </a:solidFill>
                <a:latin typeface="Arial"/>
                <a:ea typeface="Arial"/>
                <a:cs typeface="Arial"/>
                <a:sym typeface="Arial"/>
              </a:rPr>
              <a:t>SO 14000 Family Environmental Management. </a:t>
            </a:r>
            <a:r>
              <a:rPr lang="en-US" sz="1200" b="0" i="0" u="none" strike="noStrike" cap="none" dirty="0">
                <a:solidFill>
                  <a:srgbClr val="000000"/>
                </a:solidFill>
                <a:latin typeface="Arial"/>
                <a:ea typeface="Arial"/>
                <a:cs typeface="Arial"/>
                <a:sym typeface="Arial"/>
              </a:rPr>
              <a:t>Retrieved March 16, 2022, from </a:t>
            </a:r>
            <a:r>
              <a:rPr lang="en-US" sz="1200" b="0" i="0" u="sng" strike="noStrike" cap="none" dirty="0">
                <a:solidFill>
                  <a:srgbClr val="0563C1"/>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https://www.iso.org/iso-14001-environmental-management.html</a:t>
            </a:r>
            <a:r>
              <a:rPr lang="en-US" sz="1200" b="0" i="0" u="none" strike="noStrike" cap="none" dirty="0">
                <a:solidFill>
                  <a:srgbClr val="000000"/>
                </a:solidFill>
                <a:latin typeface="Arial"/>
                <a:ea typeface="Arial"/>
                <a:cs typeface="Arial"/>
                <a:sym typeface="Arial"/>
              </a:rPr>
              <a:t> </a:t>
            </a:r>
          </a:p>
          <a:p>
            <a:pPr marL="0" marR="0" lvl="0" indent="0" algn="l" rtl="0">
              <a:lnSpc>
                <a:spcPct val="107000"/>
              </a:lnSpc>
              <a:spcBef>
                <a:spcPts val="800"/>
              </a:spcBef>
              <a:spcAft>
                <a:spcPts val="0"/>
              </a:spcAft>
              <a:buNone/>
            </a:pPr>
            <a:r>
              <a:rPr lang="es-ES" sz="1200" b="0" i="0" u="none" strike="noStrike" cap="none" dirty="0">
                <a:solidFill>
                  <a:srgbClr val="000000"/>
                </a:solidFill>
                <a:latin typeface="Arial"/>
                <a:ea typeface="Arial"/>
                <a:cs typeface="Arial"/>
                <a:sym typeface="Arial"/>
              </a:rPr>
              <a:t>(</a:t>
            </a:r>
            <a:r>
              <a:rPr lang="es-ES" sz="1200" dirty="0"/>
              <a:t>10</a:t>
            </a:r>
            <a:r>
              <a:rPr lang="es-ES" sz="1200" b="0" i="0" u="none" strike="noStrike" cap="none" dirty="0">
                <a:solidFill>
                  <a:srgbClr val="000000"/>
                </a:solidFill>
                <a:latin typeface="Arial"/>
                <a:ea typeface="Arial"/>
                <a:cs typeface="Arial"/>
                <a:sym typeface="Arial"/>
              </a:rPr>
              <a:t>) B </a:t>
            </a:r>
            <a:r>
              <a:rPr lang="es-ES" sz="1200" b="0" i="0" u="none" strike="noStrike" cap="none" dirty="0" err="1">
                <a:solidFill>
                  <a:srgbClr val="000000"/>
                </a:solidFill>
                <a:latin typeface="Arial"/>
                <a:ea typeface="Arial"/>
                <a:cs typeface="Arial"/>
                <a:sym typeface="Arial"/>
              </a:rPr>
              <a:t>Lab</a:t>
            </a:r>
            <a:r>
              <a:rPr lang="es-ES" sz="1200" b="0" i="0" u="none" strike="noStrike" cap="none" dirty="0">
                <a:solidFill>
                  <a:srgbClr val="000000"/>
                </a:solidFill>
                <a:latin typeface="Arial"/>
                <a:ea typeface="Arial"/>
                <a:cs typeface="Arial"/>
                <a:sym typeface="Arial"/>
              </a:rPr>
              <a:t>. </a:t>
            </a:r>
            <a:r>
              <a:rPr lang="es-ES" sz="1200" b="0" i="1" u="none" strike="noStrike" cap="none" dirty="0" err="1">
                <a:solidFill>
                  <a:srgbClr val="000000"/>
                </a:solidFill>
                <a:latin typeface="Arial"/>
                <a:ea typeface="Arial"/>
                <a:cs typeface="Arial"/>
                <a:sym typeface="Arial"/>
              </a:rPr>
              <a:t>About</a:t>
            </a:r>
            <a:r>
              <a:rPr lang="es-ES" sz="1200" b="0" i="1" u="none" strike="noStrike" cap="none" dirty="0">
                <a:solidFill>
                  <a:srgbClr val="000000"/>
                </a:solidFill>
                <a:latin typeface="Arial"/>
                <a:ea typeface="Arial"/>
                <a:cs typeface="Arial"/>
                <a:sym typeface="Arial"/>
              </a:rPr>
              <a:t> B </a:t>
            </a:r>
            <a:r>
              <a:rPr lang="es-ES" sz="1200" b="0" i="1" u="none" strike="noStrike" cap="none" dirty="0" err="1">
                <a:solidFill>
                  <a:srgbClr val="000000"/>
                </a:solidFill>
                <a:latin typeface="Arial"/>
                <a:ea typeface="Arial"/>
                <a:cs typeface="Arial"/>
                <a:sym typeface="Arial"/>
              </a:rPr>
              <a:t>Corp</a:t>
            </a:r>
            <a:r>
              <a:rPr lang="es-ES" sz="1200" b="0" i="1" u="none" strike="noStrike" cap="none" dirty="0">
                <a:solidFill>
                  <a:srgbClr val="000000"/>
                </a:solidFill>
                <a:latin typeface="Arial"/>
                <a:ea typeface="Arial"/>
                <a:cs typeface="Arial"/>
                <a:sym typeface="Arial"/>
              </a:rPr>
              <a:t> </a:t>
            </a:r>
            <a:r>
              <a:rPr lang="es-ES" sz="1200" b="0" i="1" u="none" strike="noStrike" cap="none" dirty="0" err="1">
                <a:solidFill>
                  <a:srgbClr val="000000"/>
                </a:solidFill>
                <a:latin typeface="Arial"/>
                <a:ea typeface="Arial"/>
                <a:cs typeface="Arial"/>
                <a:sym typeface="Arial"/>
              </a:rPr>
              <a:t>Certification</a:t>
            </a:r>
            <a:r>
              <a:rPr lang="es-ES" sz="1200" b="0" i="1" u="none" strike="noStrike" cap="none" dirty="0">
                <a:solidFill>
                  <a:srgbClr val="000000"/>
                </a:solidFill>
                <a:latin typeface="Arial"/>
                <a:ea typeface="Arial"/>
                <a:cs typeface="Arial"/>
                <a:sym typeface="Arial"/>
              </a:rPr>
              <a:t>. </a:t>
            </a:r>
            <a:r>
              <a:rPr lang="es-ES" sz="1200" b="0" i="0" u="none" strike="noStrike" cap="none" dirty="0" err="1">
                <a:solidFill>
                  <a:srgbClr val="000000"/>
                </a:solidFill>
                <a:latin typeface="Arial"/>
                <a:ea typeface="Arial"/>
                <a:cs typeface="Arial"/>
                <a:sym typeface="Arial"/>
              </a:rPr>
              <a:t>Retrieved</a:t>
            </a:r>
            <a:r>
              <a:rPr lang="es-ES" sz="1200" b="0" i="0" u="none" strike="noStrike" cap="none" dirty="0">
                <a:solidFill>
                  <a:srgbClr val="000000"/>
                </a:solidFill>
                <a:latin typeface="Arial"/>
                <a:ea typeface="Arial"/>
                <a:cs typeface="Arial"/>
                <a:sym typeface="Arial"/>
              </a:rPr>
              <a:t> March 16, 2022, </a:t>
            </a:r>
            <a:r>
              <a:rPr lang="es-ES" sz="1200" b="0" i="0" u="none" strike="noStrike" cap="none" dirty="0" err="1">
                <a:solidFill>
                  <a:srgbClr val="000000"/>
                </a:solidFill>
                <a:latin typeface="Arial"/>
                <a:ea typeface="Arial"/>
                <a:cs typeface="Arial"/>
                <a:sym typeface="Arial"/>
              </a:rPr>
              <a:t>from</a:t>
            </a:r>
            <a:r>
              <a:rPr lang="es-ES" sz="1200" b="0" i="0" u="none" strike="noStrike" cap="none" dirty="0">
                <a:solidFill>
                  <a:srgbClr val="000000"/>
                </a:solidFill>
                <a:latin typeface="Arial"/>
                <a:ea typeface="Arial"/>
                <a:cs typeface="Arial"/>
                <a:sym typeface="Arial"/>
              </a:rPr>
              <a:t> </a:t>
            </a:r>
            <a:r>
              <a:rPr lang="es-ES" sz="1200" b="0" i="0" u="sng" strike="noStrike" cap="none" dirty="0">
                <a:solidFill>
                  <a:srgbClr val="0563C1"/>
                </a:solidFill>
                <a:latin typeface="Arial"/>
                <a:ea typeface="Arial"/>
                <a:cs typeface="Arial"/>
                <a:sym typeface="Arial"/>
                <a:hlinkClick r:id="rId4">
                  <a:extLst>
                    <a:ext uri="{A12FA001-AC4F-418D-AE19-62706E023703}">
                      <ahyp:hlinkClr xmlns:ahyp="http://schemas.microsoft.com/office/drawing/2018/hyperlinkcolor" val="tx"/>
                    </a:ext>
                  </a:extLst>
                </a:hlinkClick>
              </a:rPr>
              <a:t>https://www.bcorporation.net/en-us/certification</a:t>
            </a:r>
            <a:r>
              <a:rPr lang="es-ES" sz="1200" b="0" i="0" u="none" strike="noStrike" cap="none" dirty="0">
                <a:solidFill>
                  <a:srgbClr val="000000"/>
                </a:solidFill>
                <a:latin typeface="Arial"/>
                <a:ea typeface="Arial"/>
                <a:cs typeface="Arial"/>
                <a:sym typeface="Arial"/>
              </a:rPr>
              <a:t> </a:t>
            </a:r>
            <a:endParaRPr sz="1200" dirty="0"/>
          </a:p>
          <a:p>
            <a:pPr marL="0" marR="0" lvl="0" indent="0" algn="l" rtl="0">
              <a:lnSpc>
                <a:spcPct val="107000"/>
              </a:lnSpc>
              <a:spcBef>
                <a:spcPts val="800"/>
              </a:spcBef>
              <a:spcAft>
                <a:spcPts val="0"/>
              </a:spcAft>
              <a:buNone/>
            </a:pPr>
            <a:r>
              <a:rPr lang="es-ES" sz="1200" b="0" i="0" u="none" strike="noStrike" cap="none" dirty="0">
                <a:solidFill>
                  <a:srgbClr val="000000"/>
                </a:solidFill>
                <a:latin typeface="Arial"/>
                <a:ea typeface="Arial"/>
                <a:cs typeface="Arial"/>
                <a:sym typeface="Arial"/>
              </a:rPr>
              <a:t>(11) GRI. </a:t>
            </a:r>
            <a:r>
              <a:rPr lang="es-ES" sz="1200" b="0" i="1" u="none" strike="noStrike" cap="none" dirty="0" err="1">
                <a:solidFill>
                  <a:srgbClr val="000000"/>
                </a:solidFill>
                <a:latin typeface="Arial"/>
                <a:ea typeface="Arial"/>
                <a:cs typeface="Arial"/>
                <a:sym typeface="Arial"/>
              </a:rPr>
              <a:t>The</a:t>
            </a:r>
            <a:r>
              <a:rPr lang="es-ES" sz="1200" b="0" i="1" u="none" strike="noStrike" cap="none" dirty="0">
                <a:solidFill>
                  <a:srgbClr val="000000"/>
                </a:solidFill>
                <a:latin typeface="Arial"/>
                <a:ea typeface="Arial"/>
                <a:cs typeface="Arial"/>
                <a:sym typeface="Arial"/>
              </a:rPr>
              <a:t> global </a:t>
            </a:r>
            <a:r>
              <a:rPr lang="es-ES" sz="1200" b="0" i="1" u="none" strike="noStrike" cap="none" dirty="0" err="1">
                <a:solidFill>
                  <a:srgbClr val="000000"/>
                </a:solidFill>
                <a:latin typeface="Arial"/>
                <a:ea typeface="Arial"/>
                <a:cs typeface="Arial"/>
                <a:sym typeface="Arial"/>
              </a:rPr>
              <a:t>standards</a:t>
            </a:r>
            <a:r>
              <a:rPr lang="es-ES" sz="1200" b="0" i="1" u="none" strike="noStrike" cap="none" dirty="0">
                <a:solidFill>
                  <a:srgbClr val="000000"/>
                </a:solidFill>
                <a:latin typeface="Arial"/>
                <a:ea typeface="Arial"/>
                <a:cs typeface="Arial"/>
                <a:sym typeface="Arial"/>
              </a:rPr>
              <a:t> </a:t>
            </a:r>
            <a:r>
              <a:rPr lang="es-ES" sz="1200" b="0" i="1" u="none" strike="noStrike" cap="none" dirty="0" err="1">
                <a:solidFill>
                  <a:srgbClr val="000000"/>
                </a:solidFill>
                <a:latin typeface="Arial"/>
                <a:ea typeface="Arial"/>
                <a:cs typeface="Arial"/>
                <a:sym typeface="Arial"/>
              </a:rPr>
              <a:t>for</a:t>
            </a:r>
            <a:r>
              <a:rPr lang="es-ES" sz="1200" b="0" i="1" u="none" strike="noStrike" cap="none" dirty="0">
                <a:solidFill>
                  <a:srgbClr val="000000"/>
                </a:solidFill>
                <a:latin typeface="Arial"/>
                <a:ea typeface="Arial"/>
                <a:cs typeface="Arial"/>
                <a:sym typeface="Arial"/>
              </a:rPr>
              <a:t> </a:t>
            </a:r>
            <a:r>
              <a:rPr lang="es-ES" sz="1200" b="0" i="1" u="none" strike="noStrike" cap="none" dirty="0" err="1">
                <a:solidFill>
                  <a:srgbClr val="000000"/>
                </a:solidFill>
                <a:latin typeface="Arial"/>
                <a:ea typeface="Arial"/>
                <a:cs typeface="Arial"/>
                <a:sym typeface="Arial"/>
              </a:rPr>
              <a:t>sustainability</a:t>
            </a:r>
            <a:r>
              <a:rPr lang="es-ES" sz="1200" b="0" i="1" u="none" strike="noStrike" cap="none" dirty="0">
                <a:solidFill>
                  <a:srgbClr val="000000"/>
                </a:solidFill>
                <a:latin typeface="Arial"/>
                <a:ea typeface="Arial"/>
                <a:cs typeface="Arial"/>
                <a:sym typeface="Arial"/>
              </a:rPr>
              <a:t> </a:t>
            </a:r>
            <a:r>
              <a:rPr lang="es-ES" sz="1200" b="0" i="1" u="none" strike="noStrike" cap="none" dirty="0" err="1">
                <a:solidFill>
                  <a:srgbClr val="000000"/>
                </a:solidFill>
                <a:latin typeface="Arial"/>
                <a:ea typeface="Arial"/>
                <a:cs typeface="Arial"/>
                <a:sym typeface="Arial"/>
              </a:rPr>
              <a:t>reporting</a:t>
            </a:r>
            <a:r>
              <a:rPr lang="es-ES" sz="1200" b="0" i="0" u="none" strike="noStrike" cap="none" dirty="0">
                <a:solidFill>
                  <a:srgbClr val="000000"/>
                </a:solidFill>
                <a:latin typeface="Arial"/>
                <a:ea typeface="Arial"/>
                <a:cs typeface="Arial"/>
                <a:sym typeface="Arial"/>
              </a:rPr>
              <a:t>. </a:t>
            </a:r>
            <a:r>
              <a:rPr lang="es-ES" sz="1200" b="0" i="0" u="none" strike="noStrike" cap="none" dirty="0" err="1">
                <a:solidFill>
                  <a:srgbClr val="000000"/>
                </a:solidFill>
                <a:latin typeface="Arial"/>
                <a:ea typeface="Arial"/>
                <a:cs typeface="Arial"/>
                <a:sym typeface="Arial"/>
              </a:rPr>
              <a:t>Retrieved</a:t>
            </a:r>
            <a:r>
              <a:rPr lang="es-ES" sz="1200" b="0" i="0" u="none" strike="noStrike" cap="none" dirty="0">
                <a:solidFill>
                  <a:srgbClr val="000000"/>
                </a:solidFill>
                <a:latin typeface="Arial"/>
                <a:ea typeface="Arial"/>
                <a:cs typeface="Arial"/>
                <a:sym typeface="Arial"/>
              </a:rPr>
              <a:t> March 16, 2022, </a:t>
            </a:r>
            <a:r>
              <a:rPr lang="es-ES" sz="1200" b="0" i="0" u="none" strike="noStrike" cap="none" dirty="0" err="1">
                <a:solidFill>
                  <a:srgbClr val="000000"/>
                </a:solidFill>
                <a:latin typeface="Arial"/>
                <a:ea typeface="Arial"/>
                <a:cs typeface="Arial"/>
                <a:sym typeface="Arial"/>
              </a:rPr>
              <a:t>from</a:t>
            </a:r>
            <a:r>
              <a:rPr lang="es-ES" sz="1200" b="0" i="0" u="none" strike="noStrike" cap="none" dirty="0">
                <a:solidFill>
                  <a:srgbClr val="000000"/>
                </a:solidFill>
                <a:latin typeface="Arial"/>
                <a:ea typeface="Arial"/>
                <a:cs typeface="Arial"/>
                <a:sym typeface="Arial"/>
              </a:rPr>
              <a:t>  </a:t>
            </a:r>
            <a:r>
              <a:rPr lang="es-ES" sz="1200" b="0" i="0" u="sng" strike="noStrike" cap="none" dirty="0">
                <a:solidFill>
                  <a:srgbClr val="0563C1"/>
                </a:solidFill>
                <a:latin typeface="Arial"/>
                <a:ea typeface="Arial"/>
                <a:cs typeface="Arial"/>
                <a:sym typeface="Arial"/>
                <a:hlinkClick r:id="rId5">
                  <a:extLst>
                    <a:ext uri="{A12FA001-AC4F-418D-AE19-62706E023703}">
                      <ahyp:hlinkClr xmlns:ahyp="http://schemas.microsoft.com/office/drawing/2018/hyperlinkcolor" val="tx"/>
                    </a:ext>
                  </a:extLst>
                </a:hlinkClick>
              </a:rPr>
              <a:t>https://www.globalreporting.org/standards/</a:t>
            </a:r>
            <a:r>
              <a:rPr lang="es-ES" sz="1200" b="0" i="0" u="none" strike="noStrike" cap="none" dirty="0">
                <a:solidFill>
                  <a:srgbClr val="000000"/>
                </a:solidFill>
                <a:latin typeface="Arial"/>
                <a:ea typeface="Arial"/>
                <a:cs typeface="Arial"/>
                <a:sym typeface="Arial"/>
              </a:rPr>
              <a:t> </a:t>
            </a:r>
            <a:endParaRPr sz="1200" dirty="0"/>
          </a:p>
          <a:p>
            <a:pPr marL="0" marR="0" lvl="0" indent="0" algn="l" rtl="0">
              <a:lnSpc>
                <a:spcPct val="107000"/>
              </a:lnSpc>
              <a:spcBef>
                <a:spcPts val="800"/>
              </a:spcBef>
              <a:spcAft>
                <a:spcPts val="0"/>
              </a:spcAft>
              <a:buNone/>
            </a:pPr>
            <a:r>
              <a:rPr lang="es-ES" sz="1200" b="0" i="0" u="none" strike="noStrike" cap="none" dirty="0">
                <a:solidFill>
                  <a:srgbClr val="000000"/>
                </a:solidFill>
                <a:latin typeface="Arial"/>
                <a:ea typeface="Arial"/>
                <a:cs typeface="Arial"/>
                <a:sym typeface="Arial"/>
              </a:rPr>
              <a:t>(12) </a:t>
            </a:r>
            <a:r>
              <a:rPr lang="es-ES" sz="1200" b="0" i="0" u="none" strike="noStrike" cap="none" dirty="0" err="1">
                <a:solidFill>
                  <a:srgbClr val="000000"/>
                </a:solidFill>
                <a:latin typeface="Arial"/>
                <a:ea typeface="Arial"/>
                <a:cs typeface="Arial"/>
                <a:sym typeface="Arial"/>
              </a:rPr>
              <a:t>Ecovadis</a:t>
            </a:r>
            <a:r>
              <a:rPr lang="es-ES" sz="1200" b="0" i="0" u="none" strike="noStrike" cap="none" dirty="0">
                <a:solidFill>
                  <a:srgbClr val="000000"/>
                </a:solidFill>
                <a:latin typeface="Arial"/>
                <a:ea typeface="Arial"/>
                <a:cs typeface="Arial"/>
                <a:sym typeface="Arial"/>
              </a:rPr>
              <a:t>. </a:t>
            </a:r>
            <a:r>
              <a:rPr lang="es-ES" sz="1200" b="0" i="1" u="none" strike="noStrike" cap="none" dirty="0" err="1">
                <a:solidFill>
                  <a:srgbClr val="000000"/>
                </a:solidFill>
                <a:latin typeface="Arial"/>
                <a:ea typeface="Arial"/>
                <a:cs typeface="Arial"/>
                <a:sym typeface="Arial"/>
              </a:rPr>
              <a:t>Sustainability</a:t>
            </a:r>
            <a:r>
              <a:rPr lang="es-ES" sz="1200" b="0" i="1" u="none" strike="noStrike" cap="none" dirty="0">
                <a:solidFill>
                  <a:srgbClr val="000000"/>
                </a:solidFill>
                <a:latin typeface="Arial"/>
                <a:ea typeface="Arial"/>
                <a:cs typeface="Arial"/>
                <a:sym typeface="Arial"/>
              </a:rPr>
              <a:t> </a:t>
            </a:r>
            <a:r>
              <a:rPr lang="es-ES" sz="1200" b="0" i="1" u="none" strike="noStrike" cap="none" dirty="0" err="1">
                <a:solidFill>
                  <a:srgbClr val="000000"/>
                </a:solidFill>
                <a:latin typeface="Arial"/>
                <a:ea typeface="Arial"/>
                <a:cs typeface="Arial"/>
                <a:sym typeface="Arial"/>
              </a:rPr>
              <a:t>Assessment</a:t>
            </a:r>
            <a:r>
              <a:rPr lang="es-ES" sz="1200" b="0" i="1" u="none" strike="noStrike" cap="none" dirty="0">
                <a:solidFill>
                  <a:srgbClr val="000000"/>
                </a:solidFill>
                <a:latin typeface="Arial"/>
                <a:ea typeface="Arial"/>
                <a:cs typeface="Arial"/>
                <a:sym typeface="Arial"/>
              </a:rPr>
              <a:t>. </a:t>
            </a:r>
            <a:r>
              <a:rPr lang="es-ES" sz="1200" b="0" i="0" u="none" strike="noStrike" cap="none" dirty="0" err="1">
                <a:solidFill>
                  <a:srgbClr val="000000"/>
                </a:solidFill>
                <a:latin typeface="Arial"/>
                <a:ea typeface="Arial"/>
                <a:cs typeface="Arial"/>
                <a:sym typeface="Arial"/>
              </a:rPr>
              <a:t>Retrieved</a:t>
            </a:r>
            <a:r>
              <a:rPr lang="es-ES" sz="1200" b="0" i="0" u="none" strike="noStrike" cap="none" dirty="0">
                <a:solidFill>
                  <a:srgbClr val="000000"/>
                </a:solidFill>
                <a:latin typeface="Arial"/>
                <a:ea typeface="Arial"/>
                <a:cs typeface="Arial"/>
                <a:sym typeface="Arial"/>
              </a:rPr>
              <a:t> March 16, 2022, </a:t>
            </a:r>
            <a:r>
              <a:rPr lang="es-ES" sz="1200" b="0" i="0" u="none" strike="noStrike" cap="none" dirty="0" err="1">
                <a:solidFill>
                  <a:srgbClr val="000000"/>
                </a:solidFill>
                <a:latin typeface="Arial"/>
                <a:ea typeface="Arial"/>
                <a:cs typeface="Arial"/>
                <a:sym typeface="Arial"/>
              </a:rPr>
              <a:t>from</a:t>
            </a:r>
            <a:r>
              <a:rPr lang="es-ES" sz="1200" b="0" i="0" u="none" strike="noStrike" cap="none" dirty="0">
                <a:solidFill>
                  <a:srgbClr val="000000"/>
                </a:solidFill>
                <a:latin typeface="Arial"/>
                <a:ea typeface="Arial"/>
                <a:cs typeface="Arial"/>
                <a:sym typeface="Arial"/>
              </a:rPr>
              <a:t>  </a:t>
            </a:r>
            <a:r>
              <a:rPr lang="es-ES" sz="1200" b="0" i="1" u="none" strike="noStrike" cap="none" dirty="0">
                <a:solidFill>
                  <a:srgbClr val="000000"/>
                </a:solidFill>
                <a:latin typeface="Arial"/>
                <a:ea typeface="Arial"/>
                <a:cs typeface="Arial"/>
                <a:sym typeface="Arial"/>
              </a:rPr>
              <a:t> </a:t>
            </a:r>
            <a:r>
              <a:rPr lang="es-ES" sz="1200" b="0" i="0" u="sng" strike="noStrike" cap="none" dirty="0">
                <a:solidFill>
                  <a:srgbClr val="0563C1"/>
                </a:solidFill>
                <a:latin typeface="Arial"/>
                <a:ea typeface="Arial"/>
                <a:cs typeface="Arial"/>
                <a:sym typeface="Arial"/>
                <a:hlinkClick r:id="rId6">
                  <a:extLst>
                    <a:ext uri="{A12FA001-AC4F-418D-AE19-62706E023703}">
                      <ahyp:hlinkClr xmlns:ahyp="http://schemas.microsoft.com/office/drawing/2018/hyperlinkcolor" val="tx"/>
                    </a:ext>
                  </a:extLst>
                </a:hlinkClick>
              </a:rPr>
              <a:t>https://ecovadis.com/suppliers/</a:t>
            </a:r>
            <a:endParaRPr sz="1200" b="0" i="0" u="none" strike="noStrike" cap="none" dirty="0">
              <a:solidFill>
                <a:srgbClr val="000000"/>
              </a:solidFill>
              <a:latin typeface="Arial"/>
              <a:ea typeface="Arial"/>
              <a:cs typeface="Arial"/>
              <a:sym typeface="Arial"/>
            </a:endParaRPr>
          </a:p>
          <a:p>
            <a:pPr marL="228600" marR="0" lvl="0" indent="-228600" algn="l" rtl="0">
              <a:lnSpc>
                <a:spcPct val="100000"/>
              </a:lnSpc>
              <a:spcBef>
                <a:spcPts val="800"/>
              </a:spcBef>
              <a:spcAft>
                <a:spcPts val="0"/>
              </a:spcAft>
              <a:buClr>
                <a:srgbClr val="000000"/>
              </a:buClr>
              <a:buSzPts val="1100"/>
              <a:buFont typeface="Arial"/>
              <a:buNone/>
            </a:pPr>
            <a:r>
              <a:rPr lang="es-ES" sz="1200" b="0" i="0" u="none" strike="noStrike" cap="none" dirty="0">
                <a:solidFill>
                  <a:srgbClr val="000000"/>
                </a:solidFill>
                <a:latin typeface="Arial"/>
                <a:ea typeface="Arial"/>
                <a:cs typeface="Arial"/>
                <a:sym typeface="Arial"/>
              </a:rPr>
              <a:t> </a:t>
            </a:r>
            <a:endParaRPr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47558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p1"/>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3</a:t>
            </a:fld>
            <a:endParaRPr/>
          </a:p>
        </p:txBody>
      </p:sp>
      <p:sp>
        <p:nvSpPr>
          <p:cNvPr id="47" name="Google Shape;47;p1"/>
          <p:cNvSpPr/>
          <p:nvPr/>
        </p:nvSpPr>
        <p:spPr>
          <a:xfrm>
            <a:off x="313508" y="891234"/>
            <a:ext cx="8477795" cy="523180"/>
          </a:xfrm>
          <a:prstGeom prst="rect">
            <a:avLst/>
          </a:prstGeom>
          <a:solidFill>
            <a:srgbClr val="18C320"/>
          </a:solidFill>
          <a:ln>
            <a:noFill/>
          </a:ln>
        </p:spPr>
        <p:txBody>
          <a:bodyPr spcFirstLastPara="1" wrap="square" lIns="91425" tIns="45700" rIns="91425" bIns="45700" anchor="t" anchorCtr="0">
            <a:spAutoFit/>
          </a:bodyPr>
          <a:lstStyle/>
          <a:p>
            <a:pPr lvl="0">
              <a:buSzPts val="2800"/>
            </a:pPr>
            <a:r>
              <a:rPr lang="es-ES" sz="2800" dirty="0" err="1">
                <a:solidFill>
                  <a:schemeClr val="lt1"/>
                </a:solidFill>
              </a:rPr>
              <a:t>Objectifs</a:t>
            </a:r>
            <a:r>
              <a:rPr lang="es-ES" sz="2800" dirty="0">
                <a:solidFill>
                  <a:schemeClr val="lt1"/>
                </a:solidFill>
              </a:rPr>
              <a:t> de la capsule</a:t>
            </a:r>
            <a:endParaRPr sz="1400" b="0" i="0" u="none" strike="noStrike" cap="none" dirty="0">
              <a:solidFill>
                <a:srgbClr val="000000"/>
              </a:solidFill>
              <a:latin typeface="Arial"/>
              <a:ea typeface="Arial"/>
              <a:cs typeface="Arial"/>
              <a:sym typeface="Arial"/>
            </a:endParaRPr>
          </a:p>
        </p:txBody>
      </p:sp>
      <p:sp>
        <p:nvSpPr>
          <p:cNvPr id="48" name="Google Shape;48;p1"/>
          <p:cNvSpPr/>
          <p:nvPr/>
        </p:nvSpPr>
        <p:spPr>
          <a:xfrm>
            <a:off x="313509" y="1586972"/>
            <a:ext cx="8464731" cy="2185173"/>
          </a:xfrm>
          <a:prstGeom prst="rect">
            <a:avLst/>
          </a:prstGeom>
          <a:noFill/>
          <a:ln w="9525" cap="flat" cmpd="sng">
            <a:solidFill>
              <a:srgbClr val="7F7F7F"/>
            </a:solidFill>
            <a:prstDash val="dash"/>
            <a:round/>
            <a:headEnd type="none" w="sm" len="sm"/>
            <a:tailEnd type="none" w="sm" len="sm"/>
          </a:ln>
        </p:spPr>
        <p:txBody>
          <a:bodyPr spcFirstLastPara="1" wrap="square" lIns="91425" tIns="45700" rIns="91425" bIns="45700" anchor="t" anchorCtr="0">
            <a:spAutoFit/>
          </a:bodyPr>
          <a:lstStyle/>
          <a:p>
            <a:pPr lvl="0">
              <a:buSzPts val="2000"/>
            </a:pPr>
            <a:r>
              <a:rPr lang="fr-FR" sz="2000" dirty="0">
                <a:solidFill>
                  <a:schemeClr val="dk1"/>
                </a:solidFill>
              </a:rPr>
              <a:t>Cette capsule présente le concept de responsabilité sociale des entreprises (RSE), son importance et comment elle peut être appliquée par les entreprises.
</a:t>
            </a:r>
            <a:br>
              <a:rPr lang="es-ES" sz="1400" b="0" i="0" u="none" strike="noStrike" cap="none" dirty="0">
                <a:solidFill>
                  <a:srgbClr val="000000"/>
                </a:solidFill>
                <a:latin typeface="Arial"/>
                <a:ea typeface="Arial"/>
                <a:cs typeface="Arial"/>
                <a:sym typeface="Arial"/>
              </a:rPr>
            </a:br>
            <a:br>
              <a:rPr lang="es-ES" sz="1400" b="0" i="0" u="none" strike="noStrike" cap="none" dirty="0">
                <a:solidFill>
                  <a:srgbClr val="000000"/>
                </a:solidFill>
                <a:latin typeface="Arial"/>
                <a:ea typeface="Arial"/>
                <a:cs typeface="Arial"/>
                <a:sym typeface="Arial"/>
              </a:rPr>
            </a:br>
            <a:br>
              <a:rPr lang="es-ES" sz="1400" b="0" i="0" u="none" strike="noStrike" cap="none" dirty="0">
                <a:solidFill>
                  <a:srgbClr val="000000"/>
                </a:solidFill>
                <a:latin typeface="Arial"/>
                <a:ea typeface="Arial"/>
                <a:cs typeface="Arial"/>
                <a:sym typeface="Arial"/>
              </a:rPr>
            </a:br>
            <a:br>
              <a:rPr lang="es-ES" sz="1400" b="0" i="0" u="none" strike="noStrike" cap="none" dirty="0">
                <a:solidFill>
                  <a:srgbClr val="000000"/>
                </a:solidFill>
                <a:latin typeface="Arial"/>
                <a:ea typeface="Arial"/>
                <a:cs typeface="Arial"/>
                <a:sym typeface="Arial"/>
              </a:rPr>
            </a:br>
            <a:endParaRPr sz="1400" b="0" i="0" u="none" strike="noStrike" cap="none" dirty="0">
              <a:solidFill>
                <a:srgbClr val="000000"/>
              </a:solidFill>
              <a:latin typeface="Arial"/>
              <a:ea typeface="Arial"/>
              <a:cs typeface="Arial"/>
              <a:sym typeface="Arial"/>
            </a:endParaRPr>
          </a:p>
        </p:txBody>
      </p:sp>
      <p:graphicFrame>
        <p:nvGraphicFramePr>
          <p:cNvPr id="49" name="Google Shape;49;p1"/>
          <p:cNvGraphicFramePr/>
          <p:nvPr>
            <p:extLst>
              <p:ext uri="{D42A27DB-BD31-4B8C-83A1-F6EECF244321}">
                <p14:modId xmlns:p14="http://schemas.microsoft.com/office/powerpoint/2010/main" val="2421432958"/>
              </p:ext>
            </p:extLst>
          </p:nvPr>
        </p:nvGraphicFramePr>
        <p:xfrm>
          <a:off x="326571" y="4053498"/>
          <a:ext cx="8464750" cy="906090"/>
        </p:xfrm>
        <a:graphic>
          <a:graphicData uri="http://schemas.openxmlformats.org/drawingml/2006/table">
            <a:tbl>
              <a:tblPr>
                <a:noFill/>
                <a:tableStyleId>{D9885755-EB29-49B0-937F-54BE5BFDEBF9}</a:tableStyleId>
              </a:tblPr>
              <a:tblGrid>
                <a:gridCol w="2457800">
                  <a:extLst>
                    <a:ext uri="{9D8B030D-6E8A-4147-A177-3AD203B41FA5}">
                      <a16:colId xmlns:a16="http://schemas.microsoft.com/office/drawing/2014/main" val="20000"/>
                    </a:ext>
                  </a:extLst>
                </a:gridCol>
                <a:gridCol w="3103100">
                  <a:extLst>
                    <a:ext uri="{9D8B030D-6E8A-4147-A177-3AD203B41FA5}">
                      <a16:colId xmlns:a16="http://schemas.microsoft.com/office/drawing/2014/main" val="20001"/>
                    </a:ext>
                  </a:extLst>
                </a:gridCol>
                <a:gridCol w="873050">
                  <a:extLst>
                    <a:ext uri="{9D8B030D-6E8A-4147-A177-3AD203B41FA5}">
                      <a16:colId xmlns:a16="http://schemas.microsoft.com/office/drawing/2014/main" val="20002"/>
                    </a:ext>
                  </a:extLst>
                </a:gridCol>
                <a:gridCol w="1015400">
                  <a:extLst>
                    <a:ext uri="{9D8B030D-6E8A-4147-A177-3AD203B41FA5}">
                      <a16:colId xmlns:a16="http://schemas.microsoft.com/office/drawing/2014/main" val="20003"/>
                    </a:ext>
                  </a:extLst>
                </a:gridCol>
                <a:gridCol w="1015400">
                  <a:extLst>
                    <a:ext uri="{9D8B030D-6E8A-4147-A177-3AD203B41FA5}">
                      <a16:colId xmlns:a16="http://schemas.microsoft.com/office/drawing/2014/main" val="20004"/>
                    </a:ext>
                  </a:extLst>
                </a:gridCol>
              </a:tblGrid>
              <a:tr h="254225">
                <a:tc rowSpan="3">
                  <a:txBody>
                    <a:bodyPr/>
                    <a:lstStyle/>
                    <a:p>
                      <a:pPr marL="0" marR="0" lvl="0" indent="0" algn="just" rtl="0">
                        <a:lnSpc>
                          <a:spcPct val="100000"/>
                        </a:lnSpc>
                        <a:spcBef>
                          <a:spcPts val="0"/>
                        </a:spcBef>
                        <a:spcAft>
                          <a:spcPts val="0"/>
                        </a:spcAft>
                        <a:buClr>
                          <a:srgbClr val="000000"/>
                        </a:buClr>
                        <a:buSzPts val="1800"/>
                        <a:buFont typeface="Arial"/>
                        <a:buNone/>
                      </a:pPr>
                      <a:r>
                        <a:rPr lang="es-ES" sz="1800" b="0" i="0" u="none" strike="noStrike" cap="none" dirty="0" err="1">
                          <a:solidFill>
                            <a:srgbClr val="FFFFFF"/>
                          </a:solidFill>
                          <a:latin typeface="Arial"/>
                          <a:ea typeface="Arial"/>
                          <a:cs typeface="Arial"/>
                          <a:sym typeface="Arial"/>
                        </a:rPr>
                        <a:t>Catégorie</a:t>
                      </a:r>
                      <a:endParaRPr sz="1800" u="none" strike="noStrike" cap="none" dirty="0"/>
                    </a:p>
                  </a:txBody>
                  <a:tcPr marL="54675" marR="54675" marT="34175" marB="3417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18C320"/>
                    </a:solidFill>
                  </a:tcPr>
                </a:tc>
                <a:tc rowSpan="3">
                  <a:txBody>
                    <a:bodyPr/>
                    <a:lstStyle/>
                    <a:p>
                      <a:pPr marL="0" marR="0" lvl="0" indent="0" algn="just" rtl="0">
                        <a:lnSpc>
                          <a:spcPct val="100000"/>
                        </a:lnSpc>
                        <a:spcBef>
                          <a:spcPts val="0"/>
                        </a:spcBef>
                        <a:spcAft>
                          <a:spcPts val="0"/>
                        </a:spcAft>
                        <a:buClr>
                          <a:srgbClr val="000000"/>
                        </a:buClr>
                        <a:buSzPts val="1800"/>
                        <a:buFont typeface="Arial"/>
                        <a:buNone/>
                      </a:pPr>
                      <a:r>
                        <a:rPr lang="es-ES" sz="1800" b="0" i="0" u="none" strike="noStrike" cap="none">
                          <a:solidFill>
                            <a:schemeClr val="dk1"/>
                          </a:solidFill>
                          <a:latin typeface="Arial"/>
                          <a:ea typeface="Arial"/>
                          <a:cs typeface="Arial"/>
                          <a:sym typeface="Arial"/>
                        </a:rPr>
                        <a:t>E-learning</a:t>
                      </a:r>
                      <a:endParaRPr sz="1800" u="none" strike="noStrike" cap="none">
                        <a:solidFill>
                          <a:schemeClr val="dk1"/>
                        </a:solidFill>
                      </a:endParaRPr>
                    </a:p>
                  </a:txBody>
                  <a:tcPr marL="54675" marR="54675" marT="34175" marB="3417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gridSpan="3">
                  <a:txBody>
                    <a:bodyPr/>
                    <a:lstStyle/>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a:solidFill>
                            <a:srgbClr val="FFFFFF"/>
                          </a:solidFill>
                          <a:latin typeface="Arial"/>
                          <a:ea typeface="Arial"/>
                          <a:cs typeface="Arial"/>
                          <a:sym typeface="Arial"/>
                        </a:rPr>
                        <a:t>EQF</a:t>
                      </a:r>
                      <a:endParaRPr sz="1800" u="none" strike="noStrike" cap="none"/>
                    </a:p>
                  </a:txBody>
                  <a:tcPr marL="54675" marR="54675" marT="34175" marB="3417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18C320"/>
                    </a:solidFill>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0"/>
                  </a:ext>
                </a:extLst>
              </a:tr>
              <a:tr h="254225">
                <a:tc vMerge="1">
                  <a:txBody>
                    <a:bodyPr/>
                    <a:lstStyle/>
                    <a:p>
                      <a:endParaRPr lang="es-ES"/>
                    </a:p>
                  </a:txBody>
                  <a:tcPr/>
                </a:tc>
                <a:tc vMerge="1">
                  <a:txBody>
                    <a:bodyPr/>
                    <a:lstStyle/>
                    <a:p>
                      <a:endParaRPr lang="es-ES"/>
                    </a:p>
                  </a:txBody>
                  <a:tcPr/>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b="0" i="0" u="none" strike="noStrike" cap="none">
                          <a:solidFill>
                            <a:schemeClr val="dk1"/>
                          </a:solidFill>
                          <a:latin typeface="Arial"/>
                          <a:ea typeface="Arial"/>
                          <a:cs typeface="Arial"/>
                          <a:sym typeface="Arial"/>
                        </a:rPr>
                        <a:t>4</a:t>
                      </a:r>
                      <a:endParaRPr sz="1400" u="none" strike="noStrike" cap="none">
                        <a:solidFill>
                          <a:schemeClr val="dk1"/>
                        </a:solidFill>
                      </a:endParaRPr>
                    </a:p>
                  </a:txBody>
                  <a:tcPr marL="54675" marR="54675" marT="34175" marB="3417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b="0" i="0" u="none" strike="noStrike" cap="none">
                          <a:solidFill>
                            <a:schemeClr val="dk1"/>
                          </a:solidFill>
                          <a:latin typeface="Arial"/>
                          <a:ea typeface="Arial"/>
                          <a:cs typeface="Arial"/>
                          <a:sym typeface="Arial"/>
                        </a:rPr>
                        <a:t>5</a:t>
                      </a:r>
                      <a:endParaRPr sz="1400" u="none" strike="noStrike" cap="none">
                        <a:solidFill>
                          <a:schemeClr val="dk1"/>
                        </a:solidFill>
                      </a:endParaRPr>
                    </a:p>
                  </a:txBody>
                  <a:tcPr marL="54675" marR="54675" marT="34175" marB="3417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b="0" i="0" u="none" strike="noStrike" cap="none">
                          <a:solidFill>
                            <a:schemeClr val="dk1"/>
                          </a:solidFill>
                          <a:latin typeface="Arial"/>
                          <a:ea typeface="Arial"/>
                          <a:cs typeface="Arial"/>
                          <a:sym typeface="Arial"/>
                        </a:rPr>
                        <a:t>6</a:t>
                      </a:r>
                      <a:endParaRPr sz="1400" u="none" strike="noStrike" cap="none">
                        <a:solidFill>
                          <a:schemeClr val="dk1"/>
                        </a:solidFill>
                      </a:endParaRPr>
                    </a:p>
                  </a:txBody>
                  <a:tcPr marL="54675" marR="54675" marT="34175" marB="3417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01"/>
                  </a:ext>
                </a:extLst>
              </a:tr>
              <a:tr h="254225">
                <a:tc vMerge="1">
                  <a:txBody>
                    <a:bodyPr/>
                    <a:lstStyle/>
                    <a:p>
                      <a:endParaRPr lang="es-ES"/>
                    </a:p>
                  </a:txBody>
                  <a:tcPr/>
                </a:tc>
                <a:tc vMerge="1">
                  <a:txBody>
                    <a:bodyPr/>
                    <a:lstStyle/>
                    <a:p>
                      <a:endParaRPr lang="es-ES"/>
                    </a:p>
                  </a:txBody>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solidFill>
                          <a:schemeClr val="dk1"/>
                        </a:solidFill>
                      </a:endParaRPr>
                    </a:p>
                  </a:txBody>
                  <a:tcPr marL="54675" marR="54675" marT="34175" marB="3417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b="0" i="0" u="none" strike="noStrike" cap="none">
                          <a:solidFill>
                            <a:schemeClr val="dk1"/>
                          </a:solidFill>
                          <a:latin typeface="Arial"/>
                          <a:ea typeface="Arial"/>
                          <a:cs typeface="Arial"/>
                          <a:sym typeface="Arial"/>
                        </a:rPr>
                        <a:t>X</a:t>
                      </a:r>
                      <a:endParaRPr sz="1400" u="none" strike="noStrike" cap="none">
                        <a:solidFill>
                          <a:schemeClr val="dk1"/>
                        </a:solidFill>
                      </a:endParaRPr>
                    </a:p>
                  </a:txBody>
                  <a:tcPr marL="54675" marR="54675" marT="34175" marB="3417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b="0" i="0" u="none" strike="noStrike" cap="none" dirty="0">
                          <a:solidFill>
                            <a:schemeClr val="dk1"/>
                          </a:solidFill>
                          <a:latin typeface="Arial"/>
                          <a:ea typeface="Arial"/>
                          <a:cs typeface="Arial"/>
                          <a:sym typeface="Arial"/>
                        </a:rPr>
                        <a:t>X</a:t>
                      </a:r>
                      <a:endParaRPr sz="1400" u="none" strike="noStrike" cap="none" dirty="0">
                        <a:solidFill>
                          <a:schemeClr val="dk1"/>
                        </a:solidFill>
                      </a:endParaRPr>
                    </a:p>
                  </a:txBody>
                  <a:tcPr marL="54675" marR="54675" marT="34175" marB="3417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50" name="Google Shape;50;p1"/>
          <p:cNvSpPr/>
          <p:nvPr/>
        </p:nvSpPr>
        <p:spPr>
          <a:xfrm>
            <a:off x="0" y="43934"/>
            <a:ext cx="184731" cy="369332"/>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aphicFrame>
        <p:nvGraphicFramePr>
          <p:cNvPr id="51" name="Google Shape;51;p1"/>
          <p:cNvGraphicFramePr/>
          <p:nvPr>
            <p:extLst>
              <p:ext uri="{D42A27DB-BD31-4B8C-83A1-F6EECF244321}">
                <p14:modId xmlns:p14="http://schemas.microsoft.com/office/powerpoint/2010/main" val="3138232747"/>
              </p:ext>
            </p:extLst>
          </p:nvPr>
        </p:nvGraphicFramePr>
        <p:xfrm>
          <a:off x="326572" y="5281362"/>
          <a:ext cx="8490875" cy="342570"/>
        </p:xfrm>
        <a:graphic>
          <a:graphicData uri="http://schemas.openxmlformats.org/drawingml/2006/table">
            <a:tbl>
              <a:tblPr>
                <a:noFill/>
                <a:tableStyleId>{D9885755-EB29-49B0-937F-54BE5BFDEBF9}</a:tableStyleId>
              </a:tblPr>
              <a:tblGrid>
                <a:gridCol w="2472150">
                  <a:extLst>
                    <a:ext uri="{9D8B030D-6E8A-4147-A177-3AD203B41FA5}">
                      <a16:colId xmlns:a16="http://schemas.microsoft.com/office/drawing/2014/main" val="20000"/>
                    </a:ext>
                  </a:extLst>
                </a:gridCol>
                <a:gridCol w="6018725">
                  <a:extLst>
                    <a:ext uri="{9D8B030D-6E8A-4147-A177-3AD203B41FA5}">
                      <a16:colId xmlns:a16="http://schemas.microsoft.com/office/drawing/2014/main" val="20001"/>
                    </a:ext>
                  </a:extLst>
                </a:gridCol>
              </a:tblGrid>
              <a:tr h="264875">
                <a:tc>
                  <a:txBody>
                    <a:bodyPr/>
                    <a:lstStyle/>
                    <a:p>
                      <a:pPr marL="0" marR="0" lvl="0" indent="0" algn="just" rtl="0">
                        <a:lnSpc>
                          <a:spcPct val="100000"/>
                        </a:lnSpc>
                        <a:spcBef>
                          <a:spcPts val="0"/>
                        </a:spcBef>
                        <a:spcAft>
                          <a:spcPts val="0"/>
                        </a:spcAft>
                        <a:buClr>
                          <a:srgbClr val="000000"/>
                        </a:buClr>
                        <a:buSzPts val="1800"/>
                        <a:buFont typeface="Arial"/>
                        <a:buNone/>
                      </a:pPr>
                      <a:r>
                        <a:rPr lang="es-ES" sz="1800" b="0" i="0" u="none" strike="noStrike" cap="none" dirty="0" err="1">
                          <a:solidFill>
                            <a:srgbClr val="FFFFFF"/>
                          </a:solidFill>
                          <a:latin typeface="Arial"/>
                          <a:ea typeface="Arial"/>
                          <a:cs typeface="Arial"/>
                          <a:sym typeface="Arial"/>
                        </a:rPr>
                        <a:t>Exercices</a:t>
                      </a:r>
                      <a:r>
                        <a:rPr lang="es-ES" sz="1800" b="0" i="0" u="none" strike="noStrike" cap="none" dirty="0">
                          <a:solidFill>
                            <a:srgbClr val="FFFFFF"/>
                          </a:solidFill>
                          <a:latin typeface="Arial"/>
                          <a:ea typeface="Arial"/>
                          <a:cs typeface="Arial"/>
                          <a:sym typeface="Arial"/>
                        </a:rPr>
                        <a:t> </a:t>
                      </a:r>
                      <a:r>
                        <a:rPr lang="es-ES" sz="1800" b="0" i="0" u="none" strike="noStrike" cap="none" dirty="0" err="1">
                          <a:solidFill>
                            <a:srgbClr val="FFFFFF"/>
                          </a:solidFill>
                          <a:latin typeface="Arial"/>
                          <a:ea typeface="Arial"/>
                          <a:cs typeface="Arial"/>
                          <a:sym typeface="Arial"/>
                        </a:rPr>
                        <a:t>inclus</a:t>
                      </a:r>
                      <a:endParaRPr sz="1800" u="none" strike="noStrike" cap="none" dirty="0"/>
                    </a:p>
                  </a:txBody>
                  <a:tcPr marL="54600" marR="54600" marT="34125" marB="3412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18C320"/>
                    </a:solidFill>
                  </a:tcPr>
                </a:tc>
                <a:tc>
                  <a:txBody>
                    <a:bodyPr/>
                    <a:lstStyle/>
                    <a:p>
                      <a:pPr marL="0" marR="0" lvl="0" indent="0" algn="just" rtl="0">
                        <a:lnSpc>
                          <a:spcPct val="100000"/>
                        </a:lnSpc>
                        <a:spcBef>
                          <a:spcPts val="0"/>
                        </a:spcBef>
                        <a:spcAft>
                          <a:spcPts val="0"/>
                        </a:spcAft>
                        <a:buClr>
                          <a:srgbClr val="000000"/>
                        </a:buClr>
                        <a:buSzPts val="1800"/>
                        <a:buFont typeface="Arial"/>
                        <a:buNone/>
                      </a:pPr>
                      <a:r>
                        <a:rPr lang="es-ES" sz="1800" b="0" i="0" u="none" strike="noStrike" cap="none" dirty="0" err="1">
                          <a:solidFill>
                            <a:schemeClr val="dk1"/>
                          </a:solidFill>
                          <a:latin typeface="Arial"/>
                          <a:cs typeface="Arial"/>
                          <a:sym typeface="Arial"/>
                        </a:rPr>
                        <a:t>Oui</a:t>
                      </a:r>
                      <a:endParaRPr sz="1800" u="none" strike="noStrike" cap="none" dirty="0">
                        <a:solidFill>
                          <a:schemeClr val="dk1"/>
                        </a:solidFill>
                      </a:endParaRPr>
                    </a:p>
                  </a:txBody>
                  <a:tcPr marL="54600" marR="54600" marT="34125" marB="3412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52" name="Google Shape;52;p1"/>
          <p:cNvSpPr/>
          <p:nvPr/>
        </p:nvSpPr>
        <p:spPr>
          <a:xfrm>
            <a:off x="0" y="43934"/>
            <a:ext cx="184731" cy="369332"/>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4" name="Google Shape;54;p1"/>
          <p:cNvSpPr/>
          <p:nvPr/>
        </p:nvSpPr>
        <p:spPr>
          <a:xfrm>
            <a:off x="0" y="43934"/>
            <a:ext cx="184731" cy="369332"/>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aphicFrame>
        <p:nvGraphicFramePr>
          <p:cNvPr id="2" name="Tabla 1">
            <a:extLst>
              <a:ext uri="{FF2B5EF4-FFF2-40B4-BE49-F238E27FC236}">
                <a16:creationId xmlns:a16="http://schemas.microsoft.com/office/drawing/2014/main" id="{4C745E70-C6CC-DD84-7003-3D9A7D26CC52}"/>
              </a:ext>
            </a:extLst>
          </p:cNvPr>
          <p:cNvGraphicFramePr>
            <a:graphicFrameLocks noGrp="1"/>
          </p:cNvGraphicFramePr>
          <p:nvPr>
            <p:extLst>
              <p:ext uri="{D42A27DB-BD31-4B8C-83A1-F6EECF244321}">
                <p14:modId xmlns:p14="http://schemas.microsoft.com/office/powerpoint/2010/main" val="2661775342"/>
              </p:ext>
            </p:extLst>
          </p:nvPr>
        </p:nvGraphicFramePr>
        <p:xfrm>
          <a:off x="327635" y="5909648"/>
          <a:ext cx="8477796" cy="616904"/>
        </p:xfrm>
        <a:graphic>
          <a:graphicData uri="http://schemas.openxmlformats.org/drawingml/2006/table">
            <a:tbl>
              <a:tblPr/>
              <a:tblGrid>
                <a:gridCol w="2429692">
                  <a:extLst>
                    <a:ext uri="{9D8B030D-6E8A-4147-A177-3AD203B41FA5}">
                      <a16:colId xmlns:a16="http://schemas.microsoft.com/office/drawing/2014/main" val="4097796781"/>
                    </a:ext>
                  </a:extLst>
                </a:gridCol>
                <a:gridCol w="2024743">
                  <a:extLst>
                    <a:ext uri="{9D8B030D-6E8A-4147-A177-3AD203B41FA5}">
                      <a16:colId xmlns:a16="http://schemas.microsoft.com/office/drawing/2014/main" val="3352578713"/>
                    </a:ext>
                  </a:extLst>
                </a:gridCol>
                <a:gridCol w="1841862">
                  <a:extLst>
                    <a:ext uri="{9D8B030D-6E8A-4147-A177-3AD203B41FA5}">
                      <a16:colId xmlns:a16="http://schemas.microsoft.com/office/drawing/2014/main" val="420646528"/>
                    </a:ext>
                  </a:extLst>
                </a:gridCol>
                <a:gridCol w="2181499">
                  <a:extLst>
                    <a:ext uri="{9D8B030D-6E8A-4147-A177-3AD203B41FA5}">
                      <a16:colId xmlns:a16="http://schemas.microsoft.com/office/drawing/2014/main" val="51836284"/>
                    </a:ext>
                  </a:extLst>
                </a:gridCol>
              </a:tblGrid>
              <a:tr h="264865">
                <a:tc>
                  <a:txBody>
                    <a:bodyPr/>
                    <a:lstStyle/>
                    <a:p>
                      <a:pPr algn="just" rtl="0" fontAlgn="t">
                        <a:spcBef>
                          <a:spcPts val="0"/>
                        </a:spcBef>
                        <a:spcAft>
                          <a:spcPts val="0"/>
                        </a:spcAft>
                      </a:pPr>
                      <a:r>
                        <a:rPr lang="en-GB" sz="1800" b="0" i="0" u="none" strike="noStrike" noProof="0" dirty="0">
                          <a:solidFill>
                            <a:srgbClr val="FFFFFF"/>
                          </a:solidFill>
                          <a:latin typeface="+mn-lt"/>
                        </a:rPr>
                        <a:t>Effort pour la capsule
</a:t>
                      </a:r>
                      <a:endParaRPr lang="en-GB" sz="1800" noProof="0" dirty="0"/>
                    </a:p>
                  </a:txBody>
                  <a:tcPr marL="54611" marR="54611" marT="34132" marB="34132">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18C320"/>
                    </a:solidFill>
                  </a:tcPr>
                </a:tc>
                <a:tc>
                  <a:txBody>
                    <a:bodyPr/>
                    <a:lstStyle/>
                    <a:p>
                      <a:pPr algn="ctr" rtl="0" fontAlgn="t">
                        <a:spcBef>
                          <a:spcPts val="0"/>
                        </a:spcBef>
                        <a:spcAft>
                          <a:spcPts val="0"/>
                        </a:spcAft>
                      </a:pPr>
                      <a:r>
                        <a:rPr lang="en-GB" sz="1800" b="0" i="0" u="none" strike="noStrike" dirty="0">
                          <a:solidFill>
                            <a:srgbClr val="7F7F7F"/>
                          </a:solidFill>
                          <a:latin typeface="Arial"/>
                        </a:rPr>
                        <a:t> </a:t>
                      </a:r>
                      <a:r>
                        <a:rPr lang="en-GB" sz="1800" b="0" i="0" u="none" strike="noStrike" dirty="0" err="1">
                          <a:solidFill>
                            <a:schemeClr val="tx1"/>
                          </a:solidFill>
                          <a:latin typeface="Arial"/>
                        </a:rPr>
                        <a:t>Contenu</a:t>
                      </a:r>
                      <a:endParaRPr lang="en-GB" sz="1800" b="0" i="0" u="none" strike="noStrike" noProof="0" dirty="0">
                        <a:solidFill>
                          <a:schemeClr val="tx1"/>
                        </a:solidFill>
                        <a:latin typeface="Arial"/>
                      </a:endParaRPr>
                    </a:p>
                    <a:p>
                      <a:pPr algn="ctr" rtl="0" fontAlgn="t">
                        <a:spcBef>
                          <a:spcPts val="0"/>
                        </a:spcBef>
                        <a:spcAft>
                          <a:spcPts val="0"/>
                        </a:spcAft>
                      </a:pPr>
                      <a:r>
                        <a:rPr lang="en-GB" sz="1800" b="0" i="0" u="none" strike="noStrike" dirty="0">
                          <a:solidFill>
                            <a:srgbClr val="7F7F7F"/>
                          </a:solidFill>
                          <a:latin typeface="+mn-lt"/>
                        </a:rPr>
                        <a:t>20 </a:t>
                      </a:r>
                      <a:r>
                        <a:rPr lang="en-GB" sz="1800" b="0" i="0" u="none" strike="noStrike" noProof="0" dirty="0">
                          <a:solidFill>
                            <a:schemeClr val="tx1"/>
                          </a:solidFill>
                          <a:latin typeface="+mn-lt"/>
                        </a:rPr>
                        <a:t>Min.</a:t>
                      </a:r>
                      <a:endParaRPr lang="en-GB" sz="1800" dirty="0">
                        <a:solidFill>
                          <a:schemeClr val="tx1"/>
                        </a:solidFill>
                      </a:endParaRPr>
                    </a:p>
                  </a:txBody>
                  <a:tcPr marL="54611" marR="54611" marT="34132" marB="34132">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rtl="0" fontAlgn="t">
                        <a:spcBef>
                          <a:spcPts val="0"/>
                        </a:spcBef>
                        <a:spcAft>
                          <a:spcPts val="0"/>
                        </a:spcAft>
                      </a:pPr>
                      <a:r>
                        <a:rPr lang="en-GB" sz="1800" b="0" i="0" u="none" strike="noStrike" dirty="0" err="1">
                          <a:solidFill>
                            <a:schemeClr val="tx1"/>
                          </a:solidFill>
                          <a:latin typeface="+mn-lt"/>
                        </a:rPr>
                        <a:t>Exercices</a:t>
                      </a:r>
                      <a:endParaRPr lang="en-GB" sz="1800" b="0" i="0" u="none" strike="noStrike" noProof="0" dirty="0">
                        <a:solidFill>
                          <a:schemeClr val="tx1"/>
                        </a:solidFill>
                        <a:latin typeface="+mn-lt"/>
                      </a:endParaRPr>
                    </a:p>
                    <a:p>
                      <a:pPr algn="ctr" rtl="0" fontAlgn="t">
                        <a:spcBef>
                          <a:spcPts val="0"/>
                        </a:spcBef>
                        <a:spcAft>
                          <a:spcPts val="0"/>
                        </a:spcAft>
                      </a:pPr>
                      <a:r>
                        <a:rPr lang="en-GB" sz="1800" b="0" i="0" u="none" strike="noStrike" dirty="0">
                          <a:solidFill>
                            <a:srgbClr val="7F7F7F"/>
                          </a:solidFill>
                          <a:latin typeface="+mn-lt"/>
                        </a:rPr>
                        <a:t>4 </a:t>
                      </a:r>
                      <a:r>
                        <a:rPr lang="en-GB" sz="1800" b="0" i="0" u="none" strike="noStrike" noProof="0" dirty="0">
                          <a:solidFill>
                            <a:schemeClr val="tx1"/>
                          </a:solidFill>
                          <a:latin typeface="+mn-lt"/>
                        </a:rPr>
                        <a:t>Min.</a:t>
                      </a:r>
                      <a:endParaRPr lang="en-GB" sz="1800" dirty="0">
                        <a:solidFill>
                          <a:schemeClr val="tx1"/>
                        </a:solidFill>
                      </a:endParaRPr>
                    </a:p>
                  </a:txBody>
                  <a:tcPr marL="54611" marR="54611" marT="34132" marB="34132">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rtl="0" fontAlgn="t">
                        <a:spcBef>
                          <a:spcPts val="0"/>
                        </a:spcBef>
                        <a:spcAft>
                          <a:spcPts val="0"/>
                        </a:spcAft>
                      </a:pPr>
                      <a:r>
                        <a:rPr lang="en-GB" sz="1800" b="0" i="0" u="none" strike="noStrike" dirty="0">
                          <a:solidFill>
                            <a:schemeClr val="tx1"/>
                          </a:solidFill>
                          <a:latin typeface="+mn-lt"/>
                        </a:rPr>
                        <a:t>Matériel suppl.
</a:t>
                      </a:r>
                      <a:r>
                        <a:rPr lang="en-GB" sz="1800" b="0" i="0" u="none" strike="noStrike" dirty="0">
                          <a:solidFill>
                            <a:srgbClr val="7F7F7F"/>
                          </a:solidFill>
                          <a:latin typeface="+mn-lt"/>
                        </a:rPr>
                        <a:t>- </a:t>
                      </a:r>
                      <a:r>
                        <a:rPr lang="en-GB" sz="1800" b="0" i="0" u="none" strike="noStrike" noProof="0" dirty="0">
                          <a:solidFill>
                            <a:schemeClr val="tx1"/>
                          </a:solidFill>
                          <a:latin typeface="+mn-lt"/>
                        </a:rPr>
                        <a:t>Min.</a:t>
                      </a:r>
                      <a:endParaRPr lang="en-GB" sz="1800" dirty="0">
                        <a:solidFill>
                          <a:schemeClr val="tx1"/>
                        </a:solidFill>
                      </a:endParaRPr>
                    </a:p>
                  </a:txBody>
                  <a:tcPr marL="54611" marR="54611" marT="34132" marB="34132">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659980912"/>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3"/>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4</a:t>
            </a:fld>
            <a:endParaRPr/>
          </a:p>
        </p:txBody>
      </p:sp>
      <p:sp>
        <p:nvSpPr>
          <p:cNvPr id="60" name="Google Shape;60;p3"/>
          <p:cNvSpPr txBox="1"/>
          <p:nvPr/>
        </p:nvSpPr>
        <p:spPr>
          <a:xfrm>
            <a:off x="311650" y="1048402"/>
            <a:ext cx="8510100" cy="4866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000000"/>
              </a:buClr>
              <a:buSzPts val="2800"/>
              <a:buFont typeface="Arial"/>
              <a:buNone/>
            </a:pPr>
            <a:r>
              <a:rPr lang="es-ES" sz="2800" b="0" i="0" u="none" strike="noStrike" cap="none" dirty="0" err="1">
                <a:solidFill>
                  <a:schemeClr val="lt1"/>
                </a:solidFill>
                <a:latin typeface="Arial"/>
                <a:ea typeface="Arial"/>
                <a:cs typeface="Arial"/>
                <a:sym typeface="Arial"/>
              </a:rPr>
              <a:t>Contenu</a:t>
            </a:r>
            <a:endParaRPr sz="2800" b="0" i="0" u="none" strike="noStrike" cap="none" dirty="0">
              <a:solidFill>
                <a:srgbClr val="000000"/>
              </a:solidFill>
              <a:latin typeface="Arial"/>
              <a:ea typeface="Arial"/>
              <a:cs typeface="Arial"/>
              <a:sym typeface="Arial"/>
            </a:endParaRPr>
          </a:p>
        </p:txBody>
      </p:sp>
      <p:sp>
        <p:nvSpPr>
          <p:cNvPr id="61" name="Google Shape;61;p3"/>
          <p:cNvSpPr/>
          <p:nvPr/>
        </p:nvSpPr>
        <p:spPr>
          <a:xfrm>
            <a:off x="1358538" y="2396683"/>
            <a:ext cx="7354388" cy="2400617"/>
          </a:xfrm>
          <a:prstGeom prst="rect">
            <a:avLst/>
          </a:prstGeom>
          <a:noFill/>
          <a:ln>
            <a:noFill/>
          </a:ln>
        </p:spPr>
        <p:txBody>
          <a:bodyPr spcFirstLastPara="1" wrap="square" lIns="91425" tIns="45700" rIns="91425" bIns="45700" anchor="t" anchorCtr="0">
            <a:spAutoFit/>
          </a:bodyPr>
          <a:lstStyle/>
          <a:p>
            <a:pPr marL="457200" lvl="0" indent="-457200">
              <a:lnSpc>
                <a:spcPct val="150000"/>
              </a:lnSpc>
              <a:buSzPts val="2200"/>
              <a:buFont typeface="Arial"/>
              <a:buAutoNum type="arabicPeriod"/>
            </a:pPr>
            <a:r>
              <a:rPr lang="fr-FR" sz="2000" dirty="0"/>
              <a:t>Responsabilité sociale des entreprises (RSE)
Avantages de la RSE
Exemples d’initiatives de RSE
Comment mettre en œuvre une RSE efficace
Outils de </a:t>
            </a:r>
            <a:r>
              <a:rPr lang="fr-FR" sz="2000" dirty="0" err="1"/>
              <a:t>reporting</a:t>
            </a:r>
            <a:r>
              <a:rPr lang="fr-FR" sz="2000" dirty="0"/>
              <a:t> RSE</a:t>
            </a:r>
            <a:endParaRPr dirty="0"/>
          </a:p>
        </p:txBody>
      </p:sp>
      <p:sp>
        <p:nvSpPr>
          <p:cNvPr id="62" name="Google Shape;62;p3"/>
          <p:cNvSpPr/>
          <p:nvPr/>
        </p:nvSpPr>
        <p:spPr>
          <a:xfrm>
            <a:off x="887904" y="2360711"/>
            <a:ext cx="338093" cy="2400617"/>
          </a:xfrm>
          <a:prstGeom prst="rect">
            <a:avLst/>
          </a:prstGeom>
          <a:solidFill>
            <a:srgbClr val="18C320"/>
          </a:solidFill>
          <a:ln w="127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9"/>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5</a:t>
            </a:fld>
            <a:endParaRPr/>
          </a:p>
        </p:txBody>
      </p:sp>
      <p:sp>
        <p:nvSpPr>
          <p:cNvPr id="68" name="Google Shape;68;p9"/>
          <p:cNvSpPr txBox="1"/>
          <p:nvPr/>
        </p:nvSpPr>
        <p:spPr>
          <a:xfrm>
            <a:off x="285531" y="1074532"/>
            <a:ext cx="8509997" cy="375445"/>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lvl="0" indent="-742950">
              <a:lnSpc>
                <a:spcPct val="90000"/>
              </a:lnSpc>
              <a:buSzPct val="100000"/>
            </a:pPr>
            <a:r>
              <a:rPr lang="fr-FR" sz="2400" dirty="0">
                <a:solidFill>
                  <a:schemeClr val="lt1"/>
                </a:solidFill>
              </a:rPr>
              <a:t>1. Responsabilité sociale des entreprises (RSE)</a:t>
            </a:r>
            <a:endParaRPr dirty="0"/>
          </a:p>
        </p:txBody>
      </p:sp>
      <p:sp>
        <p:nvSpPr>
          <p:cNvPr id="69" name="Google Shape;69;p9"/>
          <p:cNvSpPr/>
          <p:nvPr/>
        </p:nvSpPr>
        <p:spPr>
          <a:xfrm>
            <a:off x="306006" y="1812071"/>
            <a:ext cx="8367731" cy="4893607"/>
          </a:xfrm>
          <a:prstGeom prst="rect">
            <a:avLst/>
          </a:prstGeom>
          <a:noFill/>
          <a:ln>
            <a:noFill/>
          </a:ln>
        </p:spPr>
        <p:txBody>
          <a:bodyPr spcFirstLastPara="1" wrap="square" lIns="91425" tIns="45700" rIns="91425" bIns="45700" anchor="t" anchorCtr="0">
            <a:spAutoFit/>
          </a:bodyPr>
          <a:lstStyle/>
          <a:p>
            <a:pPr lvl="0" algn="just">
              <a:buSzPts val="1600"/>
            </a:pPr>
            <a:r>
              <a:rPr lang="fr-FR" sz="1600" b="1" dirty="0">
                <a:solidFill>
                  <a:srgbClr val="18C320"/>
                </a:solidFill>
              </a:rPr>
              <a:t>Qu’est-ce que la responsabilité sociale des entreprises (RSE) ?
</a:t>
            </a:r>
            <a:r>
              <a:rPr lang="es-ES" sz="1600" b="0" i="0" u="none" strike="noStrike" cap="none" dirty="0">
                <a:solidFill>
                  <a:schemeClr val="dk1"/>
                </a:solidFill>
                <a:latin typeface="Arial"/>
                <a:ea typeface="Arial"/>
                <a:cs typeface="Arial"/>
                <a:sym typeface="Arial"/>
              </a:rPr>
              <a:t> </a:t>
            </a:r>
            <a:endParaRPr dirty="0"/>
          </a:p>
          <a:p>
            <a:pPr lvl="0" algn="just">
              <a:buSzPts val="1600"/>
            </a:pPr>
            <a:r>
              <a:rPr lang="fr-FR" sz="1600" dirty="0">
                <a:solidFill>
                  <a:schemeClr val="dk1"/>
                </a:solidFill>
              </a:rPr>
              <a:t>La RSE est un concept de gestion par lequel les entreprises </a:t>
            </a:r>
            <a:r>
              <a:rPr lang="fr-FR" sz="1600" b="1" dirty="0">
                <a:solidFill>
                  <a:srgbClr val="18C320"/>
                </a:solidFill>
              </a:rPr>
              <a:t>intègrent les préoccupations sociales et environnementales dans leurs opérations commerciales</a:t>
            </a:r>
            <a:r>
              <a:rPr lang="fr-FR" sz="1600" dirty="0">
                <a:solidFill>
                  <a:schemeClr val="dk1"/>
                </a:solidFill>
              </a:rPr>
              <a:t> et leurs interactions avec leurs parties prenantes. La RSE est généralement comprise comme étant la façon dont une entreprise :
</a:t>
            </a:r>
            <a:endParaRPr sz="1600" b="0" i="0" u="none" strike="noStrike" cap="none" dirty="0">
              <a:solidFill>
                <a:schemeClr val="dk1"/>
              </a:solidFill>
              <a:latin typeface="Arial"/>
              <a:ea typeface="Arial"/>
              <a:cs typeface="Arial"/>
              <a:sym typeface="Arial"/>
            </a:endParaRPr>
          </a:p>
          <a:p>
            <a:pPr marL="285750" lvl="0" indent="-285750" algn="just">
              <a:buSzPts val="1600"/>
              <a:buFont typeface="Arial"/>
              <a:buChar char="-"/>
            </a:pPr>
            <a:r>
              <a:rPr lang="fr-FR" sz="1600" b="1" dirty="0">
                <a:solidFill>
                  <a:srgbClr val="18C320"/>
                </a:solidFill>
              </a:rPr>
              <a:t>parvient à un équilibre </a:t>
            </a:r>
            <a:r>
              <a:rPr lang="fr-FR" sz="1600" dirty="0">
                <a:solidFill>
                  <a:schemeClr val="tx1"/>
                </a:solidFill>
              </a:rPr>
              <a:t>entre les impératifs économiques, environnementaux et sociaux (« approche à triple résultat »), </a:t>
            </a:r>
            <a:r>
              <a:rPr lang="fr-FR" sz="1600" b="1" dirty="0">
                <a:solidFill>
                  <a:srgbClr val="18C320"/>
                </a:solidFill>
              </a:rPr>
              <a:t>
</a:t>
            </a:r>
            <a:r>
              <a:rPr lang="fr-FR" sz="1600" dirty="0">
                <a:solidFill>
                  <a:schemeClr val="dk1"/>
                </a:solidFill>
              </a:rPr>
              <a:t>tout en </a:t>
            </a:r>
            <a:r>
              <a:rPr lang="fr-FR" sz="1600" b="1" dirty="0">
                <a:solidFill>
                  <a:srgbClr val="18C320"/>
                </a:solidFill>
              </a:rPr>
              <a:t>répondant aux attentes des actionnaires et des parties prenantes.</a:t>
            </a:r>
            <a:endParaRPr b="1" dirty="0">
              <a:solidFill>
                <a:srgbClr val="18C320"/>
              </a:solidFill>
            </a:endParaRPr>
          </a:p>
          <a:p>
            <a:pPr marL="285750" marR="0" lvl="0" indent="-184150" algn="just"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Arial"/>
              <a:ea typeface="Arial"/>
              <a:cs typeface="Arial"/>
              <a:sym typeface="Arial"/>
            </a:endParaRPr>
          </a:p>
          <a:p>
            <a:pPr lvl="0" algn="ctr"/>
            <a:r>
              <a:rPr lang="es-ES" sz="2000" dirty="0">
                <a:solidFill>
                  <a:schemeClr val="dk1"/>
                </a:solidFill>
              </a:rPr>
              <a:t>RSE</a:t>
            </a:r>
            <a:r>
              <a:rPr lang="es-ES" sz="2000" b="0" i="0" u="none" strike="noStrike" cap="none" dirty="0">
                <a:solidFill>
                  <a:schemeClr val="dk1"/>
                </a:solidFill>
                <a:latin typeface="Arial"/>
                <a:ea typeface="Arial"/>
                <a:cs typeface="Arial"/>
                <a:sym typeface="Arial"/>
              </a:rPr>
              <a:t>           </a:t>
            </a:r>
            <a:r>
              <a:rPr lang="fr-FR" sz="2000" dirty="0">
                <a:solidFill>
                  <a:schemeClr val="dk1"/>
                </a:solidFill>
              </a:rPr>
              <a:t>Œuvres de bienfaisance, commandites ou philanthropie
</a:t>
            </a:r>
            <a:endParaRPr sz="1600" b="0" i="0" u="none" strike="noStrike" cap="none" dirty="0">
              <a:solidFill>
                <a:schemeClr val="dk1"/>
              </a:solidFill>
              <a:latin typeface="Arial"/>
              <a:ea typeface="Arial"/>
              <a:cs typeface="Arial"/>
              <a:sym typeface="Arial"/>
            </a:endParaRPr>
          </a:p>
          <a:p>
            <a:pPr marL="0" marR="0" lvl="0" indent="0" algn="just" rtl="0">
              <a:lnSpc>
                <a:spcPct val="100000"/>
              </a:lnSpc>
              <a:spcBef>
                <a:spcPts val="0"/>
              </a:spcBef>
              <a:spcAft>
                <a:spcPts val="0"/>
              </a:spcAft>
              <a:buNone/>
            </a:pPr>
            <a:endParaRPr lang="es-ES" sz="1600" b="1" dirty="0">
              <a:solidFill>
                <a:srgbClr val="18C320"/>
              </a:solidFill>
            </a:endParaRPr>
          </a:p>
          <a:p>
            <a:pPr lvl="0" algn="just"/>
            <a:r>
              <a:rPr lang="fr-FR" sz="1600" b="1" dirty="0">
                <a:solidFill>
                  <a:srgbClr val="18C320"/>
                </a:solidFill>
              </a:rPr>
              <a:t>CE N’EST PAS LA MÊME CHOSE</a:t>
            </a:r>
            <a:r>
              <a:rPr lang="es-ES" sz="1600" b="0" i="0" u="none" strike="noStrike" cap="none" dirty="0">
                <a:solidFill>
                  <a:schemeClr val="dk1"/>
                </a:solidFill>
                <a:latin typeface="Arial"/>
                <a:ea typeface="Arial"/>
                <a:cs typeface="Arial"/>
                <a:sym typeface="Arial"/>
              </a:rPr>
              <a:t>: </a:t>
            </a:r>
            <a:r>
              <a:rPr lang="fr-FR" sz="1600" dirty="0">
                <a:solidFill>
                  <a:schemeClr val="dk1"/>
                </a:solidFill>
              </a:rPr>
              <a:t>La charité peut apporter une contribution précieuse à la réduction de la pauvreté et améliorera directement la réputation d’une entreprise et renforcera sa marque. Cependant, la RSE va au-delà, car il s’agit d’un concept de gestion stratégique d’entreprise (1).
</a:t>
            </a:r>
            <a:r>
              <a:rPr lang="es-ES" sz="1600" b="0" i="0" u="none" strike="noStrike" cap="none" dirty="0">
                <a:solidFill>
                  <a:srgbClr val="7F7F7F"/>
                </a:solidFill>
                <a:latin typeface="Arial"/>
                <a:ea typeface="Arial"/>
                <a:cs typeface="Arial"/>
                <a:sym typeface="Arial"/>
              </a:rPr>
              <a:t> </a:t>
            </a:r>
            <a:endParaRPr sz="1600" b="0" i="0" u="none" strike="noStrike" cap="none" dirty="0">
              <a:solidFill>
                <a:srgbClr val="000000"/>
              </a:solidFill>
              <a:latin typeface="Arial"/>
              <a:ea typeface="Arial"/>
              <a:cs typeface="Arial"/>
              <a:sym typeface="Arial"/>
            </a:endParaRPr>
          </a:p>
        </p:txBody>
      </p:sp>
      <p:sp>
        <p:nvSpPr>
          <p:cNvPr id="70" name="Google Shape;70;p9"/>
          <p:cNvSpPr/>
          <p:nvPr/>
        </p:nvSpPr>
        <p:spPr>
          <a:xfrm>
            <a:off x="1306394" y="4257743"/>
            <a:ext cx="596671" cy="92328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4000"/>
              <a:buFont typeface="Arial"/>
              <a:buNone/>
            </a:pPr>
            <a:r>
              <a:rPr lang="es-ES" sz="5400" b="1" i="0" u="none" strike="noStrike" cap="none" dirty="0">
                <a:solidFill>
                  <a:srgbClr val="18C320"/>
                </a:solidFill>
                <a:latin typeface="Arial"/>
                <a:ea typeface="Arial"/>
                <a:cs typeface="Arial"/>
                <a:sym typeface="Arial"/>
              </a:rPr>
              <a:t>=</a:t>
            </a:r>
            <a:endParaRPr sz="5400" b="1" i="0" u="none" strike="noStrike" cap="none" dirty="0">
              <a:solidFill>
                <a:srgbClr val="18C320"/>
              </a:solidFill>
              <a:latin typeface="Arial"/>
              <a:ea typeface="Arial"/>
              <a:cs typeface="Arial"/>
              <a:sym typeface="Arial"/>
            </a:endParaRPr>
          </a:p>
        </p:txBody>
      </p:sp>
      <p:cxnSp>
        <p:nvCxnSpPr>
          <p:cNvPr id="71" name="Google Shape;71;p9"/>
          <p:cNvCxnSpPr/>
          <p:nvPr/>
        </p:nvCxnSpPr>
        <p:spPr>
          <a:xfrm rot="10800000" flipH="1">
            <a:off x="1464052" y="4539275"/>
            <a:ext cx="281354" cy="360223"/>
          </a:xfrm>
          <a:prstGeom prst="straightConnector1">
            <a:avLst/>
          </a:prstGeom>
          <a:noFill/>
          <a:ln w="50800" cap="flat" cmpd="sng">
            <a:solidFill>
              <a:schemeClr val="dk1"/>
            </a:solidFill>
            <a:prstDash val="solid"/>
            <a:round/>
            <a:headEnd type="none" w="sm" len="sm"/>
            <a:tailEnd type="none" w="sm" len="sm"/>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2"/>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6</a:t>
            </a:fld>
            <a:endParaRPr/>
          </a:p>
        </p:txBody>
      </p:sp>
      <p:sp>
        <p:nvSpPr>
          <p:cNvPr id="78" name="Google Shape;78;p2"/>
          <p:cNvSpPr/>
          <p:nvPr/>
        </p:nvSpPr>
        <p:spPr>
          <a:xfrm>
            <a:off x="306006" y="1812071"/>
            <a:ext cx="3340443" cy="4031833"/>
          </a:xfrm>
          <a:prstGeom prst="rect">
            <a:avLst/>
          </a:prstGeom>
          <a:noFill/>
          <a:ln>
            <a:noFill/>
          </a:ln>
        </p:spPr>
        <p:txBody>
          <a:bodyPr spcFirstLastPara="1" wrap="square" lIns="91425" tIns="45700" rIns="91425" bIns="45700" anchor="t" anchorCtr="0">
            <a:spAutoFit/>
          </a:bodyPr>
          <a:lstStyle/>
          <a:p>
            <a:pPr lvl="0" algn="just">
              <a:buSzPts val="1600"/>
            </a:pPr>
            <a:r>
              <a:rPr lang="es-ES" sz="1600" b="1" dirty="0" err="1">
                <a:solidFill>
                  <a:srgbClr val="18C320"/>
                </a:solidFill>
              </a:rPr>
              <a:t>Impact</a:t>
            </a:r>
            <a:r>
              <a:rPr lang="es-ES" sz="1600" b="1" dirty="0">
                <a:solidFill>
                  <a:srgbClr val="18C320"/>
                </a:solidFill>
              </a:rPr>
              <a:t> et performance
</a:t>
            </a:r>
            <a:endParaRPr sz="1600" b="0" i="0" u="none" strike="noStrike" cap="none" dirty="0">
              <a:solidFill>
                <a:schemeClr val="dk1"/>
              </a:solidFill>
              <a:latin typeface="Arial"/>
              <a:ea typeface="Arial"/>
              <a:cs typeface="Arial"/>
              <a:sym typeface="Arial"/>
            </a:endParaRPr>
          </a:p>
          <a:p>
            <a:pPr lvl="0" algn="just">
              <a:buSzPts val="1600"/>
            </a:pPr>
            <a:r>
              <a:rPr lang="fr-FR" sz="1600" dirty="0">
                <a:solidFill>
                  <a:schemeClr val="dk1"/>
                </a:solidFill>
              </a:rPr>
              <a:t>Les entreprises ont </a:t>
            </a:r>
            <a:r>
              <a:rPr lang="fr-FR" sz="1600" b="1" dirty="0">
                <a:solidFill>
                  <a:srgbClr val="18C320"/>
                </a:solidFill>
              </a:rPr>
              <a:t>des impacts significatifs</a:t>
            </a:r>
            <a:r>
              <a:rPr lang="fr-FR" sz="1600" dirty="0">
                <a:solidFill>
                  <a:schemeClr val="dk1"/>
                </a:solidFill>
              </a:rPr>
              <a:t> sur la planète, la société et l’économie. 
</a:t>
            </a:r>
            <a:endParaRPr lang="en-GB" sz="1600" dirty="0">
              <a:solidFill>
                <a:schemeClr val="dk1"/>
              </a:solidFill>
            </a:endParaRPr>
          </a:p>
          <a:p>
            <a:pPr lvl="0" algn="just">
              <a:buSzPts val="1600"/>
            </a:pPr>
            <a:r>
              <a:rPr lang="fr-FR" sz="1600" dirty="0">
                <a:solidFill>
                  <a:schemeClr val="dk1"/>
                </a:solidFill>
              </a:rPr>
              <a:t>Non seulement en termes de produits et de services qu’ils offrent ou d’emplois et d’opportunités qu’ils créent, mais aussi en termes de </a:t>
            </a:r>
            <a:r>
              <a:rPr lang="fr-FR" sz="1600" b="1" dirty="0">
                <a:solidFill>
                  <a:srgbClr val="18C320"/>
                </a:solidFill>
              </a:rPr>
              <a:t>conditions de travail, de droits de l’homme, de santé, d’environnement, d’innovation, d’éducation et de formation. </a:t>
            </a:r>
            <a:r>
              <a:rPr lang="fr-FR" sz="1600" dirty="0">
                <a:solidFill>
                  <a:schemeClr val="dk1"/>
                </a:solidFill>
              </a:rPr>
              <a:t>
</a:t>
            </a:r>
            <a:endParaRPr sz="1600" b="0" i="0" u="none" strike="noStrike" cap="none" dirty="0">
              <a:solidFill>
                <a:schemeClr val="dk1"/>
              </a:solidFill>
              <a:latin typeface="Arial"/>
              <a:ea typeface="Arial"/>
              <a:cs typeface="Arial"/>
              <a:sym typeface="Arial"/>
            </a:endParaRPr>
          </a:p>
        </p:txBody>
      </p:sp>
      <p:pic>
        <p:nvPicPr>
          <p:cNvPr id="2" name="Imagen 1">
            <a:extLst>
              <a:ext uri="{FF2B5EF4-FFF2-40B4-BE49-F238E27FC236}">
                <a16:creationId xmlns:a16="http://schemas.microsoft.com/office/drawing/2014/main" id="{CC82CF79-0507-E609-880F-9EB783551453}"/>
              </a:ext>
            </a:extLst>
          </p:cNvPr>
          <p:cNvPicPr>
            <a:picLocks noChangeAspect="1"/>
          </p:cNvPicPr>
          <p:nvPr/>
        </p:nvPicPr>
        <p:blipFill>
          <a:blip r:embed="rId3">
            <a:lum bright="70000" contrast="-70000"/>
          </a:blip>
          <a:stretch>
            <a:fillRect/>
          </a:stretch>
        </p:blipFill>
        <p:spPr>
          <a:xfrm>
            <a:off x="4360127" y="2231278"/>
            <a:ext cx="4783873" cy="3634200"/>
          </a:xfrm>
          <a:prstGeom prst="rect">
            <a:avLst/>
          </a:prstGeom>
        </p:spPr>
      </p:pic>
      <p:sp>
        <p:nvSpPr>
          <p:cNvPr id="3" name="Google Shape;68;p9">
            <a:extLst>
              <a:ext uri="{FF2B5EF4-FFF2-40B4-BE49-F238E27FC236}">
                <a16:creationId xmlns:a16="http://schemas.microsoft.com/office/drawing/2014/main" id="{38382FF2-9343-5797-42E0-15BAF1508316}"/>
              </a:ext>
            </a:extLst>
          </p:cNvPr>
          <p:cNvSpPr txBox="1"/>
          <p:nvPr/>
        </p:nvSpPr>
        <p:spPr>
          <a:xfrm>
            <a:off x="285531" y="1074532"/>
            <a:ext cx="8509997" cy="375445"/>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lvl="0" indent="-742950">
              <a:lnSpc>
                <a:spcPct val="90000"/>
              </a:lnSpc>
              <a:buSzPct val="100000"/>
            </a:pPr>
            <a:r>
              <a:rPr lang="fr-FR" sz="2400" dirty="0">
                <a:solidFill>
                  <a:schemeClr val="lt1"/>
                </a:solidFill>
              </a:rPr>
              <a:t>1. Responsabilité sociale des entreprises (RSE)</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5" name="Imagen 4">
            <a:extLst>
              <a:ext uri="{FF2B5EF4-FFF2-40B4-BE49-F238E27FC236}">
                <a16:creationId xmlns:a16="http://schemas.microsoft.com/office/drawing/2014/main" id="{A6065DF0-B060-7057-A98B-609016279B14}"/>
              </a:ext>
            </a:extLst>
          </p:cNvPr>
          <p:cNvPicPr>
            <a:picLocks noChangeAspect="1"/>
          </p:cNvPicPr>
          <p:nvPr/>
        </p:nvPicPr>
        <p:blipFill>
          <a:blip r:embed="rId3"/>
          <a:stretch>
            <a:fillRect/>
          </a:stretch>
        </p:blipFill>
        <p:spPr>
          <a:xfrm>
            <a:off x="1355525" y="1756513"/>
            <a:ext cx="7482468" cy="4763350"/>
          </a:xfrm>
          <a:prstGeom prst="rect">
            <a:avLst/>
          </a:prstGeom>
        </p:spPr>
      </p:pic>
      <p:sp>
        <p:nvSpPr>
          <p:cNvPr id="76" name="Google Shape;76;p2"/>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7</a:t>
            </a:fld>
            <a:endParaRPr/>
          </a:p>
        </p:txBody>
      </p:sp>
      <p:sp>
        <p:nvSpPr>
          <p:cNvPr id="78" name="Google Shape;78;p2"/>
          <p:cNvSpPr/>
          <p:nvPr/>
        </p:nvSpPr>
        <p:spPr>
          <a:xfrm>
            <a:off x="306007" y="1812070"/>
            <a:ext cx="2827486" cy="5016718"/>
          </a:xfrm>
          <a:prstGeom prst="rect">
            <a:avLst/>
          </a:prstGeom>
          <a:noFill/>
          <a:ln>
            <a:noFill/>
          </a:ln>
        </p:spPr>
        <p:txBody>
          <a:bodyPr spcFirstLastPara="1" wrap="square" lIns="91425" tIns="45700" rIns="91425" bIns="45700" anchor="t" anchorCtr="0">
            <a:spAutoFit/>
          </a:bodyPr>
          <a:lstStyle/>
          <a:p>
            <a:pPr lvl="0" algn="just">
              <a:buSzPts val="1600"/>
            </a:pPr>
            <a:r>
              <a:rPr lang="en-GB" sz="1600" b="1" dirty="0">
                <a:solidFill>
                  <a:srgbClr val="18C320"/>
                </a:solidFill>
              </a:rPr>
              <a:t>Impact et performance
</a:t>
            </a:r>
            <a:endParaRPr lang="en-US" sz="1600" dirty="0">
              <a:solidFill>
                <a:schemeClr val="dk1"/>
              </a:solidFill>
            </a:endParaRPr>
          </a:p>
          <a:p>
            <a:pPr algn="just">
              <a:buSzPts val="1600"/>
            </a:pPr>
            <a:endParaRPr lang="en-US" sz="1600" b="0" i="0" u="none" strike="noStrike" cap="none" dirty="0">
              <a:solidFill>
                <a:schemeClr val="dk1"/>
              </a:solidFill>
              <a:latin typeface="Arial"/>
              <a:ea typeface="Arial"/>
              <a:cs typeface="Arial"/>
              <a:sym typeface="Arial"/>
            </a:endParaRPr>
          </a:p>
          <a:p>
            <a:pPr algn="just">
              <a:buSzPts val="1600"/>
            </a:pPr>
            <a:endParaRPr lang="en-US" sz="1600" dirty="0">
              <a:solidFill>
                <a:schemeClr val="dk1"/>
              </a:solidFill>
            </a:endParaRPr>
          </a:p>
          <a:p>
            <a:pPr algn="just">
              <a:buSzPts val="1600"/>
            </a:pPr>
            <a:endParaRPr lang="en-US" sz="1600" b="0" i="0" u="none" strike="noStrike" cap="none" dirty="0">
              <a:solidFill>
                <a:schemeClr val="dk1"/>
              </a:solidFill>
              <a:latin typeface="Arial"/>
              <a:ea typeface="Arial"/>
              <a:cs typeface="Arial"/>
              <a:sym typeface="Arial"/>
            </a:endParaRPr>
          </a:p>
          <a:p>
            <a:pPr algn="just">
              <a:buSzPts val="1600"/>
            </a:pPr>
            <a:endParaRPr lang="en-US" sz="1600" dirty="0">
              <a:solidFill>
                <a:schemeClr val="dk1"/>
              </a:solidFill>
            </a:endParaRPr>
          </a:p>
          <a:p>
            <a:pPr algn="just">
              <a:buSzPts val="1600"/>
            </a:pPr>
            <a:endParaRPr lang="en-US" sz="1600" b="0" i="0" u="none" strike="noStrike" cap="none" dirty="0">
              <a:solidFill>
                <a:schemeClr val="dk1"/>
              </a:solidFill>
              <a:latin typeface="Arial"/>
              <a:ea typeface="Arial"/>
              <a:cs typeface="Arial"/>
              <a:sym typeface="Arial"/>
            </a:endParaRPr>
          </a:p>
          <a:p>
            <a:pPr algn="just">
              <a:buSzPts val="1600"/>
            </a:pPr>
            <a:endParaRPr lang="en-US" sz="1600" dirty="0">
              <a:solidFill>
                <a:schemeClr val="dk1"/>
              </a:solidFill>
            </a:endParaRPr>
          </a:p>
          <a:p>
            <a:pPr algn="just">
              <a:buSzPts val="1600"/>
            </a:pPr>
            <a:r>
              <a:rPr lang="fr-FR" sz="1600" dirty="0">
                <a:solidFill>
                  <a:schemeClr val="dk1"/>
                </a:solidFill>
              </a:rPr>
              <a:t>La mise en œuvre de la RSE et la mesure et la communication de la performance des entreprises par rapport à la performance économique, sociale et environnementale aideront les </a:t>
            </a:r>
            <a:r>
              <a:rPr lang="fr-FR" sz="1600" b="1" dirty="0">
                <a:solidFill>
                  <a:srgbClr val="18C320"/>
                </a:solidFill>
              </a:rPr>
              <a:t>entreprises à minimiser (et à éviter) l’impact négatif, tout en créant un impact positif </a:t>
            </a:r>
            <a:r>
              <a:rPr lang="fr-FR" sz="1600" dirty="0">
                <a:solidFill>
                  <a:schemeClr val="dk1"/>
                </a:solidFill>
              </a:rPr>
              <a:t>(2).
</a:t>
            </a:r>
            <a:endParaRPr lang="en-GB" sz="1600" b="1" dirty="0">
              <a:solidFill>
                <a:srgbClr val="18C320"/>
              </a:solidFill>
            </a:endParaRPr>
          </a:p>
        </p:txBody>
      </p:sp>
      <p:sp>
        <p:nvSpPr>
          <p:cNvPr id="104" name="Google Shape;78;p2">
            <a:extLst>
              <a:ext uri="{FF2B5EF4-FFF2-40B4-BE49-F238E27FC236}">
                <a16:creationId xmlns:a16="http://schemas.microsoft.com/office/drawing/2014/main" id="{351BD8B3-36F5-FADC-F643-DAFA67AF69D2}"/>
              </a:ext>
            </a:extLst>
          </p:cNvPr>
          <p:cNvSpPr/>
          <p:nvPr/>
        </p:nvSpPr>
        <p:spPr>
          <a:xfrm>
            <a:off x="7046912" y="6037056"/>
            <a:ext cx="1416863" cy="58473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Arial"/>
                <a:ea typeface="Arial"/>
                <a:cs typeface="Arial"/>
                <a:sym typeface="Arial"/>
              </a:rPr>
              <a:t>Image: (2)</a:t>
            </a:r>
            <a:endParaRPr lang="en-US" sz="1600" dirty="0"/>
          </a:p>
          <a:p>
            <a:pPr marL="0" marR="0" lvl="0" indent="0" algn="just" rtl="0">
              <a:lnSpc>
                <a:spcPct val="100000"/>
              </a:lnSpc>
              <a:spcBef>
                <a:spcPts val="0"/>
              </a:spcBef>
              <a:spcAft>
                <a:spcPts val="0"/>
              </a:spcAft>
              <a:buClr>
                <a:srgbClr val="000000"/>
              </a:buClr>
              <a:buSzPts val="1600"/>
              <a:buFont typeface="Arial"/>
              <a:buNone/>
            </a:pPr>
            <a:endParaRPr lang="en-GB" sz="1600" b="1" dirty="0">
              <a:solidFill>
                <a:srgbClr val="18C320"/>
              </a:solidFill>
            </a:endParaRPr>
          </a:p>
        </p:txBody>
      </p:sp>
      <p:sp>
        <p:nvSpPr>
          <p:cNvPr id="2" name="Google Shape;68;p9">
            <a:extLst>
              <a:ext uri="{FF2B5EF4-FFF2-40B4-BE49-F238E27FC236}">
                <a16:creationId xmlns:a16="http://schemas.microsoft.com/office/drawing/2014/main" id="{E89A4466-4315-9743-4DAC-281E1279C7ED}"/>
              </a:ext>
            </a:extLst>
          </p:cNvPr>
          <p:cNvSpPr txBox="1"/>
          <p:nvPr/>
        </p:nvSpPr>
        <p:spPr>
          <a:xfrm>
            <a:off x="285531" y="1074532"/>
            <a:ext cx="8509997" cy="375445"/>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lvl="0" indent="-742950">
              <a:lnSpc>
                <a:spcPct val="90000"/>
              </a:lnSpc>
              <a:buSzPct val="100000"/>
            </a:pPr>
            <a:r>
              <a:rPr lang="fr-FR" sz="2400" dirty="0">
                <a:solidFill>
                  <a:schemeClr val="lt1"/>
                </a:solidFill>
              </a:rPr>
              <a:t>1. Responsabilité sociale des entreprises (RSE)</a:t>
            </a:r>
            <a:endParaRPr dirty="0"/>
          </a:p>
        </p:txBody>
      </p:sp>
    </p:spTree>
    <p:extLst>
      <p:ext uri="{BB962C8B-B14F-4D97-AF65-F5344CB8AC3E}">
        <p14:creationId xmlns:p14="http://schemas.microsoft.com/office/powerpoint/2010/main" val="2091002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0"/>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8</a:t>
            </a:fld>
            <a:endParaRPr/>
          </a:p>
        </p:txBody>
      </p:sp>
      <p:sp>
        <p:nvSpPr>
          <p:cNvPr id="87" name="Google Shape;87;p10"/>
          <p:cNvSpPr/>
          <p:nvPr/>
        </p:nvSpPr>
        <p:spPr>
          <a:xfrm>
            <a:off x="306006" y="1812071"/>
            <a:ext cx="8489522" cy="584735"/>
          </a:xfrm>
          <a:prstGeom prst="rect">
            <a:avLst/>
          </a:prstGeom>
          <a:noFill/>
          <a:ln>
            <a:noFill/>
          </a:ln>
        </p:spPr>
        <p:txBody>
          <a:bodyPr spcFirstLastPara="1" wrap="square" lIns="91425" tIns="45700" rIns="91425" bIns="45700" anchor="t" anchorCtr="0">
            <a:spAutoFit/>
          </a:bodyPr>
          <a:lstStyle/>
          <a:p>
            <a:pPr lvl="0" algn="just">
              <a:buSzPts val="1600"/>
            </a:pPr>
            <a:r>
              <a:rPr lang="fr-FR" sz="1600" b="1" dirty="0">
                <a:solidFill>
                  <a:srgbClr val="18C320"/>
                </a:solidFill>
              </a:rPr>
              <a:t>Regardez cette vidéo illustrative pour en savoir plus sur la RSE!
</a:t>
            </a:r>
            <a:endParaRPr sz="1600" b="0" i="0" u="none" strike="noStrike" cap="none" dirty="0">
              <a:solidFill>
                <a:schemeClr val="dk1"/>
              </a:solidFill>
              <a:latin typeface="Arial"/>
              <a:ea typeface="Arial"/>
              <a:cs typeface="Arial"/>
              <a:sym typeface="Arial"/>
            </a:endParaRPr>
          </a:p>
        </p:txBody>
      </p:sp>
      <p:pic>
        <p:nvPicPr>
          <p:cNvPr id="88" name="Google Shape;88;p10">
            <a:hlinkClick r:id="rId3"/>
          </p:cNvPr>
          <p:cNvPicPr preferRelativeResize="0"/>
          <p:nvPr/>
        </p:nvPicPr>
        <p:blipFill rotWithShape="1">
          <a:blip r:embed="rId4">
            <a:alphaModFix/>
          </a:blip>
          <a:srcRect/>
          <a:stretch/>
        </p:blipFill>
        <p:spPr>
          <a:xfrm>
            <a:off x="1165609" y="2396806"/>
            <a:ext cx="6581669" cy="3630274"/>
          </a:xfrm>
          <a:prstGeom prst="rect">
            <a:avLst/>
          </a:prstGeom>
          <a:noFill/>
          <a:ln>
            <a:noFill/>
          </a:ln>
        </p:spPr>
      </p:pic>
      <p:sp>
        <p:nvSpPr>
          <p:cNvPr id="89" name="Google Shape;89;p10"/>
          <p:cNvSpPr/>
          <p:nvPr/>
        </p:nvSpPr>
        <p:spPr>
          <a:xfrm>
            <a:off x="1165608" y="6104214"/>
            <a:ext cx="7629919" cy="33851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r>
              <a:rPr lang="es-ES" sz="1600" b="0" i="0" u="none" strike="noStrike" cap="none" dirty="0">
                <a:solidFill>
                  <a:schemeClr val="dk1"/>
                </a:solidFill>
                <a:latin typeface="Arial"/>
                <a:ea typeface="Arial"/>
                <a:cs typeface="Arial"/>
                <a:sym typeface="Arial"/>
              </a:rPr>
              <a:t>(3) </a:t>
            </a:r>
            <a:r>
              <a:rPr lang="es-ES" sz="1600" b="0" i="0" u="none" strike="noStrike" cap="none" dirty="0">
                <a:solidFill>
                  <a:schemeClr val="dk1"/>
                </a:solidFill>
                <a:latin typeface="Arial"/>
                <a:ea typeface="Arial"/>
                <a:cs typeface="Arial"/>
                <a:sym typeface="Arial"/>
                <a:hlinkClick r:id="rId3"/>
              </a:rPr>
              <a:t>https://www.youtube.com/watch?v=E0NkGtNU_9w&amp;t=410s</a:t>
            </a:r>
            <a:r>
              <a:rPr lang="es-ES" sz="1600" b="0" i="0" u="none" strike="noStrike" cap="none" dirty="0">
                <a:solidFill>
                  <a:schemeClr val="dk1"/>
                </a:solidFill>
                <a:latin typeface="Arial"/>
                <a:ea typeface="Arial"/>
                <a:cs typeface="Arial"/>
                <a:sym typeface="Arial"/>
              </a:rPr>
              <a:t> (</a:t>
            </a:r>
            <a:r>
              <a:rPr lang="es-ES" sz="1600" b="0" i="0" u="none" strike="noStrike" cap="none" dirty="0" err="1">
                <a:solidFill>
                  <a:schemeClr val="dk1"/>
                </a:solidFill>
                <a:latin typeface="Arial"/>
                <a:ea typeface="Arial"/>
                <a:cs typeface="Arial"/>
                <a:sym typeface="Arial"/>
              </a:rPr>
              <a:t>duration</a:t>
            </a:r>
            <a:r>
              <a:rPr lang="es-ES" sz="1600" b="0" i="0" u="none" strike="noStrike" cap="none" dirty="0">
                <a:solidFill>
                  <a:schemeClr val="dk1"/>
                </a:solidFill>
                <a:latin typeface="Arial"/>
                <a:ea typeface="Arial"/>
                <a:cs typeface="Arial"/>
                <a:sym typeface="Arial"/>
              </a:rPr>
              <a:t>: 10.57).</a:t>
            </a:r>
            <a:endParaRPr sz="600" b="0" i="0" u="none" strike="noStrike" cap="none" dirty="0">
              <a:solidFill>
                <a:srgbClr val="000000"/>
              </a:solidFill>
              <a:latin typeface="Arial"/>
              <a:ea typeface="Arial"/>
              <a:cs typeface="Arial"/>
              <a:sym typeface="Arial"/>
            </a:endParaRPr>
          </a:p>
        </p:txBody>
      </p:sp>
      <p:pic>
        <p:nvPicPr>
          <p:cNvPr id="2" name="Irudia 1">
            <a:extLst>
              <a:ext uri="{FF2B5EF4-FFF2-40B4-BE49-F238E27FC236}">
                <a16:creationId xmlns:a16="http://schemas.microsoft.com/office/drawing/2014/main" id="{2D12CDE9-69EA-014D-7ECF-7B618DD2D3CD}"/>
              </a:ext>
            </a:extLst>
          </p:cNvPr>
          <p:cNvPicPr>
            <a:picLocks noChangeAspect="1"/>
          </p:cNvPicPr>
          <p:nvPr/>
        </p:nvPicPr>
        <p:blipFill>
          <a:blip r:embed="rId5"/>
          <a:stretch>
            <a:fillRect/>
          </a:stretch>
        </p:blipFill>
        <p:spPr>
          <a:xfrm>
            <a:off x="395439" y="5839126"/>
            <a:ext cx="680737" cy="680737"/>
          </a:xfrm>
          <a:prstGeom prst="rect">
            <a:avLst/>
          </a:prstGeom>
        </p:spPr>
      </p:pic>
      <p:sp>
        <p:nvSpPr>
          <p:cNvPr id="3" name="Google Shape;68;p9">
            <a:extLst>
              <a:ext uri="{FF2B5EF4-FFF2-40B4-BE49-F238E27FC236}">
                <a16:creationId xmlns:a16="http://schemas.microsoft.com/office/drawing/2014/main" id="{F62CACC3-4AD5-1330-1045-286AF38C605C}"/>
              </a:ext>
            </a:extLst>
          </p:cNvPr>
          <p:cNvSpPr txBox="1"/>
          <p:nvPr/>
        </p:nvSpPr>
        <p:spPr>
          <a:xfrm>
            <a:off x="285531" y="1074532"/>
            <a:ext cx="8509997" cy="375445"/>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lvl="0" indent="-742950">
              <a:lnSpc>
                <a:spcPct val="90000"/>
              </a:lnSpc>
              <a:buSzPct val="100000"/>
            </a:pPr>
            <a:r>
              <a:rPr lang="fr-FR" sz="2400" dirty="0">
                <a:solidFill>
                  <a:schemeClr val="lt1"/>
                </a:solidFill>
              </a:rPr>
              <a:t>1. Responsabilité sociale des entreprises (RSE)</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1"/>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9</a:t>
            </a:fld>
            <a:endParaRPr/>
          </a:p>
        </p:txBody>
      </p:sp>
      <p:sp>
        <p:nvSpPr>
          <p:cNvPr id="95" name="Google Shape;95;p11"/>
          <p:cNvSpPr txBox="1"/>
          <p:nvPr/>
        </p:nvSpPr>
        <p:spPr>
          <a:xfrm>
            <a:off x="285531" y="1074532"/>
            <a:ext cx="8509997" cy="375445"/>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lvl="0" indent="-742950">
              <a:lnSpc>
                <a:spcPct val="90000"/>
              </a:lnSpc>
              <a:buSzPct val="100000"/>
            </a:pPr>
            <a:r>
              <a:rPr lang="fr-FR" sz="2400" dirty="0">
                <a:solidFill>
                  <a:schemeClr val="lt1"/>
                </a:solidFill>
              </a:rPr>
              <a:t>2. Avantages de la RSE</a:t>
            </a:r>
            <a:endParaRPr dirty="0"/>
          </a:p>
        </p:txBody>
      </p:sp>
      <p:sp>
        <p:nvSpPr>
          <p:cNvPr id="96" name="Google Shape;96;p11"/>
          <p:cNvSpPr/>
          <p:nvPr/>
        </p:nvSpPr>
        <p:spPr>
          <a:xfrm>
            <a:off x="306006" y="1812071"/>
            <a:ext cx="8367731" cy="4278054"/>
          </a:xfrm>
          <a:prstGeom prst="rect">
            <a:avLst/>
          </a:prstGeom>
          <a:noFill/>
          <a:ln>
            <a:noFill/>
          </a:ln>
        </p:spPr>
        <p:txBody>
          <a:bodyPr spcFirstLastPara="1" wrap="square" lIns="91425" tIns="45700" rIns="91425" bIns="45700" anchor="t" anchorCtr="0">
            <a:spAutoFit/>
          </a:bodyPr>
          <a:lstStyle/>
          <a:p>
            <a:pPr algn="just">
              <a:buSzPts val="1600"/>
            </a:pPr>
            <a:r>
              <a:rPr lang="fr-FR" sz="1600" b="1" dirty="0">
                <a:solidFill>
                  <a:srgbClr val="18C320"/>
                </a:solidFill>
              </a:rPr>
              <a:t>Pourquoi la RSE est-elle importante? Avantages pour les entreprises  
</a:t>
            </a:r>
            <a:r>
              <a:rPr lang="es-ES" sz="1600" b="1" dirty="0">
                <a:solidFill>
                  <a:srgbClr val="18C320"/>
                </a:solidFill>
              </a:rPr>
              <a:t> </a:t>
            </a:r>
            <a:endParaRPr sz="1600" b="1" dirty="0">
              <a:solidFill>
                <a:srgbClr val="18C320"/>
              </a:solidFill>
            </a:endParaRPr>
          </a:p>
          <a:p>
            <a:pPr lvl="0" algn="just">
              <a:buSzPts val="1600"/>
            </a:pPr>
            <a:r>
              <a:rPr lang="fr-FR" sz="1600" dirty="0">
                <a:solidFill>
                  <a:schemeClr val="dk1"/>
                </a:solidFill>
              </a:rPr>
              <a:t>Au-delà des impacts évidents sur une société plus cohésive et un système économique plus durable, un concept de RSE correctement mis en œuvre peut apporter une variété </a:t>
            </a:r>
            <a:r>
              <a:rPr lang="fr-FR" sz="1600" b="1" dirty="0">
                <a:solidFill>
                  <a:srgbClr val="18C320"/>
                </a:solidFill>
              </a:rPr>
              <a:t>d’avantages concurrentiels </a:t>
            </a:r>
            <a:r>
              <a:rPr lang="fr-FR" sz="1600" dirty="0">
                <a:solidFill>
                  <a:schemeClr val="dk1"/>
                </a:solidFill>
              </a:rPr>
              <a:t>aux entreprises, tels que:
</a:t>
            </a:r>
            <a:endParaRPr sz="1600" b="0" i="0" u="none" strike="noStrike" cap="none" dirty="0">
              <a:solidFill>
                <a:schemeClr val="dk1"/>
              </a:solidFill>
              <a:latin typeface="Arial"/>
              <a:ea typeface="Arial"/>
              <a:cs typeface="Arial"/>
              <a:sym typeface="Arial"/>
            </a:endParaRPr>
          </a:p>
          <a:p>
            <a:pPr marL="557213" lvl="0" indent="-271463">
              <a:buSzPts val="1600"/>
              <a:buFont typeface="Arial"/>
              <a:buChar char="-"/>
            </a:pPr>
            <a:r>
              <a:rPr lang="fr-FR" sz="1600" dirty="0">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Amélioration de l’accès aux capitaux et aux marchés
Augmentation des ventes et des bénéfices
Économies de coûts opérationnels
Amélioration de la productivité et de la qualité
Base de ressources humaines efficace
Amélioration de l’image de marque et de la réputation
Fidélisation accrue de la clientèle
Capacité d’innover
Durabilité des opérations
Amélioration de la prise de décision et des processus de gestion des risques;</a:t>
            </a:r>
            <a:endParaRPr sz="1600" b="0" i="0" u="none" strike="noStrike" cap="none" dirty="0">
              <a:solidFill>
                <a:schemeClr val="dk1"/>
              </a:solidFill>
              <a:latin typeface="Arial"/>
              <a:ea typeface="Arial"/>
              <a:cs typeface="Arial"/>
              <a:sym typeface="Arial"/>
            </a:endParaRPr>
          </a:p>
          <a:p>
            <a:pPr marL="0" marR="0" lvl="0" indent="0" algn="just" rtl="0">
              <a:lnSpc>
                <a:spcPct val="100000"/>
              </a:lnSpc>
              <a:spcBef>
                <a:spcPts val="0"/>
              </a:spcBef>
              <a:spcAft>
                <a:spcPts val="0"/>
              </a:spcAft>
              <a:buNone/>
            </a:pPr>
            <a:r>
              <a:rPr lang="es-ES" sz="1600" b="0" i="0" u="none" strike="noStrike" cap="none" dirty="0">
                <a:solidFill>
                  <a:schemeClr val="dk1"/>
                </a:solidFill>
                <a:latin typeface="Arial"/>
                <a:ea typeface="Arial"/>
                <a:cs typeface="Arial"/>
                <a:sym typeface="Arial"/>
              </a:rPr>
              <a:t>(1) (2)</a:t>
            </a:r>
            <a:endParaRPr sz="1600" b="0" i="0" u="none" strike="noStrike" cap="none" dirty="0">
              <a:solidFill>
                <a:srgbClr val="000000"/>
              </a:solidFill>
              <a:latin typeface="Arial"/>
              <a:ea typeface="Arial"/>
              <a:cs typeface="Arial"/>
              <a:sym typeface="Arial"/>
            </a:endParaRPr>
          </a:p>
        </p:txBody>
      </p:sp>
      <p:pic>
        <p:nvPicPr>
          <p:cNvPr id="7" name="Imagen 6">
            <a:extLst>
              <a:ext uri="{FF2B5EF4-FFF2-40B4-BE49-F238E27FC236}">
                <a16:creationId xmlns:a16="http://schemas.microsoft.com/office/drawing/2014/main" id="{A8FC0BC1-709C-A5D8-6915-A46160B1DEEF}"/>
              </a:ext>
            </a:extLst>
          </p:cNvPr>
          <p:cNvPicPr>
            <a:picLocks noChangeAspect="1"/>
          </p:cNvPicPr>
          <p:nvPr/>
        </p:nvPicPr>
        <p:blipFill rotWithShape="1">
          <a:blip r:embed="rId3"/>
          <a:srcRect t="61664"/>
          <a:stretch/>
        </p:blipFill>
        <p:spPr>
          <a:xfrm>
            <a:off x="6583212" y="3429000"/>
            <a:ext cx="1713124" cy="1626662"/>
          </a:xfrm>
          <a:prstGeom prst="rect">
            <a:avLst/>
          </a:prstGeom>
        </p:spPr>
      </p:pic>
    </p:spTree>
  </p:cSld>
  <p:clrMapOvr>
    <a:masterClrMapping/>
  </p:clrMapOvr>
</p:sld>
</file>

<file path=ppt/theme/theme1.xml><?xml version="1.0" encoding="utf-8"?>
<a:theme xmlns:a="http://schemas.openxmlformats.org/drawingml/2006/main" name="Aspecto">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237</TotalTime>
  <Words>2220</Words>
  <Application>Microsoft Office PowerPoint</Application>
  <PresentationFormat>Affichage à l'écran (4:3)</PresentationFormat>
  <Paragraphs>178</Paragraphs>
  <Slides>23</Slides>
  <Notes>23</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23</vt:i4>
      </vt:variant>
    </vt:vector>
  </HeadingPairs>
  <TitlesOfParts>
    <vt:vector size="28" baseType="lpstr">
      <vt:lpstr>Arial</vt:lpstr>
      <vt:lpstr>Calibri</vt:lpstr>
      <vt:lpstr>Cambria</vt:lpstr>
      <vt:lpstr>Noto Sans Symbols</vt:lpstr>
      <vt:lpstr>Aspecto</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i.virgel</dc:creator>
  <cp:lastModifiedBy>Emilie DE MIGUEL</cp:lastModifiedBy>
  <cp:revision>32</cp:revision>
  <dcterms:created xsi:type="dcterms:W3CDTF">2016-11-18T09:55:38Z</dcterms:created>
  <dcterms:modified xsi:type="dcterms:W3CDTF">2023-03-10T13:53:26Z</dcterms:modified>
</cp:coreProperties>
</file>