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70" r:id="rId6"/>
    <p:sldId id="273" r:id="rId7"/>
    <p:sldId id="274" r:id="rId8"/>
    <p:sldId id="275" r:id="rId9"/>
    <p:sldId id="276" r:id="rId10"/>
    <p:sldId id="278" r:id="rId11"/>
    <p:sldId id="277" r:id="rId12"/>
    <p:sldId id="268" r:id="rId13"/>
    <p:sldId id="269" r:id="rId14"/>
    <p:sldId id="279" r:id="rId15"/>
    <p:sldId id="281" r:id="rId16"/>
    <p:sldId id="282" r:id="rId17"/>
    <p:sldId id="283" r:id="rId18"/>
    <p:sldId id="264"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ilB2GQZJ0us/MA3sVsCmH9aHhe5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C3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9E5A37-5E8F-484C-B609-A22A48BEE202}">
  <a:tblStyle styleId="{E09E5A37-5E8F-484C-B609-A22A48BEE20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788" y="130"/>
      </p:cViewPr>
      <p:guideLst>
        <p:guide orient="horz" pos="2160"/>
        <p:guide pos="2880"/>
      </p:guideLst>
    </p:cSldViewPr>
  </p:slideViewPr>
  <p:notesTextViewPr>
    <p:cViewPr>
      <p:scale>
        <a:sx n="3" d="2"/>
        <a:sy n="3" d="2"/>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 name="Google Shape;2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66" name="Google Shape;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54728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6" name="Google Shape;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9450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40" name="Google Shape;14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48" name="Google Shape;14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9" name="Google Shape;15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81" name="Google Shape;18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92" name="Google Shape;19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03" name="Google Shape;20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0b78f225a7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7" name="Google Shape;97;g10b78f225a7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10b78f22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1" name="Google Shape;31;g10b78f22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 name="Google Shape;4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7" name="Google Shape;5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6" name="Google Shape;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4448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6" name="Google Shape;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58766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6" name="Google Shape;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4167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6" name="Google Shape;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3854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6" name="Google Shape;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94147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4"/>
        <p:cNvGrpSpPr/>
        <p:nvPr/>
      </p:nvGrpSpPr>
      <p:grpSpPr>
        <a:xfrm>
          <a:off x="0" y="0"/>
          <a:ext cx="0" cy="0"/>
          <a:chOff x="0" y="0"/>
          <a:chExt cx="0" cy="0"/>
        </a:xfrm>
      </p:grpSpPr>
      <p:sp>
        <p:nvSpPr>
          <p:cNvPr id="15" name="Google Shape;15;p7"/>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t>‹N°›</a:t>
            </a:fld>
            <a:endParaRPr/>
          </a:p>
        </p:txBody>
      </p:sp>
      <p:pic>
        <p:nvPicPr>
          <p:cNvPr id="16" name="Google Shape;16;p7"/>
          <p:cNvPicPr preferRelativeResize="0"/>
          <p:nvPr/>
        </p:nvPicPr>
        <p:blipFill rotWithShape="1">
          <a:blip r:embed="rId2">
            <a:alphaModFix/>
          </a:blip>
          <a:srcRect/>
          <a:stretch/>
        </p:blipFill>
        <p:spPr>
          <a:xfrm>
            <a:off x="252663" y="6357783"/>
            <a:ext cx="2010676" cy="500217"/>
          </a:xfrm>
          <a:prstGeom prst="rect">
            <a:avLst/>
          </a:prstGeom>
          <a:noFill/>
          <a:ln>
            <a:noFill/>
          </a:ln>
        </p:spPr>
      </p:pic>
      <p:sp>
        <p:nvSpPr>
          <p:cNvPr id="2" name="Google Shape;17;p7">
            <a:extLst>
              <a:ext uri="{FF2B5EF4-FFF2-40B4-BE49-F238E27FC236}">
                <a16:creationId xmlns:a16="http://schemas.microsoft.com/office/drawing/2014/main" id="{17785538-311E-3BC4-7108-725EB982109E}"/>
              </a:ext>
            </a:extLst>
          </p:cNvPr>
          <p:cNvSpPr txBox="1"/>
          <p:nvPr userDrawn="1"/>
        </p:nvSpPr>
        <p:spPr>
          <a:xfrm>
            <a:off x="2249905" y="6353327"/>
            <a:ext cx="4325556" cy="452760"/>
          </a:xfrm>
          <a:prstGeom prst="rect">
            <a:avLst/>
          </a:prstGeom>
          <a:no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666666"/>
              </a:buClr>
              <a:buSzPts val="750"/>
              <a:buFont typeface="Calibri"/>
              <a:buNone/>
            </a:pPr>
            <a:r>
              <a:rPr lang="fr-FR" sz="750" b="0" i="0" u="none" strike="noStrike" cap="none" dirty="0">
                <a:solidFill>
                  <a:srgbClr val="666666"/>
                </a:solidFill>
                <a:latin typeface="Arial"/>
                <a:cs typeface="Arial"/>
                <a:sym typeface="Arial"/>
              </a:rPr>
              <a:t>Le soutien de la Commission européenne à la production de cette publication ne constitue pas une approbation du contenu, qui reflète uniquement le point de vue des auteurs, et la Commission ne peut pas être tenue responsable de toute utilisation qui pourrait être faite des informations qu’elle contient.</a:t>
            </a:r>
            <a:endParaRPr lang="fr-FR" sz="750" b="0" i="0" u="none" strike="noStrike" cap="none" dirty="0">
              <a:solidFill>
                <a:srgbClr val="666666"/>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18"/>
        <p:cNvGrpSpPr/>
        <p:nvPr/>
      </p:nvGrpSpPr>
      <p:grpSpPr>
        <a:xfrm>
          <a:off x="0" y="0"/>
          <a:ext cx="0" cy="0"/>
          <a:chOff x="0" y="0"/>
          <a:chExt cx="0" cy="0"/>
        </a:xfrm>
      </p:grpSpPr>
      <p:sp>
        <p:nvSpPr>
          <p:cNvPr id="19" name="Google Shape;19;p8"/>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body" idx="1"/>
          </p:nvPr>
        </p:nvSpPr>
        <p:spPr>
          <a:xfrm>
            <a:off x="468313" y="1196975"/>
            <a:ext cx="8183562" cy="1612900"/>
          </a:xfrm>
          <a:prstGeom prst="rect">
            <a:avLst/>
          </a:prstGeom>
          <a:noFill/>
          <a:ln>
            <a:noFill/>
          </a:ln>
        </p:spPr>
        <p:txBody>
          <a:bodyPr spcFirstLastPara="1" wrap="square" lIns="182875" tIns="91425" rIns="91425" bIns="45700" anchor="t" anchorCtr="0">
            <a:noAutofit/>
          </a:bodyPr>
          <a:lstStyle>
            <a:lvl1pPr marL="457200" marR="0" lvl="0" indent="-370840" algn="l" rtl="0">
              <a:lnSpc>
                <a:spcPct val="100000"/>
              </a:lnSpc>
              <a:spcBef>
                <a:spcPts val="250"/>
              </a:spcBef>
              <a:spcAft>
                <a:spcPts val="0"/>
              </a:spcAft>
              <a:buClr>
                <a:schemeClr val="accent1"/>
              </a:buClr>
              <a:buSzPts val="2240"/>
              <a:buFont typeface="Noto Sans Symbols"/>
              <a:buChar char="⚫"/>
              <a:defRPr sz="2800" b="0" i="0" u="none" strike="noStrike" cap="none">
                <a:solidFill>
                  <a:schemeClr val="dk1"/>
                </a:solidFill>
                <a:latin typeface="Cambria"/>
                <a:ea typeface="Cambria"/>
                <a:cs typeface="Cambria"/>
                <a:sym typeface="Cambria"/>
              </a:defRPr>
            </a:lvl1pPr>
            <a:lvl2pPr marL="914400" marR="0" lvl="1" indent="-381000" algn="l" rtl="0">
              <a:lnSpc>
                <a:spcPct val="100000"/>
              </a:lnSpc>
              <a:spcBef>
                <a:spcPts val="250"/>
              </a:spcBef>
              <a:spcAft>
                <a:spcPts val="0"/>
              </a:spcAft>
              <a:buClr>
                <a:schemeClr val="accent1"/>
              </a:buClr>
              <a:buSzPts val="2400"/>
              <a:buFont typeface="Verdana"/>
              <a:buChar char="◦"/>
              <a:defRPr sz="2400" b="0" i="0" u="none" strike="noStrike" cap="none">
                <a:solidFill>
                  <a:schemeClr val="dk1"/>
                </a:solidFill>
                <a:latin typeface="Cambria"/>
                <a:ea typeface="Cambria"/>
                <a:cs typeface="Cambria"/>
                <a:sym typeface="Cambria"/>
              </a:defRPr>
            </a:lvl2pPr>
            <a:lvl3pPr marL="1371600" marR="0" lvl="2" indent="-368300" algn="l" rtl="0">
              <a:lnSpc>
                <a:spcPct val="100000"/>
              </a:lnSpc>
              <a:spcBef>
                <a:spcPts val="250"/>
              </a:spcBef>
              <a:spcAft>
                <a:spcPts val="0"/>
              </a:spcAft>
              <a:buClr>
                <a:srgbClr val="ED3742"/>
              </a:buClr>
              <a:buSzPts val="2200"/>
              <a:buFont typeface="Noto Sans Symbols"/>
              <a:buChar char="●"/>
              <a:defRPr sz="2200" b="0" i="0" u="none" strike="noStrike" cap="none">
                <a:solidFill>
                  <a:schemeClr val="dk1"/>
                </a:solidFill>
                <a:latin typeface="Cambria"/>
                <a:ea typeface="Cambria"/>
                <a:cs typeface="Cambria"/>
                <a:sym typeface="Cambria"/>
              </a:defRPr>
            </a:lvl3pPr>
            <a:lvl4pPr marL="1828800" marR="0" lvl="3" indent="-363728" algn="l" rtl="0">
              <a:lnSpc>
                <a:spcPct val="100000"/>
              </a:lnSpc>
              <a:spcBef>
                <a:spcPts val="225"/>
              </a:spcBef>
              <a:spcAft>
                <a:spcPts val="0"/>
              </a:spcAft>
              <a:buClr>
                <a:srgbClr val="ED3742"/>
              </a:buClr>
              <a:buSzPts val="2128"/>
              <a:buFont typeface="Verdana"/>
              <a:buChar char="◦"/>
              <a:defRPr sz="1900" b="0" i="0" u="none" strike="noStrike" cap="none">
                <a:solidFill>
                  <a:schemeClr val="dk1"/>
                </a:solidFill>
                <a:latin typeface="Cambria"/>
                <a:ea typeface="Cambria"/>
                <a:cs typeface="Cambria"/>
                <a:sym typeface="Cambria"/>
              </a:defRPr>
            </a:lvl4pPr>
            <a:lvl5pPr marL="2286000" marR="0" lvl="4" indent="-342900" algn="l" rtl="0">
              <a:lnSpc>
                <a:spcPct val="100000"/>
              </a:lnSpc>
              <a:spcBef>
                <a:spcPts val="250"/>
              </a:spcBef>
              <a:spcAft>
                <a:spcPts val="0"/>
              </a:spcAft>
              <a:buClr>
                <a:srgbClr val="4A85BF"/>
              </a:buClr>
              <a:buSzPts val="1800"/>
              <a:buFont typeface="Noto Sans Symbols"/>
              <a:buChar char="●"/>
              <a:defRPr sz="1800" b="0" i="0" u="none" strike="noStrike" cap="none">
                <a:solidFill>
                  <a:schemeClr val="dk1"/>
                </a:solidFill>
                <a:latin typeface="Cambria"/>
                <a:ea typeface="Cambria"/>
                <a:cs typeface="Cambria"/>
                <a:sym typeface="Cambria"/>
              </a:defRPr>
            </a:lvl5pPr>
            <a:lvl6pPr marL="2743200" marR="0" lvl="5" indent="-336550" algn="l" rtl="0">
              <a:lnSpc>
                <a:spcPct val="100000"/>
              </a:lnSpc>
              <a:spcBef>
                <a:spcPts val="250"/>
              </a:spcBef>
              <a:spcAft>
                <a:spcPts val="0"/>
              </a:spcAft>
              <a:buClr>
                <a:srgbClr val="BFFF49"/>
              </a:buClr>
              <a:buSzPts val="1700"/>
              <a:buFont typeface="Verdana"/>
              <a:buChar char="◦"/>
              <a:defRPr sz="1700" b="0" i="0" u="none" strike="noStrike" cap="none">
                <a:solidFill>
                  <a:schemeClr val="dk1"/>
                </a:solidFill>
                <a:latin typeface="Cambria"/>
                <a:ea typeface="Cambria"/>
                <a:cs typeface="Cambria"/>
                <a:sym typeface="Cambria"/>
              </a:defRPr>
            </a:lvl6pPr>
            <a:lvl7pPr marL="3200400" marR="0" lvl="6"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7pPr>
            <a:lvl8pPr marL="3657600" marR="0" lvl="7" indent="-323850" algn="l" rtl="0">
              <a:lnSpc>
                <a:spcPct val="100000"/>
              </a:lnSpc>
              <a:spcBef>
                <a:spcPts val="257"/>
              </a:spcBef>
              <a:spcAft>
                <a:spcPts val="0"/>
              </a:spcAft>
              <a:buClr>
                <a:srgbClr val="BFFF49"/>
              </a:buClr>
              <a:buSzPts val="1500"/>
              <a:buFont typeface="Verdana"/>
              <a:buChar char="◦"/>
              <a:defRPr sz="1500" b="0" i="0" u="none" strike="noStrike" cap="none">
                <a:solidFill>
                  <a:schemeClr val="dk1"/>
                </a:solidFill>
                <a:latin typeface="Cambria"/>
                <a:ea typeface="Cambria"/>
                <a:cs typeface="Cambria"/>
                <a:sym typeface="Cambria"/>
              </a:defRPr>
            </a:lvl8pPr>
            <a:lvl9pPr marL="4114800" marR="0" lvl="8"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9pPr>
          </a:lstStyle>
          <a:p>
            <a:endParaRPr/>
          </a:p>
        </p:txBody>
      </p:sp>
      <p:sp>
        <p:nvSpPr>
          <p:cNvPr id="11" name="Google Shape;11;p5" descr="Dexion s.r.o. joins the Czech Logistics Association"/>
          <p:cNvSpPr/>
          <p:nvPr/>
        </p:nvSpPr>
        <p:spPr>
          <a:xfrm>
            <a:off x="173038"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 name="Google Shape;12;p5"/>
          <p:cNvPicPr preferRelativeResize="0"/>
          <p:nvPr/>
        </p:nvPicPr>
        <p:blipFill rotWithShape="1">
          <a:blip r:embed="rId4">
            <a:alphaModFix/>
          </a:blip>
          <a:srcRect/>
          <a:stretch/>
        </p:blipFill>
        <p:spPr>
          <a:xfrm>
            <a:off x="372979" y="0"/>
            <a:ext cx="2061054" cy="649705"/>
          </a:xfrm>
          <a:prstGeom prst="rect">
            <a:avLst/>
          </a:prstGeom>
          <a:noFill/>
          <a:ln>
            <a:noFill/>
          </a:ln>
        </p:spPr>
      </p:pic>
      <p:sp>
        <p:nvSpPr>
          <p:cNvPr id="13" name="Google Shape;13;p5"/>
          <p:cNvSpPr/>
          <p:nvPr/>
        </p:nvSpPr>
        <p:spPr>
          <a:xfrm>
            <a:off x="264695" y="508411"/>
            <a:ext cx="1852863" cy="338554"/>
          </a:xfrm>
          <a:prstGeom prst="rect">
            <a:avLst/>
          </a:prstGeom>
          <a:noFill/>
          <a:ln>
            <a:noFill/>
          </a:ln>
        </p:spPr>
        <p:txBody>
          <a:bodyPr spcFirstLastPara="1" wrap="square" lIns="91425" tIns="45700" rIns="91425" bIns="45700" anchor="t" anchorCtr="0">
            <a:spAutoFit/>
          </a:bodyPr>
          <a:lstStyle/>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Successful online learning for </a:t>
            </a:r>
            <a:endParaRPr sz="800" b="0" i="0" u="none" strike="noStrike" cap="none">
              <a:solidFill>
                <a:srgbClr val="7F7F7F"/>
              </a:solidFill>
              <a:latin typeface="Arial"/>
              <a:ea typeface="Arial"/>
              <a:cs typeface="Arial"/>
              <a:sym typeface="Arial"/>
            </a:endParaRPr>
          </a:p>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sustainable last mile logistics</a:t>
            </a:r>
            <a:endParaRPr sz="800" b="1" i="0" u="none" strike="noStrike" cap="none">
              <a:solidFill>
                <a:srgbClr val="7F7F7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Ziw-wK03TSw"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youtube.com/watch?v=Ziw-wK03TSw" TargetMode="External"/><Relationship Id="rId3" Type="http://schemas.openxmlformats.org/officeDocument/2006/relationships/hyperlink" Target="https://doughnuteconomics.org/about-doughnut-economics" TargetMode="External"/><Relationship Id="rId7" Type="http://schemas.openxmlformats.org/officeDocument/2006/relationships/hyperlink" Target="https://scitechdaily.com/earths-safe-planetary-boundary-for-pollutants-including-plastics-exceeded/"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sei.org/about-sei/press-room/euronews-another-planetary-boundary-exceeded/" TargetMode="External"/><Relationship Id="rId5" Type="http://schemas.openxmlformats.org/officeDocument/2006/relationships/hyperlink" Target="https://www.science.org/doi/10.1126/science.1259855" TargetMode="External"/><Relationship Id="rId4" Type="http://schemas.openxmlformats.org/officeDocument/2006/relationships/hyperlink" Target="https://pixabay.com/" TargetMode="External"/><Relationship Id="rId9" Type="http://schemas.openxmlformats.org/officeDocument/2006/relationships/hyperlink" Target="https://mobycon.com/updates/the-elements-of-the-mobility-donut-finding-the-balanc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a:t>
            </a:fld>
            <a:endParaRPr/>
          </a:p>
        </p:txBody>
      </p:sp>
      <p:sp>
        <p:nvSpPr>
          <p:cNvPr id="25" name="Google Shape;25;p4"/>
          <p:cNvSpPr txBox="1"/>
          <p:nvPr/>
        </p:nvSpPr>
        <p:spPr>
          <a:xfrm>
            <a:off x="2599506" y="2794758"/>
            <a:ext cx="3945000" cy="1077300"/>
          </a:xfrm>
          <a:prstGeom prst="rect">
            <a:avLst/>
          </a:prstGeom>
          <a:solidFill>
            <a:srgbClr val="18C32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dirty="0">
                <a:solidFill>
                  <a:schemeClr val="lt1"/>
                </a:solidFill>
                <a:latin typeface="Arial"/>
                <a:ea typeface="Arial"/>
                <a:cs typeface="Arial"/>
                <a:sym typeface="Arial"/>
              </a:rPr>
              <a:t>Capsule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dirty="0">
                <a:solidFill>
                  <a:schemeClr val="lt1"/>
                </a:solidFill>
                <a:latin typeface="Arial"/>
                <a:ea typeface="Arial"/>
                <a:cs typeface="Arial"/>
                <a:sym typeface="Arial"/>
              </a:rPr>
              <a:t>2.4.3</a:t>
            </a:r>
            <a:endParaRPr sz="3200" b="0" i="0" u="none" strike="noStrike" cap="none" dirty="0">
              <a:solidFill>
                <a:schemeClr val="lt1"/>
              </a:solidFill>
              <a:latin typeface="Arial"/>
              <a:ea typeface="Arial"/>
              <a:cs typeface="Arial"/>
              <a:sym typeface="Arial"/>
            </a:endParaRPr>
          </a:p>
        </p:txBody>
      </p:sp>
      <p:sp>
        <p:nvSpPr>
          <p:cNvPr id="26" name="Google Shape;26;p4"/>
          <p:cNvSpPr txBox="1"/>
          <p:nvPr/>
        </p:nvSpPr>
        <p:spPr>
          <a:xfrm>
            <a:off x="1342793" y="4293825"/>
            <a:ext cx="7014600" cy="707846"/>
          </a:xfrm>
          <a:prstGeom prst="rect">
            <a:avLst/>
          </a:prstGeom>
          <a:noFill/>
          <a:ln w="19050"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lgn="ctr">
              <a:buSzPts val="4000"/>
            </a:pPr>
            <a:r>
              <a:rPr lang="es-ES" sz="4000" b="1" dirty="0">
                <a:solidFill>
                  <a:schemeClr val="dk1"/>
                </a:solidFill>
              </a:rPr>
              <a:t> </a:t>
            </a:r>
            <a:r>
              <a:rPr lang="es-ES" sz="4000" b="1" dirty="0" err="1">
                <a:solidFill>
                  <a:schemeClr val="dk1"/>
                </a:solidFill>
              </a:rPr>
              <a:t>Économie</a:t>
            </a:r>
            <a:r>
              <a:rPr lang="es-ES" sz="4000" b="1" dirty="0">
                <a:solidFill>
                  <a:schemeClr val="dk1"/>
                </a:solidFill>
              </a:rPr>
              <a:t> du </a:t>
            </a:r>
            <a:r>
              <a:rPr lang="es-ES" sz="4000" b="1" dirty="0" err="1">
                <a:solidFill>
                  <a:schemeClr val="dk1"/>
                </a:solidFill>
              </a:rPr>
              <a:t>beignet</a:t>
            </a:r>
            <a:endParaRPr lang="en-GB" sz="2400" b="0" i="0" u="none" strike="noStrike" cap="none" dirty="0">
              <a:solidFill>
                <a:schemeClr val="dk1"/>
              </a:solidFill>
              <a:latin typeface="Arial"/>
              <a:ea typeface="Arial"/>
              <a:cs typeface="Arial"/>
              <a:sym typeface="Arial"/>
            </a:endParaRPr>
          </a:p>
        </p:txBody>
      </p:sp>
      <p:sp>
        <p:nvSpPr>
          <p:cNvPr id="27" name="Google Shape;27;p4"/>
          <p:cNvSpPr txBox="1"/>
          <p:nvPr/>
        </p:nvSpPr>
        <p:spPr>
          <a:xfrm>
            <a:off x="248194" y="1222861"/>
            <a:ext cx="8451669" cy="400069"/>
          </a:xfrm>
          <a:prstGeom prst="rect">
            <a:avLst/>
          </a:prstGeom>
          <a:solidFill>
            <a:srgbClr val="18C320"/>
          </a:solidFill>
          <a:ln>
            <a:noFill/>
          </a:ln>
        </p:spPr>
        <p:txBody>
          <a:bodyPr spcFirstLastPara="1" wrap="square" lIns="91425" tIns="45700" rIns="91425" bIns="45700" anchor="t" anchorCtr="0">
            <a:spAutoFit/>
          </a:bodyPr>
          <a:lstStyle/>
          <a:p>
            <a:pPr lvl="0" algn="ctr">
              <a:buSzPts val="2000"/>
            </a:pPr>
            <a:r>
              <a:rPr lang="fr-FR" sz="2000" b="1" dirty="0">
                <a:solidFill>
                  <a:schemeClr val="lt1"/>
                </a:solidFill>
              </a:rPr>
              <a:t>CHAPITRE 2 : Opérations logistiques LMD et impacts</a:t>
            </a:r>
            <a:endParaRPr lang="fr-FR" sz="2000" b="1" i="0" u="none" strike="noStrike" cap="none" dirty="0">
              <a:solidFill>
                <a:schemeClr val="lt1"/>
              </a:solidFill>
              <a:latin typeface="Arial"/>
              <a:ea typeface="Arial"/>
              <a:cs typeface="Arial"/>
              <a:sym typeface="Arial"/>
            </a:endParaRPr>
          </a:p>
        </p:txBody>
      </p:sp>
      <p:sp>
        <p:nvSpPr>
          <p:cNvPr id="28" name="Google Shape;28;p4"/>
          <p:cNvSpPr txBox="1"/>
          <p:nvPr/>
        </p:nvSpPr>
        <p:spPr>
          <a:xfrm>
            <a:off x="243840" y="1858586"/>
            <a:ext cx="8451669" cy="400069"/>
          </a:xfrm>
          <a:prstGeom prst="rect">
            <a:avLst/>
          </a:prstGeom>
          <a:no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lgn="ctr">
              <a:buSzPts val="2000"/>
            </a:pPr>
            <a:r>
              <a:rPr lang="fr-FR" sz="2000" b="1" dirty="0">
                <a:solidFill>
                  <a:schemeClr val="dk1"/>
                </a:solidFill>
              </a:rPr>
              <a:t>UNITÉ 4 : Demandes et tendances actuelles de la société</a:t>
            </a:r>
            <a:endParaRPr lang="fr-FR" sz="2000" b="1"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10</a:t>
            </a:fld>
            <a:endParaRPr/>
          </a:p>
        </p:txBody>
      </p:sp>
      <p:sp>
        <p:nvSpPr>
          <p:cNvPr id="69" name="Google Shape;69;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2. Qu’est-ce que l’économie du beignet?</a:t>
            </a:r>
            <a:endParaRPr lang="en-US" sz="2400" b="0" i="0" u="none" strike="noStrike" cap="none" dirty="0">
              <a:solidFill>
                <a:schemeClr val="lt1"/>
              </a:solidFill>
              <a:latin typeface="Arial"/>
              <a:ea typeface="Arial"/>
              <a:cs typeface="Arial"/>
              <a:sym typeface="Arial"/>
            </a:endParaRPr>
          </a:p>
        </p:txBody>
      </p:sp>
      <p:sp>
        <p:nvSpPr>
          <p:cNvPr id="71" name="Google Shape;71;p9"/>
          <p:cNvSpPr/>
          <p:nvPr/>
        </p:nvSpPr>
        <p:spPr>
          <a:xfrm>
            <a:off x="306006" y="1812071"/>
            <a:ext cx="8158294" cy="584735"/>
          </a:xfrm>
          <a:prstGeom prst="rect">
            <a:avLst/>
          </a:prstGeom>
          <a:noFill/>
          <a:ln>
            <a:noFill/>
          </a:ln>
        </p:spPr>
        <p:txBody>
          <a:bodyPr spcFirstLastPara="1" wrap="square" lIns="91425" tIns="45700" rIns="91425" bIns="45700" anchor="t" anchorCtr="0">
            <a:spAutoFit/>
          </a:bodyPr>
          <a:lstStyle/>
          <a:p>
            <a:pPr lvl="0" algn="just"/>
            <a:r>
              <a:rPr lang="fr-FR" sz="1600" b="1" dirty="0">
                <a:solidFill>
                  <a:srgbClr val="18C320"/>
                </a:solidFill>
              </a:rPr>
              <a:t>Regardez cette vidéo intéressante sur l’économie du beignet! 
</a:t>
            </a:r>
            <a:r>
              <a:rPr lang="fr-FR" sz="1600" dirty="0">
                <a:solidFill>
                  <a:schemeClr val="dk1"/>
                </a:solidFill>
              </a:rPr>
              <a:t>Présenté par Kate </a:t>
            </a:r>
            <a:r>
              <a:rPr lang="fr-FR" sz="1600" dirty="0" err="1">
                <a:solidFill>
                  <a:schemeClr val="dk1"/>
                </a:solidFill>
              </a:rPr>
              <a:t>Raworth</a:t>
            </a:r>
            <a:r>
              <a:rPr lang="fr-FR" sz="1600" dirty="0">
                <a:solidFill>
                  <a:schemeClr val="dk1"/>
                </a:solidFill>
              </a:rPr>
              <a:t>, créatrice du concept.</a:t>
            </a:r>
            <a:endParaRPr lang="en-US" sz="1600" b="0" i="0" u="none" strike="noStrike" cap="none" dirty="0">
              <a:solidFill>
                <a:schemeClr val="dk1"/>
              </a:solidFill>
              <a:latin typeface="Arial"/>
              <a:ea typeface="Arial"/>
              <a:cs typeface="Arial"/>
              <a:sym typeface="Arial"/>
            </a:endParaRPr>
          </a:p>
        </p:txBody>
      </p:sp>
      <p:pic>
        <p:nvPicPr>
          <p:cNvPr id="6" name="Imagen 5">
            <a:hlinkClick r:id="rId3"/>
            <a:extLst>
              <a:ext uri="{FF2B5EF4-FFF2-40B4-BE49-F238E27FC236}">
                <a16:creationId xmlns:a16="http://schemas.microsoft.com/office/drawing/2014/main" id="{E4DC4DE5-764D-489F-93FD-6ED713733857}"/>
              </a:ext>
            </a:extLst>
          </p:cNvPr>
          <p:cNvPicPr>
            <a:picLocks noChangeAspect="1"/>
          </p:cNvPicPr>
          <p:nvPr/>
        </p:nvPicPr>
        <p:blipFill>
          <a:blip r:embed="rId4"/>
          <a:stretch>
            <a:fillRect/>
          </a:stretch>
        </p:blipFill>
        <p:spPr>
          <a:xfrm>
            <a:off x="1080834" y="2509186"/>
            <a:ext cx="6608637" cy="3749365"/>
          </a:xfrm>
          <a:prstGeom prst="rect">
            <a:avLst/>
          </a:prstGeom>
        </p:spPr>
      </p:pic>
      <p:sp>
        <p:nvSpPr>
          <p:cNvPr id="7" name="Google Shape;71;p9">
            <a:extLst>
              <a:ext uri="{FF2B5EF4-FFF2-40B4-BE49-F238E27FC236}">
                <a16:creationId xmlns:a16="http://schemas.microsoft.com/office/drawing/2014/main" id="{128BA16D-1302-4B69-A901-7A29BFFF6BBF}"/>
              </a:ext>
            </a:extLst>
          </p:cNvPr>
          <p:cNvSpPr/>
          <p:nvPr/>
        </p:nvSpPr>
        <p:spPr>
          <a:xfrm>
            <a:off x="1454530" y="6258551"/>
            <a:ext cx="7193360" cy="33851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dirty="0">
                <a:solidFill>
                  <a:schemeClr val="dk1"/>
                </a:solidFill>
              </a:rPr>
              <a:t>(7) </a:t>
            </a:r>
            <a:r>
              <a:rPr lang="en-US" sz="1600" dirty="0">
                <a:solidFill>
                  <a:schemeClr val="dk1"/>
                </a:solidFill>
                <a:hlinkClick r:id="rId3"/>
              </a:rPr>
              <a:t>https://www.youtube.com/watch?v=Ziw-wK03TSw</a:t>
            </a:r>
            <a:r>
              <a:rPr lang="en-US" sz="1600" dirty="0">
                <a:solidFill>
                  <a:schemeClr val="dk1"/>
                </a:solidFill>
              </a:rPr>
              <a:t> (duration: 6.30).</a:t>
            </a:r>
            <a:endParaRPr sz="600" b="0" i="0" u="none" strike="noStrike" cap="none" dirty="0">
              <a:solidFill>
                <a:srgbClr val="000000"/>
              </a:solidFill>
              <a:latin typeface="Arial"/>
              <a:ea typeface="Arial"/>
              <a:cs typeface="Arial"/>
              <a:sym typeface="Arial"/>
            </a:endParaRPr>
          </a:p>
        </p:txBody>
      </p:sp>
      <p:pic>
        <p:nvPicPr>
          <p:cNvPr id="2" name="Irudia 1">
            <a:extLst>
              <a:ext uri="{FF2B5EF4-FFF2-40B4-BE49-F238E27FC236}">
                <a16:creationId xmlns:a16="http://schemas.microsoft.com/office/drawing/2014/main" id="{4C4ABC0F-8562-F321-E44F-B71E8CEDCA1D}"/>
              </a:ext>
            </a:extLst>
          </p:cNvPr>
          <p:cNvPicPr>
            <a:picLocks noChangeAspect="1"/>
          </p:cNvPicPr>
          <p:nvPr/>
        </p:nvPicPr>
        <p:blipFill>
          <a:blip r:embed="rId5"/>
          <a:stretch>
            <a:fillRect/>
          </a:stretch>
        </p:blipFill>
        <p:spPr>
          <a:xfrm>
            <a:off x="788093" y="5887970"/>
            <a:ext cx="680737" cy="680737"/>
          </a:xfrm>
          <a:prstGeom prst="rect">
            <a:avLst/>
          </a:prstGeom>
        </p:spPr>
      </p:pic>
    </p:spTree>
    <p:extLst>
      <p:ext uri="{BB962C8B-B14F-4D97-AF65-F5344CB8AC3E}">
        <p14:creationId xmlns:p14="http://schemas.microsoft.com/office/powerpoint/2010/main" val="1860946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11</a:t>
            </a:fld>
            <a:endParaRPr/>
          </a:p>
        </p:txBody>
      </p:sp>
      <p:sp>
        <p:nvSpPr>
          <p:cNvPr id="69" name="Google Shape;69;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3. Le beignet de mobilité</a:t>
            </a:r>
            <a:endParaRPr lang="en-US" sz="2400" b="0" i="0" u="none" strike="noStrike" cap="none" dirty="0">
              <a:solidFill>
                <a:schemeClr val="lt1"/>
              </a:solidFill>
              <a:latin typeface="Arial"/>
              <a:ea typeface="Arial"/>
              <a:cs typeface="Arial"/>
              <a:sym typeface="Arial"/>
            </a:endParaRPr>
          </a:p>
        </p:txBody>
      </p:sp>
      <p:sp>
        <p:nvSpPr>
          <p:cNvPr id="71" name="Google Shape;71;p9"/>
          <p:cNvSpPr/>
          <p:nvPr/>
        </p:nvSpPr>
        <p:spPr>
          <a:xfrm>
            <a:off x="306006" y="1812071"/>
            <a:ext cx="8489522" cy="830956"/>
          </a:xfrm>
          <a:prstGeom prst="rect">
            <a:avLst/>
          </a:prstGeom>
          <a:noFill/>
          <a:ln>
            <a:noFill/>
          </a:ln>
        </p:spPr>
        <p:txBody>
          <a:bodyPr spcFirstLastPara="1" wrap="square" lIns="91425" tIns="45700" rIns="91425" bIns="45700" anchor="t" anchorCtr="0">
            <a:spAutoFit/>
          </a:bodyPr>
          <a:lstStyle/>
          <a:p>
            <a:pPr lvl="0" algn="just"/>
            <a:r>
              <a:rPr lang="fr-FR" sz="1600" dirty="0">
                <a:solidFill>
                  <a:schemeClr val="dk1"/>
                </a:solidFill>
              </a:rPr>
              <a:t>L’approche Doughnut </a:t>
            </a:r>
            <a:r>
              <a:rPr lang="fr-FR" sz="1600" dirty="0" err="1">
                <a:solidFill>
                  <a:schemeClr val="dk1"/>
                </a:solidFill>
              </a:rPr>
              <a:t>Economics</a:t>
            </a:r>
            <a:r>
              <a:rPr lang="fr-FR" sz="1600" dirty="0">
                <a:solidFill>
                  <a:schemeClr val="dk1"/>
                </a:solidFill>
              </a:rPr>
              <a:t> peut être adaptée aux villes et au secteur de la mobilité : </a:t>
            </a:r>
            <a:r>
              <a:rPr lang="fr-FR" sz="1600" b="1" dirty="0">
                <a:solidFill>
                  <a:srgbClr val="18C320"/>
                </a:solidFill>
              </a:rPr>
              <a:t>The Mobility Doughnut </a:t>
            </a:r>
            <a:r>
              <a:rPr lang="fr-FR" sz="1600" dirty="0">
                <a:solidFill>
                  <a:schemeClr val="dk1"/>
                </a:solidFill>
              </a:rPr>
              <a:t>(7).
</a:t>
            </a:r>
            <a:endParaRPr lang="en-US" sz="1600" dirty="0">
              <a:solidFill>
                <a:schemeClr val="dk1"/>
              </a:solidFill>
            </a:endParaRPr>
          </a:p>
        </p:txBody>
      </p:sp>
      <p:sp>
        <p:nvSpPr>
          <p:cNvPr id="6" name="Google Shape;71;p9">
            <a:extLst>
              <a:ext uri="{FF2B5EF4-FFF2-40B4-BE49-F238E27FC236}">
                <a16:creationId xmlns:a16="http://schemas.microsoft.com/office/drawing/2014/main" id="{0ABEF30C-F9E8-46A1-86A6-B4CD34A34C46}"/>
              </a:ext>
            </a:extLst>
          </p:cNvPr>
          <p:cNvSpPr/>
          <p:nvPr/>
        </p:nvSpPr>
        <p:spPr>
          <a:xfrm>
            <a:off x="285530" y="2349353"/>
            <a:ext cx="4232021" cy="4524275"/>
          </a:xfrm>
          <a:prstGeom prst="rect">
            <a:avLst/>
          </a:prstGeom>
          <a:noFill/>
          <a:ln>
            <a:noFill/>
          </a:ln>
        </p:spPr>
        <p:txBody>
          <a:bodyPr spcFirstLastPara="1" wrap="square" lIns="91425" tIns="45700" rIns="91425" bIns="45700" anchor="t" anchorCtr="0">
            <a:spAutoFit/>
          </a:bodyPr>
          <a:lstStyle/>
          <a:p>
            <a:pPr lvl="0" algn="just"/>
            <a:r>
              <a:rPr lang="fr-FR" sz="1600" dirty="0">
                <a:solidFill>
                  <a:schemeClr val="dk1"/>
                </a:solidFill>
              </a:rPr>
              <a:t>Le beignet de mobilité est un exercice d’équilibre entre un fondement social de la mobilité et les limites de l’écosystème terrestre. Ce qui tombe à l’extérieur du Donut est trop: une </a:t>
            </a:r>
            <a:r>
              <a:rPr lang="fr-FR" sz="1600" b="1" dirty="0">
                <a:solidFill>
                  <a:srgbClr val="18C320"/>
                </a:solidFill>
              </a:rPr>
              <a:t>mobilité excessive</a:t>
            </a:r>
            <a:r>
              <a:rPr lang="fr-FR" sz="1600" dirty="0">
                <a:solidFill>
                  <a:schemeClr val="dk1"/>
                </a:solidFill>
              </a:rPr>
              <a:t>. Cela peut entraîner des dommages et des coûts élevés pour l’environnement. 
</a:t>
            </a:r>
            <a:endParaRPr lang="en-US" sz="1600" dirty="0">
              <a:solidFill>
                <a:schemeClr val="dk1"/>
              </a:solidFill>
            </a:endParaRPr>
          </a:p>
          <a:p>
            <a:pPr lvl="0" algn="just"/>
            <a:r>
              <a:rPr lang="fr-FR" sz="1600" dirty="0">
                <a:solidFill>
                  <a:schemeClr val="dk1"/>
                </a:solidFill>
              </a:rPr>
              <a:t>À l’intérieur du Donut, la « </a:t>
            </a:r>
            <a:r>
              <a:rPr lang="fr-FR" sz="1600" b="1" dirty="0">
                <a:solidFill>
                  <a:srgbClr val="18C320"/>
                </a:solidFill>
              </a:rPr>
              <a:t>mobilité de base </a:t>
            </a:r>
            <a:r>
              <a:rPr lang="fr-FR" sz="1600" dirty="0">
                <a:solidFill>
                  <a:schemeClr val="dk1"/>
                </a:solidFill>
              </a:rPr>
              <a:t>» est la limite. Lorsqu’une personne tombe en dessous de cette limite, cela s’appelle la </a:t>
            </a:r>
            <a:r>
              <a:rPr lang="fr-FR" sz="1600" b="1" dirty="0">
                <a:solidFill>
                  <a:srgbClr val="18C320"/>
                </a:solidFill>
              </a:rPr>
              <a:t>pauvreté de mobilité </a:t>
            </a:r>
            <a:r>
              <a:rPr lang="fr-FR" sz="1600" dirty="0">
                <a:solidFill>
                  <a:schemeClr val="dk1"/>
                </a:solidFill>
              </a:rPr>
              <a:t>et a des conséquences négatives pour l’individu et pour la société dans son ensemble. Le temps, l’argent, l’espace et l’énergie que nous consacrons au « trop » ne sont plus disponibles pour l’intérieur du point de mobilité et de pauvreté. </a:t>
            </a:r>
            <a:endParaRPr lang="en-US" sz="1600" dirty="0">
              <a:solidFill>
                <a:schemeClr val="dk1"/>
              </a:solidFill>
            </a:endParaRPr>
          </a:p>
        </p:txBody>
      </p:sp>
      <p:sp>
        <p:nvSpPr>
          <p:cNvPr id="7" name="Google Shape;71;p9">
            <a:extLst>
              <a:ext uri="{FF2B5EF4-FFF2-40B4-BE49-F238E27FC236}">
                <a16:creationId xmlns:a16="http://schemas.microsoft.com/office/drawing/2014/main" id="{B6FC2506-F3D7-49CB-B26F-A8106E06459B}"/>
              </a:ext>
            </a:extLst>
          </p:cNvPr>
          <p:cNvSpPr/>
          <p:nvPr/>
        </p:nvSpPr>
        <p:spPr>
          <a:xfrm>
            <a:off x="5281161" y="6497726"/>
            <a:ext cx="3577309"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dirty="0">
                <a:solidFill>
                  <a:schemeClr val="dk1"/>
                </a:solidFill>
              </a:rPr>
              <a:t>Image: (8) </a:t>
            </a:r>
            <a:endParaRPr sz="600" b="0" i="0" u="none" strike="noStrike" cap="none" dirty="0">
              <a:solidFill>
                <a:srgbClr val="000000"/>
              </a:solidFill>
              <a:latin typeface="Arial"/>
              <a:ea typeface="Arial"/>
              <a:cs typeface="Arial"/>
              <a:sym typeface="Arial"/>
            </a:endParaRPr>
          </a:p>
        </p:txBody>
      </p:sp>
      <p:pic>
        <p:nvPicPr>
          <p:cNvPr id="8" name="Imagen 7">
            <a:extLst>
              <a:ext uri="{FF2B5EF4-FFF2-40B4-BE49-F238E27FC236}">
                <a16:creationId xmlns:a16="http://schemas.microsoft.com/office/drawing/2014/main" id="{EBB7BEC3-F301-E48F-414D-4F727AFE0B72}"/>
              </a:ext>
            </a:extLst>
          </p:cNvPr>
          <p:cNvPicPr>
            <a:picLocks noChangeAspect="1"/>
          </p:cNvPicPr>
          <p:nvPr/>
        </p:nvPicPr>
        <p:blipFill rotWithShape="1">
          <a:blip r:embed="rId3"/>
          <a:srcRect l="9255" t="2424" r="7040" b="1290"/>
          <a:stretch/>
        </p:blipFill>
        <p:spPr>
          <a:xfrm>
            <a:off x="4856219" y="2190307"/>
            <a:ext cx="4232021" cy="4340707"/>
          </a:xfrm>
          <a:prstGeom prst="rect">
            <a:avLst/>
          </a:prstGeom>
        </p:spPr>
      </p:pic>
    </p:spTree>
    <p:extLst>
      <p:ext uri="{BB962C8B-B14F-4D97-AF65-F5344CB8AC3E}">
        <p14:creationId xmlns:p14="http://schemas.microsoft.com/office/powerpoint/2010/main" val="3483253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4"/>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12</a:t>
            </a:fld>
            <a:endParaRPr/>
          </a:p>
        </p:txBody>
      </p:sp>
      <p:pic>
        <p:nvPicPr>
          <p:cNvPr id="143" name="Google Shape;143;p14"/>
          <p:cNvPicPr preferRelativeResize="0"/>
          <p:nvPr/>
        </p:nvPicPr>
        <p:blipFill rotWithShape="1">
          <a:blip r:embed="rId3">
            <a:alphaModFix/>
          </a:blip>
          <a:srcRect/>
          <a:stretch/>
        </p:blipFill>
        <p:spPr>
          <a:xfrm>
            <a:off x="264802" y="957400"/>
            <a:ext cx="8614395" cy="5462489"/>
          </a:xfrm>
          <a:prstGeom prst="rect">
            <a:avLst/>
          </a:prstGeom>
          <a:noFill/>
          <a:ln>
            <a:noFill/>
          </a:ln>
        </p:spPr>
      </p:pic>
      <p:sp>
        <p:nvSpPr>
          <p:cNvPr id="144" name="Google Shape;144;p14"/>
          <p:cNvSpPr/>
          <p:nvPr/>
        </p:nvSpPr>
        <p:spPr>
          <a:xfrm>
            <a:off x="348369" y="3589447"/>
            <a:ext cx="8367731" cy="1708120"/>
          </a:xfrm>
          <a:prstGeom prst="rect">
            <a:avLst/>
          </a:prstGeom>
          <a:noFill/>
          <a:ln>
            <a:noFill/>
          </a:ln>
        </p:spPr>
        <p:txBody>
          <a:bodyPr spcFirstLastPara="1" wrap="square" lIns="91425" tIns="45700" rIns="91425" bIns="45700" anchor="t" anchorCtr="0">
            <a:spAutoFit/>
          </a:bodyPr>
          <a:lstStyle/>
          <a:p>
            <a:pPr lvl="0" algn="just">
              <a:buSzPts val="2100"/>
            </a:pPr>
            <a:r>
              <a:rPr lang="fr-FR" sz="2100">
                <a:solidFill>
                  <a:srgbClr val="C5D8F1"/>
                </a:solidFill>
              </a:rPr>
              <a:t>Le quiz suivant représente 5 questions auxquelles vous devrez répondre pour confirmer votre compréhension de la présente capsule.
Chaque bonne réponse vaut 1 point. Aucun point pour les erreurs.
</a:t>
            </a:r>
            <a:endParaRPr sz="1400" b="0" i="0" u="none" strike="noStrike" cap="none" dirty="0">
              <a:solidFill>
                <a:srgbClr val="000000"/>
              </a:solidFill>
              <a:latin typeface="Arial"/>
              <a:ea typeface="Arial"/>
              <a:cs typeface="Arial"/>
              <a:sym typeface="Arial"/>
            </a:endParaRPr>
          </a:p>
        </p:txBody>
      </p:sp>
      <p:sp>
        <p:nvSpPr>
          <p:cNvPr id="145" name="Google Shape;145;p14">
            <a:hlinkClick r:id="" action="ppaction://hlinkshowjump?jump=nextslide"/>
          </p:cNvPr>
          <p:cNvSpPr/>
          <p:nvPr/>
        </p:nvSpPr>
        <p:spPr>
          <a:xfrm>
            <a:off x="7474187" y="5832263"/>
            <a:ext cx="903249" cy="490653"/>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5"/>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t>13</a:t>
            </a:fld>
            <a:endParaRPr/>
          </a:p>
        </p:txBody>
      </p:sp>
      <p:sp>
        <p:nvSpPr>
          <p:cNvPr id="151" name="Google Shape;151;p15"/>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Quiz </a:t>
            </a:r>
            <a:r>
              <a:rPr lang="es-ES" sz="2400" dirty="0" err="1">
                <a:solidFill>
                  <a:schemeClr val="lt1"/>
                </a:solidFill>
              </a:rPr>
              <a:t>d’auto-évaluation</a:t>
            </a:r>
            <a:endParaRPr sz="2400" b="0" i="0" u="none" strike="noStrike" cap="none" dirty="0">
              <a:solidFill>
                <a:schemeClr val="lt1"/>
              </a:solidFill>
              <a:latin typeface="Arial"/>
              <a:ea typeface="Arial"/>
              <a:cs typeface="Arial"/>
              <a:sym typeface="Arial"/>
            </a:endParaRPr>
          </a:p>
        </p:txBody>
      </p:sp>
      <p:sp>
        <p:nvSpPr>
          <p:cNvPr id="152" name="Google Shape;152;p15"/>
          <p:cNvSpPr txBox="1"/>
          <p:nvPr/>
        </p:nvSpPr>
        <p:spPr>
          <a:xfrm>
            <a:off x="316950" y="1778634"/>
            <a:ext cx="85101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1" i="0" u="none" strike="noStrike" cap="none" dirty="0" err="1">
                <a:solidFill>
                  <a:srgbClr val="000000"/>
                </a:solidFill>
                <a:latin typeface="Arial"/>
                <a:ea typeface="Arial"/>
                <a:cs typeface="Arial"/>
                <a:sym typeface="Arial"/>
              </a:rPr>
              <a:t>Question</a:t>
            </a:r>
            <a:r>
              <a:rPr lang="es-ES" sz="2000" b="1" i="0" u="none" strike="noStrike" cap="none" dirty="0">
                <a:solidFill>
                  <a:srgbClr val="000000"/>
                </a:solidFill>
                <a:latin typeface="Arial"/>
                <a:ea typeface="Arial"/>
                <a:cs typeface="Arial"/>
                <a:sym typeface="Arial"/>
              </a:rPr>
              <a:t> n°1 :</a:t>
            </a:r>
            <a:endParaRPr sz="1400" b="0" i="0" u="none" strike="noStrike" cap="none" dirty="0">
              <a:solidFill>
                <a:srgbClr val="000000"/>
              </a:solidFill>
              <a:latin typeface="Arial"/>
              <a:ea typeface="Arial"/>
              <a:cs typeface="Arial"/>
              <a:sym typeface="Arial"/>
            </a:endParaRPr>
          </a:p>
          <a:p>
            <a:pPr lvl="0">
              <a:buSzPts val="2000"/>
            </a:pPr>
            <a:r>
              <a:rPr lang="fr-FR" sz="2000" dirty="0">
                <a:solidFill>
                  <a:schemeClr val="dk1"/>
                </a:solidFill>
              </a:rPr>
              <a:t>Quel terme décrit-il le défi de l’économie mondiale de répondre aux besoins de tous dans les limites des moyens de la planète ? 
</a:t>
            </a:r>
            <a:endParaRPr sz="1400" b="0" i="0" u="none" strike="noStrike" cap="none" dirty="0">
              <a:solidFill>
                <a:srgbClr val="000000"/>
              </a:solidFill>
              <a:latin typeface="Arial"/>
              <a:ea typeface="Arial"/>
              <a:cs typeface="Arial"/>
              <a:sym typeface="Arial"/>
            </a:endParaRPr>
          </a:p>
        </p:txBody>
      </p:sp>
      <p:sp>
        <p:nvSpPr>
          <p:cNvPr id="153" name="Google Shape;153;p15"/>
          <p:cNvSpPr/>
          <p:nvPr/>
        </p:nvSpPr>
        <p:spPr>
          <a:xfrm>
            <a:off x="1828799" y="3792448"/>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buSzPts val="1600"/>
            </a:pPr>
            <a:r>
              <a:rPr lang="es-ES" sz="1600" dirty="0">
                <a:solidFill>
                  <a:srgbClr val="244061"/>
                </a:solidFill>
              </a:rPr>
              <a:t>Accord de Paris</a:t>
            </a:r>
            <a:endParaRPr sz="1600" dirty="0">
              <a:solidFill>
                <a:srgbClr val="244061"/>
              </a:solidFill>
            </a:endParaRPr>
          </a:p>
        </p:txBody>
      </p:sp>
      <p:sp>
        <p:nvSpPr>
          <p:cNvPr id="154" name="Google Shape;154;p15"/>
          <p:cNvSpPr/>
          <p:nvPr/>
        </p:nvSpPr>
        <p:spPr>
          <a:xfrm>
            <a:off x="1828800" y="296244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err="1">
                <a:solidFill>
                  <a:srgbClr val="244061"/>
                </a:solidFill>
              </a:rPr>
              <a:t>Développement</a:t>
            </a:r>
            <a:r>
              <a:rPr lang="es-ES" sz="1600" dirty="0">
                <a:solidFill>
                  <a:srgbClr val="244061"/>
                </a:solidFill>
              </a:rPr>
              <a:t> durable</a:t>
            </a:r>
            <a:endParaRPr sz="1600" b="0" i="0" u="none" strike="noStrike" cap="none" dirty="0">
              <a:solidFill>
                <a:srgbClr val="244061"/>
              </a:solidFill>
              <a:latin typeface="Arial"/>
              <a:ea typeface="Arial"/>
              <a:cs typeface="Arial"/>
              <a:sym typeface="Arial"/>
            </a:endParaRPr>
          </a:p>
        </p:txBody>
      </p:sp>
      <p:sp>
        <p:nvSpPr>
          <p:cNvPr id="155" name="Google Shape;155;p15"/>
          <p:cNvSpPr/>
          <p:nvPr/>
        </p:nvSpPr>
        <p:spPr>
          <a:xfrm>
            <a:off x="1828799" y="4531584"/>
            <a:ext cx="5218113" cy="40521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err="1">
                <a:solidFill>
                  <a:schemeClr val="dk2"/>
                </a:solidFill>
              </a:rPr>
              <a:t>Économie</a:t>
            </a:r>
            <a:r>
              <a:rPr lang="es-ES" sz="1600" dirty="0">
                <a:solidFill>
                  <a:schemeClr val="dk2"/>
                </a:solidFill>
              </a:rPr>
              <a:t> du </a:t>
            </a:r>
            <a:r>
              <a:rPr lang="es-ES" sz="1600" dirty="0" err="1">
                <a:solidFill>
                  <a:schemeClr val="dk2"/>
                </a:solidFill>
              </a:rPr>
              <a:t>beignet</a:t>
            </a:r>
            <a:endParaRPr sz="1400" b="0" i="0" u="none" strike="noStrike" cap="none" dirty="0">
              <a:solidFill>
                <a:srgbClr val="000000"/>
              </a:solidFill>
              <a:latin typeface="Arial"/>
              <a:ea typeface="Arial"/>
              <a:cs typeface="Arial"/>
              <a:sym typeface="Arial"/>
            </a:endParaRPr>
          </a:p>
        </p:txBody>
      </p:sp>
      <p:sp>
        <p:nvSpPr>
          <p:cNvPr id="156" name="Google Shape;156;p15"/>
          <p:cNvSpPr/>
          <p:nvPr/>
        </p:nvSpPr>
        <p:spPr>
          <a:xfrm>
            <a:off x="1828799" y="537551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err="1">
                <a:solidFill>
                  <a:schemeClr val="dk2"/>
                </a:solidFill>
              </a:rPr>
              <a:t>Programme</a:t>
            </a:r>
            <a:r>
              <a:rPr lang="es-ES" sz="1600" dirty="0">
                <a:solidFill>
                  <a:schemeClr val="dk2"/>
                </a:solidFill>
              </a:rPr>
              <a:t> 2030</a:t>
            </a:r>
            <a:endParaRPr sz="1600" b="0" i="0" u="none" strike="noStrike" cap="none" dirty="0">
              <a:solidFill>
                <a:schemeClr val="dk2"/>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6"/>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t>14</a:t>
            </a:fld>
            <a:endParaRPr/>
          </a:p>
        </p:txBody>
      </p:sp>
      <p:sp>
        <p:nvSpPr>
          <p:cNvPr id="163" name="Google Shape;163;p16"/>
          <p:cNvSpPr txBox="1"/>
          <p:nvPr/>
        </p:nvSpPr>
        <p:spPr>
          <a:xfrm>
            <a:off x="316950" y="1778634"/>
            <a:ext cx="85101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1" i="0" u="none" strike="noStrike" cap="none" dirty="0" err="1">
                <a:solidFill>
                  <a:srgbClr val="000000"/>
                </a:solidFill>
                <a:latin typeface="Arial"/>
                <a:ea typeface="Arial"/>
                <a:cs typeface="Arial"/>
                <a:sym typeface="Arial"/>
              </a:rPr>
              <a:t>Question</a:t>
            </a:r>
            <a:r>
              <a:rPr lang="es-ES" sz="2000" b="1" i="0" u="none" strike="noStrike" cap="none" dirty="0">
                <a:solidFill>
                  <a:srgbClr val="000000"/>
                </a:solidFill>
                <a:latin typeface="Arial"/>
                <a:ea typeface="Arial"/>
                <a:cs typeface="Arial"/>
                <a:sym typeface="Arial"/>
              </a:rPr>
              <a:t> n°2 :</a:t>
            </a:r>
            <a:endParaRPr sz="1400" b="0" i="0" u="none" strike="noStrike" cap="none" dirty="0">
              <a:solidFill>
                <a:srgbClr val="000000"/>
              </a:solidFill>
              <a:latin typeface="Arial"/>
              <a:ea typeface="Arial"/>
              <a:cs typeface="Arial"/>
              <a:sym typeface="Arial"/>
            </a:endParaRPr>
          </a:p>
          <a:p>
            <a:pPr lvl="0">
              <a:buSzPts val="2000"/>
            </a:pPr>
            <a:r>
              <a:rPr lang="fr-FR" sz="2000" dirty="0">
                <a:solidFill>
                  <a:schemeClr val="dk1"/>
                </a:solidFill>
              </a:rPr>
              <a:t>Selon le Donut, quel est l’espace à la fois écologiquement sûr et socialement juste, où l’humanité peut prospérer?
</a:t>
            </a:r>
            <a:endParaRPr sz="1400" b="0" i="0" u="none" strike="noStrike" cap="none" dirty="0">
              <a:solidFill>
                <a:srgbClr val="000000"/>
              </a:solidFill>
              <a:latin typeface="Arial"/>
              <a:ea typeface="Arial"/>
              <a:cs typeface="Arial"/>
              <a:sym typeface="Arial"/>
            </a:endParaRPr>
          </a:p>
        </p:txBody>
      </p:sp>
      <p:sp>
        <p:nvSpPr>
          <p:cNvPr id="164" name="Google Shape;164;p16"/>
          <p:cNvSpPr/>
          <p:nvPr/>
        </p:nvSpPr>
        <p:spPr>
          <a:xfrm>
            <a:off x="1828799" y="3792448"/>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fr-FR" sz="1600" dirty="0">
                <a:solidFill>
                  <a:srgbClr val="17365D"/>
                </a:solidFill>
              </a:rPr>
              <a:t>Entre fondation sociale et anneaux de plafond écologiques</a:t>
            </a:r>
            <a:endParaRPr sz="1600" b="0" i="0" u="none" strike="noStrike" cap="none" dirty="0">
              <a:solidFill>
                <a:srgbClr val="17365D"/>
              </a:solidFill>
              <a:latin typeface="Arial"/>
              <a:ea typeface="Arial"/>
              <a:cs typeface="Arial"/>
              <a:sym typeface="Arial"/>
            </a:endParaRPr>
          </a:p>
        </p:txBody>
      </p:sp>
      <p:sp>
        <p:nvSpPr>
          <p:cNvPr id="165" name="Google Shape;165;p16"/>
          <p:cNvSpPr/>
          <p:nvPr/>
        </p:nvSpPr>
        <p:spPr>
          <a:xfrm>
            <a:off x="1828800" y="296244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fr-FR" sz="1600" dirty="0">
                <a:solidFill>
                  <a:srgbClr val="244061"/>
                </a:solidFill>
              </a:rPr>
              <a:t>Au-dessus de l’anneau de plafond écologique</a:t>
            </a:r>
            <a:endParaRPr sz="1600" b="0" i="0" u="none" strike="noStrike" cap="none" dirty="0">
              <a:solidFill>
                <a:srgbClr val="244061"/>
              </a:solidFill>
              <a:latin typeface="Arial"/>
              <a:ea typeface="Arial"/>
              <a:cs typeface="Arial"/>
              <a:sym typeface="Arial"/>
            </a:endParaRPr>
          </a:p>
        </p:txBody>
      </p:sp>
      <p:sp>
        <p:nvSpPr>
          <p:cNvPr id="166" name="Google Shape;166;p16"/>
          <p:cNvSpPr/>
          <p:nvPr/>
        </p:nvSpPr>
        <p:spPr>
          <a:xfrm>
            <a:off x="1828799" y="4531584"/>
            <a:ext cx="5218113" cy="40521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fr-FR" sz="1600" dirty="0">
                <a:solidFill>
                  <a:srgbClr val="17365D"/>
                </a:solidFill>
              </a:rPr>
              <a:t>Ci-dessous l’anneau de fondation sociale</a:t>
            </a:r>
            <a:endParaRPr sz="1600" dirty="0">
              <a:solidFill>
                <a:srgbClr val="17365D"/>
              </a:solidFill>
            </a:endParaRPr>
          </a:p>
        </p:txBody>
      </p:sp>
      <p:sp>
        <p:nvSpPr>
          <p:cNvPr id="167" name="Google Shape;167;p16"/>
          <p:cNvSpPr/>
          <p:nvPr/>
        </p:nvSpPr>
        <p:spPr>
          <a:xfrm>
            <a:off x="1828799" y="5375517"/>
            <a:ext cx="5218113" cy="490024"/>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fr-FR" sz="1600" dirty="0">
                <a:solidFill>
                  <a:schemeClr val="dk2"/>
                </a:solidFill>
              </a:rPr>
              <a:t>Il n’y a pas un espace qui soit à la fois écologiquement sûr et socialement juste </a:t>
            </a:r>
            <a:endParaRPr sz="1600" b="0" i="0" u="none" strike="noStrike" cap="none" dirty="0">
              <a:solidFill>
                <a:schemeClr val="dk2"/>
              </a:solidFill>
              <a:latin typeface="Arial"/>
              <a:ea typeface="Arial"/>
              <a:cs typeface="Arial"/>
              <a:sym typeface="Arial"/>
            </a:endParaRPr>
          </a:p>
        </p:txBody>
      </p:sp>
      <p:sp>
        <p:nvSpPr>
          <p:cNvPr id="2" name="Google Shape;151;p15">
            <a:extLst>
              <a:ext uri="{FF2B5EF4-FFF2-40B4-BE49-F238E27FC236}">
                <a16:creationId xmlns:a16="http://schemas.microsoft.com/office/drawing/2014/main" id="{18BBA984-EE89-E9AC-9425-532B67D6AA23}"/>
              </a:ext>
            </a:extLst>
          </p:cNvPr>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Quiz </a:t>
            </a:r>
            <a:r>
              <a:rPr lang="es-ES" sz="2400" dirty="0" err="1">
                <a:solidFill>
                  <a:schemeClr val="lt1"/>
                </a:solidFill>
              </a:rPr>
              <a:t>d’auto-évaluation</a:t>
            </a:r>
            <a:endParaRPr sz="2400" b="0" i="0" u="none" strike="noStrike" cap="none" dirty="0">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8"/>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t>15</a:t>
            </a:fld>
            <a:endParaRPr/>
          </a:p>
        </p:txBody>
      </p:sp>
      <p:sp>
        <p:nvSpPr>
          <p:cNvPr id="185" name="Google Shape;185;p18"/>
          <p:cNvSpPr txBox="1"/>
          <p:nvPr/>
        </p:nvSpPr>
        <p:spPr>
          <a:xfrm>
            <a:off x="316950" y="1778634"/>
            <a:ext cx="85101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1" i="0" u="none" strike="noStrike" cap="none" dirty="0" err="1">
                <a:solidFill>
                  <a:srgbClr val="000000"/>
                </a:solidFill>
                <a:latin typeface="Arial"/>
                <a:ea typeface="Arial"/>
                <a:cs typeface="Arial"/>
                <a:sym typeface="Arial"/>
              </a:rPr>
              <a:t>Question</a:t>
            </a:r>
            <a:r>
              <a:rPr lang="es-ES" sz="2000" b="1" i="0" u="none" strike="noStrike" cap="none" dirty="0">
                <a:solidFill>
                  <a:srgbClr val="000000"/>
                </a:solidFill>
                <a:latin typeface="Arial"/>
                <a:ea typeface="Arial"/>
                <a:cs typeface="Arial"/>
                <a:sym typeface="Arial"/>
              </a:rPr>
              <a:t> n°3 :</a:t>
            </a:r>
            <a:endParaRPr sz="1400" b="0" i="0" u="none" strike="noStrike" cap="none" dirty="0">
              <a:solidFill>
                <a:srgbClr val="000000"/>
              </a:solidFill>
              <a:latin typeface="Arial"/>
              <a:ea typeface="Arial"/>
              <a:cs typeface="Arial"/>
              <a:sym typeface="Arial"/>
            </a:endParaRPr>
          </a:p>
          <a:p>
            <a:pPr lvl="0">
              <a:buSzPts val="2000"/>
            </a:pPr>
            <a:r>
              <a:rPr lang="fr-FR" sz="2000" dirty="0">
                <a:solidFill>
                  <a:schemeClr val="dk1"/>
                </a:solidFill>
              </a:rPr>
              <a:t>Combien de frontières planétaires ont déjà été transgressées ? 
</a:t>
            </a:r>
            <a:endParaRPr sz="1400" b="0" i="0" u="none" strike="noStrike" cap="none" dirty="0">
              <a:solidFill>
                <a:srgbClr val="000000"/>
              </a:solidFill>
              <a:latin typeface="Arial"/>
              <a:ea typeface="Arial"/>
              <a:cs typeface="Arial"/>
              <a:sym typeface="Arial"/>
            </a:endParaRPr>
          </a:p>
        </p:txBody>
      </p:sp>
      <p:sp>
        <p:nvSpPr>
          <p:cNvPr id="186" name="Google Shape;186;p18"/>
          <p:cNvSpPr/>
          <p:nvPr/>
        </p:nvSpPr>
        <p:spPr>
          <a:xfrm>
            <a:off x="1828799" y="3792448"/>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a:solidFill>
                  <a:srgbClr val="17365D"/>
                </a:solidFill>
              </a:rPr>
              <a:t>8 sur 9</a:t>
            </a:r>
            <a:endParaRPr sz="1600" b="0" i="0" u="none" strike="noStrike" cap="none" dirty="0">
              <a:solidFill>
                <a:srgbClr val="17365D"/>
              </a:solidFill>
              <a:latin typeface="Arial"/>
              <a:ea typeface="Arial"/>
              <a:cs typeface="Arial"/>
              <a:sym typeface="Arial"/>
            </a:endParaRPr>
          </a:p>
        </p:txBody>
      </p:sp>
      <p:sp>
        <p:nvSpPr>
          <p:cNvPr id="187" name="Google Shape;187;p18"/>
          <p:cNvSpPr/>
          <p:nvPr/>
        </p:nvSpPr>
        <p:spPr>
          <a:xfrm>
            <a:off x="1828800" y="296244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err="1">
                <a:solidFill>
                  <a:srgbClr val="244061"/>
                </a:solidFill>
              </a:rPr>
              <a:t>Aucun</a:t>
            </a:r>
            <a:endParaRPr sz="1600" b="0" i="0" u="none" strike="noStrike" cap="none" dirty="0">
              <a:solidFill>
                <a:srgbClr val="244061"/>
              </a:solidFill>
              <a:latin typeface="Arial"/>
              <a:ea typeface="Arial"/>
              <a:cs typeface="Arial"/>
              <a:sym typeface="Arial"/>
            </a:endParaRPr>
          </a:p>
        </p:txBody>
      </p:sp>
      <p:sp>
        <p:nvSpPr>
          <p:cNvPr id="188" name="Google Shape;188;p18"/>
          <p:cNvSpPr/>
          <p:nvPr/>
        </p:nvSpPr>
        <p:spPr>
          <a:xfrm>
            <a:off x="1828799" y="4531584"/>
            <a:ext cx="5218113" cy="40521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s-ES" sz="1600" b="0" i="0" u="none" strike="noStrike" cap="none" dirty="0">
                <a:solidFill>
                  <a:srgbClr val="17365D"/>
                </a:solidFill>
                <a:latin typeface="Arial"/>
                <a:ea typeface="Arial"/>
                <a:cs typeface="Arial"/>
                <a:sym typeface="Arial"/>
              </a:rPr>
              <a:t>2 sur 9</a:t>
            </a:r>
          </a:p>
        </p:txBody>
      </p:sp>
      <p:sp>
        <p:nvSpPr>
          <p:cNvPr id="189" name="Google Shape;189;p18"/>
          <p:cNvSpPr/>
          <p:nvPr/>
        </p:nvSpPr>
        <p:spPr>
          <a:xfrm>
            <a:off x="1828799" y="537551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s-ES" sz="1600" dirty="0">
                <a:solidFill>
                  <a:srgbClr val="17365D"/>
                </a:solidFill>
              </a:rPr>
              <a:t>5</a:t>
            </a:r>
            <a:r>
              <a:rPr lang="es-ES" sz="1600" b="0" i="0" u="none" strike="noStrike" cap="none" dirty="0">
                <a:solidFill>
                  <a:srgbClr val="17365D"/>
                </a:solidFill>
                <a:latin typeface="Arial"/>
                <a:ea typeface="Arial"/>
                <a:cs typeface="Arial"/>
                <a:sym typeface="Arial"/>
              </a:rPr>
              <a:t> sur 9</a:t>
            </a:r>
          </a:p>
        </p:txBody>
      </p:sp>
      <p:sp>
        <p:nvSpPr>
          <p:cNvPr id="2" name="Google Shape;151;p15">
            <a:extLst>
              <a:ext uri="{FF2B5EF4-FFF2-40B4-BE49-F238E27FC236}">
                <a16:creationId xmlns:a16="http://schemas.microsoft.com/office/drawing/2014/main" id="{DA73802E-E8B0-E205-E7E0-1A13F843672F}"/>
              </a:ext>
            </a:extLst>
          </p:cNvPr>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Quiz </a:t>
            </a:r>
            <a:r>
              <a:rPr lang="es-ES" sz="2400" dirty="0" err="1">
                <a:solidFill>
                  <a:schemeClr val="lt1"/>
                </a:solidFill>
              </a:rPr>
              <a:t>d’auto-évaluation</a:t>
            </a:r>
            <a:endParaRPr sz="2400" b="0" i="0" u="none" strike="noStrike" cap="none" dirty="0">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9"/>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t>16</a:t>
            </a:fld>
            <a:endParaRPr/>
          </a:p>
        </p:txBody>
      </p:sp>
      <p:sp>
        <p:nvSpPr>
          <p:cNvPr id="196" name="Google Shape;196;p19"/>
          <p:cNvSpPr txBox="1"/>
          <p:nvPr/>
        </p:nvSpPr>
        <p:spPr>
          <a:xfrm>
            <a:off x="316950" y="1778634"/>
            <a:ext cx="85101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1" i="0" u="none" strike="noStrike" cap="none" dirty="0" err="1">
                <a:solidFill>
                  <a:srgbClr val="000000"/>
                </a:solidFill>
                <a:latin typeface="Arial"/>
                <a:ea typeface="Arial"/>
                <a:cs typeface="Arial"/>
                <a:sym typeface="Arial"/>
              </a:rPr>
              <a:t>Question</a:t>
            </a:r>
            <a:r>
              <a:rPr lang="es-ES" sz="2000" b="1" i="0" u="none" strike="noStrike" cap="none" dirty="0">
                <a:solidFill>
                  <a:srgbClr val="000000"/>
                </a:solidFill>
                <a:latin typeface="Arial"/>
                <a:ea typeface="Arial"/>
                <a:cs typeface="Arial"/>
                <a:sym typeface="Arial"/>
              </a:rPr>
              <a:t> n°4 :</a:t>
            </a:r>
            <a:endParaRPr sz="1400" b="0" i="0" u="none" strike="noStrike" cap="none" dirty="0">
              <a:solidFill>
                <a:srgbClr val="000000"/>
              </a:solidFill>
              <a:latin typeface="Arial"/>
              <a:ea typeface="Arial"/>
              <a:cs typeface="Arial"/>
              <a:sym typeface="Arial"/>
            </a:endParaRPr>
          </a:p>
          <a:p>
            <a:pPr lvl="0">
              <a:buSzPts val="2000"/>
            </a:pPr>
            <a:r>
              <a:rPr lang="fr-FR" sz="2000" dirty="0">
                <a:solidFill>
                  <a:schemeClr val="dk1"/>
                </a:solidFill>
              </a:rPr>
              <a:t>Laquelle des options suivantes n’est pas une caractéristique de la mentalité économique proposée par le </a:t>
            </a:r>
            <a:r>
              <a:rPr lang="fr-FR" sz="2000" dirty="0" err="1">
                <a:solidFill>
                  <a:schemeClr val="dk1"/>
                </a:solidFill>
              </a:rPr>
              <a:t>Doughtnut</a:t>
            </a:r>
            <a:r>
              <a:rPr lang="fr-FR" sz="2000" dirty="0">
                <a:solidFill>
                  <a:schemeClr val="dk1"/>
                </a:solidFill>
              </a:rPr>
              <a:t> </a:t>
            </a:r>
            <a:r>
              <a:rPr lang="fr-FR" sz="2000" dirty="0" err="1">
                <a:solidFill>
                  <a:schemeClr val="dk1"/>
                </a:solidFill>
              </a:rPr>
              <a:t>Economics</a:t>
            </a:r>
            <a:r>
              <a:rPr lang="fr-FR" sz="2000" dirty="0">
                <a:solidFill>
                  <a:schemeClr val="dk1"/>
                </a:solidFill>
              </a:rPr>
              <a:t>? 
</a:t>
            </a:r>
            <a:endParaRPr sz="1400" b="0" i="0" u="none" strike="noStrike" cap="none" dirty="0">
              <a:solidFill>
                <a:srgbClr val="000000"/>
              </a:solidFill>
              <a:latin typeface="Arial"/>
              <a:ea typeface="Arial"/>
              <a:cs typeface="Arial"/>
              <a:sym typeface="Arial"/>
            </a:endParaRPr>
          </a:p>
        </p:txBody>
      </p:sp>
      <p:sp>
        <p:nvSpPr>
          <p:cNvPr id="197" name="Google Shape;197;p19"/>
          <p:cNvSpPr/>
          <p:nvPr/>
        </p:nvSpPr>
        <p:spPr>
          <a:xfrm>
            <a:off x="1828799" y="3792448"/>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err="1">
                <a:solidFill>
                  <a:srgbClr val="17365D"/>
                </a:solidFill>
              </a:rPr>
              <a:t>Régénératif</a:t>
            </a:r>
            <a:r>
              <a:rPr lang="es-ES" sz="1600" dirty="0">
                <a:solidFill>
                  <a:srgbClr val="17365D"/>
                </a:solidFill>
              </a:rPr>
              <a:t> par </a:t>
            </a:r>
            <a:r>
              <a:rPr lang="es-ES" sz="1600" dirty="0" err="1">
                <a:solidFill>
                  <a:srgbClr val="17365D"/>
                </a:solidFill>
              </a:rPr>
              <a:t>conception</a:t>
            </a:r>
            <a:endParaRPr sz="1600" b="0" i="0" u="none" strike="noStrike" cap="none" dirty="0">
              <a:solidFill>
                <a:srgbClr val="17365D"/>
              </a:solidFill>
              <a:latin typeface="Arial"/>
              <a:ea typeface="Arial"/>
              <a:cs typeface="Arial"/>
              <a:sym typeface="Arial"/>
            </a:endParaRPr>
          </a:p>
        </p:txBody>
      </p:sp>
      <p:sp>
        <p:nvSpPr>
          <p:cNvPr id="198" name="Google Shape;198;p19"/>
          <p:cNvSpPr/>
          <p:nvPr/>
        </p:nvSpPr>
        <p:spPr>
          <a:xfrm>
            <a:off x="1828800" y="296244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err="1">
                <a:solidFill>
                  <a:srgbClr val="244061"/>
                </a:solidFill>
              </a:rPr>
              <a:t>Équilibre</a:t>
            </a:r>
            <a:r>
              <a:rPr lang="es-ES" sz="1600" dirty="0">
                <a:solidFill>
                  <a:srgbClr val="244061"/>
                </a:solidFill>
              </a:rPr>
              <a:t> </a:t>
            </a:r>
            <a:r>
              <a:rPr lang="es-ES" sz="1600" dirty="0" err="1">
                <a:solidFill>
                  <a:srgbClr val="244061"/>
                </a:solidFill>
              </a:rPr>
              <a:t>mécanique</a:t>
            </a:r>
            <a:endParaRPr sz="1600" b="0" i="0" u="none" strike="noStrike" cap="none" dirty="0">
              <a:solidFill>
                <a:srgbClr val="244061"/>
              </a:solidFill>
              <a:latin typeface="Arial"/>
              <a:ea typeface="Arial"/>
              <a:cs typeface="Arial"/>
              <a:sym typeface="Arial"/>
            </a:endParaRPr>
          </a:p>
        </p:txBody>
      </p:sp>
      <p:sp>
        <p:nvSpPr>
          <p:cNvPr id="199" name="Google Shape;199;p19"/>
          <p:cNvSpPr/>
          <p:nvPr/>
        </p:nvSpPr>
        <p:spPr>
          <a:xfrm>
            <a:off x="1828799" y="4531584"/>
            <a:ext cx="5218113" cy="40521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err="1">
                <a:solidFill>
                  <a:srgbClr val="17365D"/>
                </a:solidFill>
              </a:rPr>
              <a:t>Distributif</a:t>
            </a:r>
            <a:r>
              <a:rPr lang="es-ES" sz="1600" dirty="0">
                <a:solidFill>
                  <a:srgbClr val="17365D"/>
                </a:solidFill>
              </a:rPr>
              <a:t> par </a:t>
            </a:r>
            <a:r>
              <a:rPr lang="es-ES" sz="1600" dirty="0" err="1">
                <a:solidFill>
                  <a:srgbClr val="17365D"/>
                </a:solidFill>
              </a:rPr>
              <a:t>conception</a:t>
            </a:r>
            <a:endParaRPr lang="es-ES" sz="1600" dirty="0">
              <a:solidFill>
                <a:srgbClr val="17365D"/>
              </a:solidFill>
            </a:endParaRPr>
          </a:p>
        </p:txBody>
      </p:sp>
      <p:sp>
        <p:nvSpPr>
          <p:cNvPr id="200" name="Google Shape;200;p19"/>
          <p:cNvSpPr/>
          <p:nvPr/>
        </p:nvSpPr>
        <p:spPr>
          <a:xfrm>
            <a:off x="1828799" y="537551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a:solidFill>
                  <a:schemeClr val="dk2"/>
                </a:solidFill>
              </a:rPr>
              <a:t>Des </a:t>
            </a:r>
            <a:r>
              <a:rPr lang="es-ES" sz="1600" dirty="0" err="1">
                <a:solidFill>
                  <a:schemeClr val="dk2"/>
                </a:solidFill>
              </a:rPr>
              <a:t>humains</a:t>
            </a:r>
            <a:r>
              <a:rPr lang="es-ES" sz="1600" dirty="0">
                <a:solidFill>
                  <a:schemeClr val="dk2"/>
                </a:solidFill>
              </a:rPr>
              <a:t> </a:t>
            </a:r>
            <a:r>
              <a:rPr lang="es-ES" sz="1600" dirty="0" err="1">
                <a:solidFill>
                  <a:schemeClr val="dk2"/>
                </a:solidFill>
              </a:rPr>
              <a:t>socialement</a:t>
            </a:r>
            <a:r>
              <a:rPr lang="es-ES" sz="1600" dirty="0">
                <a:solidFill>
                  <a:schemeClr val="dk2"/>
                </a:solidFill>
              </a:rPr>
              <a:t> adaptables</a:t>
            </a:r>
            <a:endParaRPr lang="es-ES" sz="1600" b="0" i="0" u="none" strike="noStrike" cap="none" dirty="0">
              <a:solidFill>
                <a:schemeClr val="dk2"/>
              </a:solidFill>
              <a:latin typeface="Arial"/>
              <a:ea typeface="Arial"/>
              <a:cs typeface="Arial"/>
              <a:sym typeface="Arial"/>
            </a:endParaRPr>
          </a:p>
        </p:txBody>
      </p:sp>
      <p:sp>
        <p:nvSpPr>
          <p:cNvPr id="2" name="Google Shape;151;p15">
            <a:extLst>
              <a:ext uri="{FF2B5EF4-FFF2-40B4-BE49-F238E27FC236}">
                <a16:creationId xmlns:a16="http://schemas.microsoft.com/office/drawing/2014/main" id="{03DBB8C9-54A9-A320-6BC4-1383A572774D}"/>
              </a:ext>
            </a:extLst>
          </p:cNvPr>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Quiz </a:t>
            </a:r>
            <a:r>
              <a:rPr lang="es-ES" sz="2400" dirty="0" err="1">
                <a:solidFill>
                  <a:schemeClr val="lt1"/>
                </a:solidFill>
              </a:rPr>
              <a:t>d’auto-évaluation</a:t>
            </a:r>
            <a:endParaRPr sz="2400" b="0" i="0" u="none" strike="noStrike" cap="none" dirty="0">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t>17</a:t>
            </a:fld>
            <a:endParaRPr/>
          </a:p>
        </p:txBody>
      </p:sp>
      <p:sp>
        <p:nvSpPr>
          <p:cNvPr id="207" name="Google Shape;207;p20"/>
          <p:cNvSpPr txBox="1"/>
          <p:nvPr/>
        </p:nvSpPr>
        <p:spPr>
          <a:xfrm>
            <a:off x="316950" y="1778634"/>
            <a:ext cx="85101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1" i="0" u="none" strike="noStrike" cap="none" dirty="0" err="1">
                <a:solidFill>
                  <a:srgbClr val="000000"/>
                </a:solidFill>
                <a:latin typeface="Arial"/>
                <a:ea typeface="Arial"/>
                <a:cs typeface="Arial"/>
                <a:sym typeface="Arial"/>
              </a:rPr>
              <a:t>Question</a:t>
            </a:r>
            <a:r>
              <a:rPr lang="es-ES" sz="2000" b="1" i="0" u="none" strike="noStrike" cap="none" dirty="0">
                <a:solidFill>
                  <a:srgbClr val="000000"/>
                </a:solidFill>
                <a:latin typeface="Arial"/>
                <a:ea typeface="Arial"/>
                <a:cs typeface="Arial"/>
                <a:sym typeface="Arial"/>
              </a:rPr>
              <a:t> n°5 :</a:t>
            </a:r>
            <a:endParaRPr sz="1400" b="0" i="0" u="none" strike="noStrike" cap="none" dirty="0">
              <a:solidFill>
                <a:srgbClr val="000000"/>
              </a:solidFill>
              <a:latin typeface="Arial"/>
              <a:ea typeface="Arial"/>
              <a:cs typeface="Arial"/>
              <a:sym typeface="Arial"/>
            </a:endParaRPr>
          </a:p>
          <a:p>
            <a:pPr lvl="0">
              <a:buSzPts val="2000"/>
            </a:pPr>
            <a:r>
              <a:rPr lang="fr-FR" sz="2000" dirty="0">
                <a:solidFill>
                  <a:schemeClr val="dk1"/>
                </a:solidFill>
              </a:rPr>
              <a:t>Quel terme fait référence à la situation où une personne tombe en dessous de la limite de « mobilité de base », dans le beignet de mobilité?
</a:t>
            </a:r>
            <a:endParaRPr sz="1400" b="0" i="0" u="none" strike="noStrike" cap="none" dirty="0">
              <a:solidFill>
                <a:srgbClr val="000000"/>
              </a:solidFill>
              <a:latin typeface="Arial"/>
              <a:ea typeface="Arial"/>
              <a:cs typeface="Arial"/>
              <a:sym typeface="Arial"/>
            </a:endParaRPr>
          </a:p>
        </p:txBody>
      </p:sp>
      <p:sp>
        <p:nvSpPr>
          <p:cNvPr id="208" name="Google Shape;208;p20"/>
          <p:cNvSpPr/>
          <p:nvPr/>
        </p:nvSpPr>
        <p:spPr>
          <a:xfrm>
            <a:off x="1828799" y="3792448"/>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err="1">
                <a:solidFill>
                  <a:srgbClr val="244061"/>
                </a:solidFill>
              </a:rPr>
              <a:t>Mobilité</a:t>
            </a:r>
            <a:r>
              <a:rPr lang="es-ES" sz="1600" dirty="0">
                <a:solidFill>
                  <a:srgbClr val="244061"/>
                </a:solidFill>
              </a:rPr>
              <a:t> </a:t>
            </a:r>
            <a:r>
              <a:rPr lang="es-ES" sz="1600" dirty="0" err="1">
                <a:solidFill>
                  <a:srgbClr val="244061"/>
                </a:solidFill>
              </a:rPr>
              <a:t>excessive</a:t>
            </a:r>
            <a:endParaRPr sz="1600" dirty="0">
              <a:solidFill>
                <a:srgbClr val="244061"/>
              </a:solidFill>
            </a:endParaRPr>
          </a:p>
        </p:txBody>
      </p:sp>
      <p:sp>
        <p:nvSpPr>
          <p:cNvPr id="209" name="Google Shape;209;p20"/>
          <p:cNvSpPr/>
          <p:nvPr/>
        </p:nvSpPr>
        <p:spPr>
          <a:xfrm>
            <a:off x="1828800" y="296244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err="1">
                <a:solidFill>
                  <a:srgbClr val="244061"/>
                </a:solidFill>
              </a:rPr>
              <a:t>Mobilité</a:t>
            </a:r>
            <a:r>
              <a:rPr lang="es-ES" sz="1600" dirty="0">
                <a:solidFill>
                  <a:srgbClr val="244061"/>
                </a:solidFill>
              </a:rPr>
              <a:t> </a:t>
            </a:r>
            <a:r>
              <a:rPr lang="es-ES" sz="1600" dirty="0" err="1">
                <a:solidFill>
                  <a:srgbClr val="244061"/>
                </a:solidFill>
              </a:rPr>
              <a:t>bonheur</a:t>
            </a:r>
            <a:endParaRPr sz="1600" b="0" i="0" u="none" strike="noStrike" cap="none" dirty="0">
              <a:solidFill>
                <a:srgbClr val="244061"/>
              </a:solidFill>
              <a:latin typeface="Arial"/>
              <a:ea typeface="Arial"/>
              <a:cs typeface="Arial"/>
              <a:sym typeface="Arial"/>
            </a:endParaRPr>
          </a:p>
        </p:txBody>
      </p:sp>
      <p:sp>
        <p:nvSpPr>
          <p:cNvPr id="210" name="Google Shape;210;p20"/>
          <p:cNvSpPr/>
          <p:nvPr/>
        </p:nvSpPr>
        <p:spPr>
          <a:xfrm>
            <a:off x="1828799" y="4531584"/>
            <a:ext cx="5218113" cy="40521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err="1">
                <a:solidFill>
                  <a:srgbClr val="244061"/>
                </a:solidFill>
              </a:rPr>
              <a:t>Anneau</a:t>
            </a:r>
            <a:r>
              <a:rPr lang="es-ES" sz="1600" dirty="0">
                <a:solidFill>
                  <a:srgbClr val="244061"/>
                </a:solidFill>
              </a:rPr>
              <a:t> de </a:t>
            </a:r>
            <a:r>
              <a:rPr lang="es-ES" sz="1600" dirty="0" err="1">
                <a:solidFill>
                  <a:srgbClr val="244061"/>
                </a:solidFill>
              </a:rPr>
              <a:t>mobilité</a:t>
            </a:r>
            <a:endParaRPr sz="1600" b="0" i="0" u="none" strike="noStrike" cap="none" dirty="0">
              <a:solidFill>
                <a:srgbClr val="244061"/>
              </a:solidFill>
              <a:latin typeface="Arial"/>
              <a:ea typeface="Arial"/>
              <a:cs typeface="Arial"/>
              <a:sym typeface="Arial"/>
            </a:endParaRPr>
          </a:p>
        </p:txBody>
      </p:sp>
      <p:sp>
        <p:nvSpPr>
          <p:cNvPr id="211" name="Google Shape;211;p20"/>
          <p:cNvSpPr/>
          <p:nvPr/>
        </p:nvSpPr>
        <p:spPr>
          <a:xfrm>
            <a:off x="1828799" y="537551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err="1">
                <a:solidFill>
                  <a:schemeClr val="dk2"/>
                </a:solidFill>
              </a:rPr>
              <a:t>Mobilité</a:t>
            </a:r>
            <a:r>
              <a:rPr lang="es-ES" sz="1600" dirty="0">
                <a:solidFill>
                  <a:schemeClr val="dk2"/>
                </a:solidFill>
              </a:rPr>
              <a:t> </a:t>
            </a:r>
            <a:r>
              <a:rPr lang="es-ES" sz="1600" dirty="0" err="1">
                <a:solidFill>
                  <a:schemeClr val="dk2"/>
                </a:solidFill>
              </a:rPr>
              <a:t>pauvreté</a:t>
            </a:r>
            <a:endParaRPr sz="1600" b="0" i="0" u="none" strike="noStrike" cap="none" dirty="0">
              <a:solidFill>
                <a:schemeClr val="dk2"/>
              </a:solidFill>
              <a:latin typeface="Arial"/>
              <a:ea typeface="Arial"/>
              <a:cs typeface="Arial"/>
              <a:sym typeface="Arial"/>
            </a:endParaRPr>
          </a:p>
        </p:txBody>
      </p:sp>
      <p:sp>
        <p:nvSpPr>
          <p:cNvPr id="2" name="Google Shape;151;p15">
            <a:extLst>
              <a:ext uri="{FF2B5EF4-FFF2-40B4-BE49-F238E27FC236}">
                <a16:creationId xmlns:a16="http://schemas.microsoft.com/office/drawing/2014/main" id="{BDE33B18-6B07-6803-034A-80900C7E335D}"/>
              </a:ext>
            </a:extLst>
          </p:cNvPr>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Quiz </a:t>
            </a:r>
            <a:r>
              <a:rPr lang="es-ES" sz="2400" dirty="0" err="1">
                <a:solidFill>
                  <a:schemeClr val="lt1"/>
                </a:solidFill>
              </a:rPr>
              <a:t>d’auto-évaluation</a:t>
            </a:r>
            <a:endParaRPr sz="2400" b="0" i="0" u="none" strike="noStrike" cap="none" dirty="0">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10b78f225a7_0_15"/>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18</a:t>
            </a:fld>
            <a:endParaRPr/>
          </a:p>
        </p:txBody>
      </p:sp>
      <p:sp>
        <p:nvSpPr>
          <p:cNvPr id="100" name="Google Shape;100;g10b78f225a7_0_15"/>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lvl="0" algn="ctr">
              <a:lnSpc>
                <a:spcPct val="90000"/>
              </a:lnSpc>
              <a:buClr>
                <a:schemeClr val="lt1"/>
              </a:buClr>
              <a:buSzPts val="3959"/>
            </a:pPr>
            <a:r>
              <a:rPr lang="es-ES" sz="2800" dirty="0" err="1">
                <a:solidFill>
                  <a:schemeClr val="lt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Références</a:t>
            </a:r>
            <a:endParaRPr sz="2800" b="0" i="0" u="none" strike="noStrike" cap="none" dirty="0">
              <a:solidFill>
                <a:schemeClr val="lt1"/>
              </a:solidFill>
              <a:latin typeface="Arial"/>
              <a:ea typeface="Arial"/>
              <a:cs typeface="Arial"/>
              <a:sym typeface="Arial"/>
            </a:endParaRPr>
          </a:p>
        </p:txBody>
      </p:sp>
      <p:sp>
        <p:nvSpPr>
          <p:cNvPr id="102" name="Google Shape;102;g10b78f225a7_0_15"/>
          <p:cNvSpPr txBox="1"/>
          <p:nvPr/>
        </p:nvSpPr>
        <p:spPr>
          <a:xfrm>
            <a:off x="444137" y="1907177"/>
            <a:ext cx="8399417" cy="4734204"/>
          </a:xfrm>
          <a:prstGeom prst="rect">
            <a:avLst/>
          </a:prstGeom>
          <a:noFill/>
          <a:ln>
            <a:noFill/>
          </a:ln>
        </p:spPr>
        <p:txBody>
          <a:bodyPr spcFirstLastPara="1" wrap="square" lIns="91425" tIns="45700" rIns="91425" bIns="45700" anchor="t" anchorCtr="0">
            <a:spAutoFit/>
          </a:bodyPr>
          <a:lstStyle/>
          <a:p>
            <a:pPr marL="228600" indent="-228600">
              <a:lnSpc>
                <a:spcPct val="107000"/>
              </a:lnSpc>
              <a:spcAft>
                <a:spcPts val="800"/>
              </a:spcAft>
              <a:buAutoNum type="arabicParenBoth"/>
            </a:pPr>
            <a:r>
              <a:rPr lang="en-GB" sz="1200" dirty="0">
                <a:effectLst/>
                <a:latin typeface="+mj-lt"/>
                <a:ea typeface="Calibri" panose="020F0502020204030204" pitchFamily="34" charset="0"/>
                <a:cs typeface="Times New Roman" panose="02020603050405020304" pitchFamily="18" charset="0"/>
              </a:rPr>
              <a:t>Raworth, K. (2017). </a:t>
            </a:r>
            <a:r>
              <a:rPr lang="en-GB" sz="1200" i="1" dirty="0">
                <a:effectLst/>
                <a:latin typeface="+mj-lt"/>
                <a:ea typeface="Calibri" panose="020F0502020204030204" pitchFamily="34" charset="0"/>
                <a:cs typeface="Times New Roman" panose="02020603050405020304" pitchFamily="18" charset="0"/>
              </a:rPr>
              <a:t>Doughnut economics: 7 ways to think like a 21st-century economist</a:t>
            </a:r>
            <a:r>
              <a:rPr lang="en-GB" sz="1200" dirty="0">
                <a:effectLst/>
                <a:latin typeface="+mj-lt"/>
                <a:ea typeface="Calibri" panose="020F0502020204030204" pitchFamily="34" charset="0"/>
                <a:cs typeface="Times New Roman" panose="02020603050405020304" pitchFamily="18" charset="0"/>
              </a:rPr>
              <a:t>. Random House.</a:t>
            </a:r>
          </a:p>
          <a:p>
            <a:pPr>
              <a:lnSpc>
                <a:spcPct val="107000"/>
              </a:lnSpc>
              <a:spcAft>
                <a:spcPts val="800"/>
              </a:spcAft>
            </a:pPr>
            <a:r>
              <a:rPr lang="en-GB" sz="1200" dirty="0">
                <a:effectLst/>
                <a:latin typeface="+mj-lt"/>
                <a:ea typeface="Calibri" panose="020F0502020204030204" pitchFamily="34" charset="0"/>
                <a:cs typeface="Times New Roman" panose="02020603050405020304" pitchFamily="18" charset="0"/>
              </a:rPr>
              <a:t>(2) Doughnut Economics Action Lab. </a:t>
            </a:r>
            <a:r>
              <a:rPr lang="en-GB" sz="1200" i="1" dirty="0">
                <a:effectLst/>
                <a:latin typeface="+mj-lt"/>
                <a:ea typeface="Calibri" panose="020F0502020204030204" pitchFamily="34" charset="0"/>
                <a:cs typeface="Times New Roman" panose="02020603050405020304" pitchFamily="18" charset="0"/>
              </a:rPr>
              <a:t>About Doughnut Economics</a:t>
            </a:r>
            <a:r>
              <a:rPr lang="en-GB" sz="1200" dirty="0">
                <a:effectLst/>
                <a:latin typeface="+mj-lt"/>
                <a:ea typeface="Calibri" panose="020F0502020204030204" pitchFamily="34" charset="0"/>
                <a:cs typeface="Times New Roman" panose="02020603050405020304" pitchFamily="18" charset="0"/>
              </a:rPr>
              <a:t>. Retrieved March 16, 2022, from </a:t>
            </a:r>
            <a:r>
              <a:rPr lang="en-US" sz="1200" u="sng" dirty="0">
                <a:solidFill>
                  <a:srgbClr val="0563C1"/>
                </a:solidFill>
                <a:effectLst/>
                <a:latin typeface="+mj-lt"/>
                <a:ea typeface="Calibri" panose="020F0502020204030204" pitchFamily="34" charset="0"/>
                <a:cs typeface="Times New Roman" panose="02020603050405020304" pitchFamily="18" charset="0"/>
                <a:hlinkClick r:id="rId3"/>
              </a:rPr>
              <a:t>https://doughnuteconomics.org/about-doughnut-economics</a:t>
            </a:r>
            <a:r>
              <a:rPr lang="en-GB" sz="1200" dirty="0">
                <a:effectLst/>
                <a:latin typeface="+mj-lt"/>
                <a:ea typeface="Calibri" panose="020F0502020204030204" pitchFamily="34" charset="0"/>
                <a:cs typeface="Times New Roman" panose="02020603050405020304" pitchFamily="18" charset="0"/>
              </a:rPr>
              <a:t> </a:t>
            </a:r>
          </a:p>
          <a:p>
            <a:pPr>
              <a:lnSpc>
                <a:spcPct val="107000"/>
              </a:lnSpc>
              <a:spcAft>
                <a:spcPts val="800"/>
              </a:spcAft>
            </a:pPr>
            <a:r>
              <a:rPr lang="en-GB" sz="1200" dirty="0">
                <a:effectLst/>
                <a:latin typeface="+mj-lt"/>
                <a:ea typeface="Calibri" panose="020F0502020204030204" pitchFamily="34" charset="0"/>
                <a:cs typeface="Times New Roman" panose="02020603050405020304" pitchFamily="18" charset="0"/>
              </a:rPr>
              <a:t>(3) </a:t>
            </a:r>
            <a:r>
              <a:rPr lang="en-GB" sz="1200" dirty="0" err="1">
                <a:effectLst/>
                <a:latin typeface="+mj-lt"/>
                <a:ea typeface="Calibri" panose="020F0502020204030204" pitchFamily="34" charset="0"/>
                <a:cs typeface="Times New Roman" panose="02020603050405020304" pitchFamily="18" charset="0"/>
              </a:rPr>
              <a:t>Pixabay</a:t>
            </a:r>
            <a:r>
              <a:rPr lang="en-GB" sz="1200" dirty="0">
                <a:effectLst/>
                <a:latin typeface="+mj-lt"/>
                <a:ea typeface="Calibri" panose="020F0502020204030204" pitchFamily="34" charset="0"/>
                <a:cs typeface="Times New Roman" panose="02020603050405020304" pitchFamily="18" charset="0"/>
              </a:rPr>
              <a:t>. Free images website. Retrieved June 6, 2022, from </a:t>
            </a:r>
            <a:r>
              <a:rPr lang="en-GB" sz="1200" u="sng" dirty="0">
                <a:solidFill>
                  <a:srgbClr val="0563C1"/>
                </a:solidFill>
                <a:effectLst/>
                <a:latin typeface="+mj-lt"/>
                <a:ea typeface="Calibri" panose="020F0502020204030204" pitchFamily="34" charset="0"/>
                <a:cs typeface="Times New Roman" panose="02020603050405020304" pitchFamily="18" charset="0"/>
                <a:hlinkClick r:id="rId4"/>
              </a:rPr>
              <a:t>https://pixabay.com</a:t>
            </a:r>
            <a:r>
              <a:rPr lang="en-GB" sz="1200" dirty="0">
                <a:effectLst/>
                <a:latin typeface="+mj-lt"/>
                <a:ea typeface="Calibri" panose="020F0502020204030204" pitchFamily="34" charset="0"/>
                <a:cs typeface="Times New Roman" panose="02020603050405020304" pitchFamily="18" charset="0"/>
              </a:rPr>
              <a:t>  </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j-lt"/>
                <a:ea typeface="Calibri" panose="020F0502020204030204" pitchFamily="34" charset="0"/>
                <a:cs typeface="Times New Roman" panose="02020603050405020304" pitchFamily="18" charset="0"/>
              </a:rPr>
              <a:t>(4) Steffen, W., Richardson, K., </a:t>
            </a:r>
            <a:r>
              <a:rPr lang="en-GB" sz="1200" dirty="0" err="1">
                <a:effectLst/>
                <a:latin typeface="+mj-lt"/>
                <a:ea typeface="Calibri" panose="020F0502020204030204" pitchFamily="34" charset="0"/>
                <a:cs typeface="Times New Roman" panose="02020603050405020304" pitchFamily="18" charset="0"/>
              </a:rPr>
              <a:t>Rockström</a:t>
            </a:r>
            <a:r>
              <a:rPr lang="en-GB" sz="1200" dirty="0">
                <a:effectLst/>
                <a:latin typeface="+mj-lt"/>
                <a:ea typeface="Calibri" panose="020F0502020204030204" pitchFamily="34" charset="0"/>
                <a:cs typeface="Times New Roman" panose="02020603050405020304" pitchFamily="18" charset="0"/>
              </a:rPr>
              <a:t>, J., Cornell, S.E., Fetzer, I., Bennett, E.M., Biggs, R., Carpenter, S.R., de Vries, W., de Wit, C.A., </a:t>
            </a:r>
            <a:r>
              <a:rPr lang="en-GB" sz="1200" dirty="0" err="1">
                <a:effectLst/>
                <a:latin typeface="+mj-lt"/>
                <a:ea typeface="Calibri" panose="020F0502020204030204" pitchFamily="34" charset="0"/>
                <a:cs typeface="Times New Roman" panose="02020603050405020304" pitchFamily="18" charset="0"/>
              </a:rPr>
              <a:t>Folke</a:t>
            </a:r>
            <a:r>
              <a:rPr lang="en-GB" sz="1200" dirty="0">
                <a:effectLst/>
                <a:latin typeface="+mj-lt"/>
                <a:ea typeface="Calibri" panose="020F0502020204030204" pitchFamily="34" charset="0"/>
                <a:cs typeface="Times New Roman" panose="02020603050405020304" pitchFamily="18" charset="0"/>
              </a:rPr>
              <a:t>, C., </a:t>
            </a:r>
            <a:r>
              <a:rPr lang="en-GB" sz="1200" dirty="0" err="1">
                <a:effectLst/>
                <a:latin typeface="+mj-lt"/>
                <a:ea typeface="Calibri" panose="020F0502020204030204" pitchFamily="34" charset="0"/>
                <a:cs typeface="Times New Roman" panose="02020603050405020304" pitchFamily="18" charset="0"/>
              </a:rPr>
              <a:t>Gerten</a:t>
            </a:r>
            <a:r>
              <a:rPr lang="en-GB" sz="1200" dirty="0">
                <a:effectLst/>
                <a:latin typeface="+mj-lt"/>
                <a:ea typeface="Calibri" panose="020F0502020204030204" pitchFamily="34" charset="0"/>
                <a:cs typeface="Times New Roman" panose="02020603050405020304" pitchFamily="18" charset="0"/>
              </a:rPr>
              <a:t>, D., </a:t>
            </a:r>
            <a:r>
              <a:rPr lang="en-GB" sz="1200" dirty="0" err="1">
                <a:effectLst/>
                <a:latin typeface="+mj-lt"/>
                <a:ea typeface="Calibri" panose="020F0502020204030204" pitchFamily="34" charset="0"/>
                <a:cs typeface="Times New Roman" panose="02020603050405020304" pitchFamily="18" charset="0"/>
              </a:rPr>
              <a:t>Heinke</a:t>
            </a:r>
            <a:r>
              <a:rPr lang="en-GB" sz="1200" dirty="0">
                <a:effectLst/>
                <a:latin typeface="+mj-lt"/>
                <a:ea typeface="Calibri" panose="020F0502020204030204" pitchFamily="34" charset="0"/>
                <a:cs typeface="Times New Roman" panose="02020603050405020304" pitchFamily="18" charset="0"/>
              </a:rPr>
              <a:t>, J., Mace, G.M., Persson, L.M., Ramanathan, V., </a:t>
            </a:r>
            <a:r>
              <a:rPr lang="en-GB" sz="1200" dirty="0" err="1">
                <a:effectLst/>
                <a:latin typeface="+mj-lt"/>
                <a:ea typeface="Calibri" panose="020F0502020204030204" pitchFamily="34" charset="0"/>
                <a:cs typeface="Times New Roman" panose="02020603050405020304" pitchFamily="18" charset="0"/>
              </a:rPr>
              <a:t>Reyers</a:t>
            </a:r>
            <a:r>
              <a:rPr lang="en-GB" sz="1200" dirty="0">
                <a:effectLst/>
                <a:latin typeface="+mj-lt"/>
                <a:ea typeface="Calibri" panose="020F0502020204030204" pitchFamily="34" charset="0"/>
                <a:cs typeface="Times New Roman" panose="02020603050405020304" pitchFamily="18" charset="0"/>
              </a:rPr>
              <a:t>, B., &amp; </a:t>
            </a:r>
            <a:r>
              <a:rPr lang="en-GB" sz="1200" dirty="0" err="1">
                <a:effectLst/>
                <a:latin typeface="+mj-lt"/>
                <a:ea typeface="Calibri" panose="020F0502020204030204" pitchFamily="34" charset="0"/>
                <a:cs typeface="Times New Roman" panose="02020603050405020304" pitchFamily="18" charset="0"/>
              </a:rPr>
              <a:t>Sörlin</a:t>
            </a:r>
            <a:r>
              <a:rPr lang="en-GB" sz="1200" dirty="0">
                <a:effectLst/>
                <a:latin typeface="+mj-lt"/>
                <a:ea typeface="Calibri" panose="020F0502020204030204" pitchFamily="34" charset="0"/>
                <a:cs typeface="Times New Roman" panose="02020603050405020304" pitchFamily="18" charset="0"/>
              </a:rPr>
              <a:t>, S. (2015). Planetary boundaries: Guiding human development on a changing planet. Science, 347(6223). </a:t>
            </a:r>
            <a:r>
              <a:rPr lang="en-GB" sz="1200" u="sng" dirty="0">
                <a:solidFill>
                  <a:srgbClr val="0563C1"/>
                </a:solidFill>
                <a:effectLst/>
                <a:latin typeface="+mj-lt"/>
                <a:ea typeface="Calibri" panose="020F0502020204030204" pitchFamily="34" charset="0"/>
                <a:cs typeface="Times New Roman" panose="02020603050405020304" pitchFamily="18" charset="0"/>
                <a:hlinkClick r:id="rId5"/>
              </a:rPr>
              <a:t>https://www.science.org/doi/10.1126/science.1259855</a:t>
            </a:r>
            <a:r>
              <a:rPr lang="en-GB" sz="1200" dirty="0">
                <a:effectLst/>
                <a:latin typeface="+mj-lt"/>
                <a:ea typeface="Calibri" panose="020F0502020204030204" pitchFamily="34" charset="0"/>
                <a:cs typeface="Times New Roman" panose="02020603050405020304" pitchFamily="18" charset="0"/>
              </a:rPr>
              <a:t> </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j-lt"/>
                <a:ea typeface="Calibri" panose="020F0502020204030204" pitchFamily="34" charset="0"/>
                <a:cs typeface="Times New Roman" panose="02020603050405020304" pitchFamily="18" charset="0"/>
              </a:rPr>
              <a:t>(5) Wickman, J (2022, January 18). </a:t>
            </a:r>
            <a:r>
              <a:rPr lang="en-GB" sz="1200" dirty="0" err="1">
                <a:effectLst/>
                <a:latin typeface="+mj-lt"/>
                <a:ea typeface="Calibri" panose="020F0502020204030204" pitchFamily="34" charset="0"/>
                <a:cs typeface="Times New Roman" panose="02020603050405020304" pitchFamily="18" charset="0"/>
              </a:rPr>
              <a:t>Euronews</a:t>
            </a:r>
            <a:r>
              <a:rPr lang="en-GB" sz="1200" dirty="0">
                <a:effectLst/>
                <a:latin typeface="+mj-lt"/>
                <a:ea typeface="Calibri" panose="020F0502020204030204" pitchFamily="34" charset="0"/>
                <a:cs typeface="Times New Roman" panose="02020603050405020304" pitchFamily="18" charset="0"/>
              </a:rPr>
              <a:t>: Another planetary boundary exceeded. </a:t>
            </a:r>
            <a:r>
              <a:rPr lang="en-GB" sz="1200" i="1" dirty="0">
                <a:effectLst/>
                <a:latin typeface="+mj-lt"/>
                <a:ea typeface="Calibri" panose="020F0502020204030204" pitchFamily="34" charset="0"/>
                <a:cs typeface="Times New Roman" panose="02020603050405020304" pitchFamily="18" charset="0"/>
              </a:rPr>
              <a:t>SEI – Stockholm Environment Institute</a:t>
            </a:r>
            <a:r>
              <a:rPr lang="en-GB" sz="1200" dirty="0">
                <a:effectLst/>
                <a:latin typeface="+mj-lt"/>
                <a:ea typeface="Calibri" panose="020F0502020204030204" pitchFamily="34" charset="0"/>
                <a:cs typeface="Times New Roman" panose="02020603050405020304" pitchFamily="18" charset="0"/>
              </a:rPr>
              <a:t>. </a:t>
            </a:r>
            <a:r>
              <a:rPr lang="en-GB" sz="1200" u="sng" dirty="0">
                <a:solidFill>
                  <a:srgbClr val="0563C1"/>
                </a:solidFill>
                <a:effectLst/>
                <a:latin typeface="+mj-lt"/>
                <a:ea typeface="Calibri" panose="020F0502020204030204" pitchFamily="34" charset="0"/>
                <a:cs typeface="Times New Roman" panose="02020603050405020304" pitchFamily="18" charset="0"/>
                <a:hlinkClick r:id="rId6"/>
              </a:rPr>
              <a:t>https://www.sei.org/about-sei/press-room/euronews-another-planetary-boundary-exceeded/</a:t>
            </a:r>
            <a:r>
              <a:rPr lang="en-GB" sz="1200" dirty="0">
                <a:effectLst/>
                <a:latin typeface="+mj-lt"/>
                <a:ea typeface="Calibri" panose="020F0502020204030204" pitchFamily="34" charset="0"/>
                <a:cs typeface="Times New Roman" panose="02020603050405020304" pitchFamily="18" charset="0"/>
              </a:rPr>
              <a:t>   </a:t>
            </a:r>
          </a:p>
          <a:p>
            <a:pPr>
              <a:lnSpc>
                <a:spcPct val="107000"/>
              </a:lnSpc>
              <a:spcAft>
                <a:spcPts val="800"/>
              </a:spcAft>
            </a:pPr>
            <a:r>
              <a:rPr lang="en-GB" sz="1200" dirty="0">
                <a:effectLst/>
                <a:latin typeface="+mj-lt"/>
                <a:ea typeface="Calibri" panose="020F0502020204030204" pitchFamily="34" charset="0"/>
                <a:cs typeface="Times New Roman" panose="02020603050405020304" pitchFamily="18" charset="0"/>
              </a:rPr>
              <a:t>(6) Stockholm Resilience Centre. (2022, January 18). </a:t>
            </a:r>
            <a:r>
              <a:rPr lang="en-GB" sz="1200" i="1" dirty="0">
                <a:effectLst/>
                <a:latin typeface="+mj-lt"/>
                <a:ea typeface="Calibri" panose="020F0502020204030204" pitchFamily="34" charset="0"/>
                <a:cs typeface="Times New Roman" panose="02020603050405020304" pitchFamily="18" charset="0"/>
              </a:rPr>
              <a:t>Sci Tech Daily: </a:t>
            </a:r>
            <a:r>
              <a:rPr lang="en-US" sz="1200" i="1" dirty="0">
                <a:effectLst/>
                <a:latin typeface="+mj-lt"/>
                <a:ea typeface="Calibri" panose="020F0502020204030204" pitchFamily="34" charset="0"/>
                <a:cs typeface="Times New Roman" panose="02020603050405020304" pitchFamily="18" charset="0"/>
              </a:rPr>
              <a:t>Earth’s Safe Planetary Boundary for Pollutants – Including Plastics – Exceeded</a:t>
            </a:r>
            <a:r>
              <a:rPr lang="en-GB" sz="1200" dirty="0">
                <a:effectLst/>
                <a:latin typeface="+mj-lt"/>
                <a:ea typeface="Calibri" panose="020F0502020204030204" pitchFamily="34" charset="0"/>
                <a:cs typeface="Times New Roman" panose="02020603050405020304" pitchFamily="18" charset="0"/>
              </a:rPr>
              <a:t>. </a:t>
            </a:r>
            <a:r>
              <a:rPr lang="en-GB" sz="1200" dirty="0">
                <a:effectLst/>
                <a:latin typeface="+mj-lt"/>
                <a:ea typeface="Calibri" panose="020F0502020204030204" pitchFamily="34" charset="0"/>
                <a:cs typeface="Times New Roman" panose="02020603050405020304" pitchFamily="18" charset="0"/>
                <a:hlinkClick r:id="rId7"/>
              </a:rPr>
              <a:t>https://scitechdaily.com/earths-safe-planetary-boundary-for-pollutants-including-plastics-exceeded/</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j-lt"/>
                <a:ea typeface="Calibri" panose="020F0502020204030204" pitchFamily="34" charset="0"/>
                <a:cs typeface="Times New Roman" panose="02020603050405020304" pitchFamily="18" charset="0"/>
              </a:rPr>
              <a:t>(7) BBC Reel. (2020, June 29). </a:t>
            </a:r>
            <a:r>
              <a:rPr lang="en-GB" sz="1200" i="1" dirty="0">
                <a:effectLst/>
                <a:latin typeface="+mj-lt"/>
                <a:ea typeface="Calibri" panose="020F0502020204030204" pitchFamily="34" charset="0"/>
                <a:cs typeface="Times New Roman" panose="02020603050405020304" pitchFamily="18" charset="0"/>
              </a:rPr>
              <a:t>How the Dutch are reshaping their post-pandemic economy</a:t>
            </a:r>
            <a:r>
              <a:rPr lang="en-GB" sz="1200" dirty="0">
                <a:effectLst/>
                <a:latin typeface="+mj-lt"/>
                <a:ea typeface="Calibri" panose="020F0502020204030204" pitchFamily="34" charset="0"/>
                <a:cs typeface="Times New Roman" panose="02020603050405020304" pitchFamily="18" charset="0"/>
              </a:rPr>
              <a:t> [Video]. YouTube. </a:t>
            </a:r>
            <a:r>
              <a:rPr lang="en-GB" sz="1200" u="sng" dirty="0">
                <a:solidFill>
                  <a:srgbClr val="0563C1"/>
                </a:solidFill>
                <a:effectLst/>
                <a:latin typeface="+mj-lt"/>
                <a:ea typeface="Calibri" panose="020F0502020204030204" pitchFamily="34" charset="0"/>
                <a:cs typeface="Times New Roman" panose="02020603050405020304" pitchFamily="18" charset="0"/>
                <a:hlinkClick r:id="rId8"/>
              </a:rPr>
              <a:t>https://www.youtube.com/watch?v=Ziw-wK03TSw</a:t>
            </a:r>
            <a:r>
              <a:rPr lang="en-GB" sz="1200" dirty="0">
                <a:effectLst/>
                <a:latin typeface="+mj-lt"/>
                <a:ea typeface="Calibri" panose="020F0502020204030204" pitchFamily="34" charset="0"/>
                <a:cs typeface="Times New Roman" panose="02020603050405020304" pitchFamily="18" charset="0"/>
              </a:rPr>
              <a:t>  </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j-lt"/>
                <a:ea typeface="Calibri" panose="020F0502020204030204" pitchFamily="34" charset="0"/>
                <a:cs typeface="Times New Roman" panose="02020603050405020304" pitchFamily="18" charset="0"/>
              </a:rPr>
              <a:t>(8) </a:t>
            </a:r>
            <a:r>
              <a:rPr lang="en-GB" sz="1200" dirty="0" err="1">
                <a:effectLst/>
                <a:latin typeface="+mj-lt"/>
                <a:ea typeface="Calibri" panose="020F0502020204030204" pitchFamily="34" charset="0"/>
                <a:cs typeface="Times New Roman" panose="02020603050405020304" pitchFamily="18" charset="0"/>
              </a:rPr>
              <a:t>Mobycon</a:t>
            </a:r>
            <a:r>
              <a:rPr lang="en-GB" sz="1200" dirty="0">
                <a:effectLst/>
                <a:latin typeface="+mj-lt"/>
                <a:ea typeface="Calibri" panose="020F0502020204030204" pitchFamily="34" charset="0"/>
                <a:cs typeface="Times New Roman" panose="02020603050405020304" pitchFamily="18" charset="0"/>
              </a:rPr>
              <a:t>. </a:t>
            </a:r>
            <a:r>
              <a:rPr lang="en-US" sz="1200" i="1" dirty="0">
                <a:effectLst/>
                <a:latin typeface="+mj-lt"/>
                <a:ea typeface="Calibri" panose="020F0502020204030204" pitchFamily="34" charset="0"/>
                <a:cs typeface="Times New Roman" panose="02020603050405020304" pitchFamily="18" charset="0"/>
              </a:rPr>
              <a:t>The elements of the Mobility Donut: Finding the balance. </a:t>
            </a:r>
            <a:r>
              <a:rPr lang="en-GB" sz="1200" dirty="0">
                <a:effectLst/>
                <a:latin typeface="+mj-lt"/>
                <a:ea typeface="Calibri" panose="020F0502020204030204" pitchFamily="34" charset="0"/>
                <a:cs typeface="Times New Roman" panose="02020603050405020304" pitchFamily="18" charset="0"/>
              </a:rPr>
              <a:t>Retrieved June 6, 2022, from</a:t>
            </a:r>
            <a:r>
              <a:rPr lang="en-US" sz="1200" i="1" dirty="0">
                <a:effectLst/>
                <a:latin typeface="+mj-lt"/>
                <a:ea typeface="Calibri" panose="020F0502020204030204" pitchFamily="34" charset="0"/>
                <a:cs typeface="Times New Roman" panose="02020603050405020304" pitchFamily="18" charset="0"/>
              </a:rPr>
              <a:t> </a:t>
            </a:r>
            <a:r>
              <a:rPr lang="en-GB" sz="1200" dirty="0">
                <a:effectLst/>
                <a:latin typeface="+mj-lt"/>
                <a:ea typeface="Calibri" panose="020F0502020204030204" pitchFamily="34" charset="0"/>
                <a:cs typeface="Times New Roman" panose="02020603050405020304" pitchFamily="18" charset="0"/>
                <a:hlinkClick r:id="rId9"/>
              </a:rPr>
              <a:t>https://mobycon.com/updates/the-elements-of-the-mobility-donut-finding-the-balance/</a:t>
            </a:r>
            <a:r>
              <a:rPr lang="en-GB" sz="1200" dirty="0">
                <a:effectLst/>
                <a:latin typeface="+mj-lt"/>
                <a:ea typeface="Calibri" panose="020F0502020204030204" pitchFamily="34" charset="0"/>
                <a:cs typeface="Times New Roman" panose="02020603050405020304" pitchFamily="18" charset="0"/>
              </a:rPr>
              <a:t> </a:t>
            </a:r>
            <a:endParaRPr lang="es-ES" sz="1200" dirty="0">
              <a:effectLst/>
              <a:latin typeface="+mj-lt"/>
              <a:ea typeface="Calibri" panose="020F0502020204030204" pitchFamily="34" charset="0"/>
              <a:cs typeface="Times New Roman" panose="02020603050405020304" pitchFamily="18" charset="0"/>
            </a:endParaRPr>
          </a:p>
          <a:p>
            <a:pPr marL="228600" marR="0" lvl="0" indent="-228600" algn="l" rtl="0">
              <a:lnSpc>
                <a:spcPct val="150000"/>
              </a:lnSpc>
              <a:spcBef>
                <a:spcPts val="0"/>
              </a:spcBef>
              <a:spcAft>
                <a:spcPts val="0"/>
              </a:spcAft>
              <a:buClr>
                <a:srgbClr val="000000"/>
              </a:buClr>
              <a:buSzPts val="1200"/>
              <a:buFont typeface="Arial"/>
              <a:buAutoNum type="arabicParenBoth"/>
            </a:pPr>
            <a:endParaRPr sz="1200" dirty="0">
              <a:latin typeface="+mj-lt"/>
            </a:endParaRPr>
          </a:p>
          <a:p>
            <a:pPr marL="228600" marR="0" lvl="0" indent="-228600" algn="l" rtl="0">
              <a:lnSpc>
                <a:spcPct val="100000"/>
              </a:lnSpc>
              <a:spcBef>
                <a:spcPts val="0"/>
              </a:spcBef>
              <a:spcAft>
                <a:spcPts val="0"/>
              </a:spcAft>
              <a:buNone/>
            </a:pPr>
            <a:r>
              <a:rPr lang="es-ES" sz="1200" b="0" i="0" u="none" strike="noStrike" cap="none" dirty="0">
                <a:solidFill>
                  <a:srgbClr val="000000"/>
                </a:solidFill>
                <a:latin typeface="+mj-lt"/>
                <a:ea typeface="Arial"/>
                <a:cs typeface="Arial"/>
                <a:sym typeface="Arial"/>
              </a:rPr>
              <a:t> </a:t>
            </a:r>
            <a:endParaRPr sz="1200" b="0" i="0" u="none" strike="noStrike" cap="none" dirty="0">
              <a:solidFill>
                <a:srgbClr val="000000"/>
              </a:solidFill>
              <a:latin typeface="+mj-lt"/>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g10b78f225a7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2</a:t>
            </a:fld>
            <a:endParaRPr/>
          </a:p>
        </p:txBody>
      </p:sp>
      <p:sp>
        <p:nvSpPr>
          <p:cNvPr id="34" name="Google Shape;34;g10b78f225a7_0_0"/>
          <p:cNvSpPr txBox="1"/>
          <p:nvPr/>
        </p:nvSpPr>
        <p:spPr>
          <a:xfrm>
            <a:off x="248175" y="1366700"/>
            <a:ext cx="4271700" cy="400069"/>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fr-FR" sz="2000" b="1" dirty="0">
                <a:solidFill>
                  <a:srgbClr val="18C32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À faire avant cette capsule : </a:t>
            </a:r>
            <a:endParaRPr sz="2000" b="0" i="0" u="none" strike="noStrike" cap="none" dirty="0">
              <a:solidFill>
                <a:srgbClr val="18C320"/>
              </a:solidFill>
              <a:latin typeface="Arial"/>
              <a:ea typeface="Arial"/>
              <a:cs typeface="Arial"/>
              <a:sym typeface="Arial"/>
            </a:endParaRPr>
          </a:p>
        </p:txBody>
      </p:sp>
      <p:sp>
        <p:nvSpPr>
          <p:cNvPr id="35" name="Google Shape;35;g10b78f225a7_0_0"/>
          <p:cNvSpPr txBox="1"/>
          <p:nvPr/>
        </p:nvSpPr>
        <p:spPr>
          <a:xfrm>
            <a:off x="248175" y="2915075"/>
            <a:ext cx="4271700" cy="400069"/>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s-ES" sz="2000" b="1" dirty="0">
                <a:solidFill>
                  <a:srgbClr val="18C320"/>
                </a:solidFill>
              </a:rPr>
              <a:t>Capsule </a:t>
            </a:r>
            <a:r>
              <a:rPr lang="es-ES" sz="2000" b="1" dirty="0" err="1">
                <a:solidFill>
                  <a:srgbClr val="18C320"/>
                </a:solidFill>
              </a:rPr>
              <a:t>liée</a:t>
            </a:r>
            <a:r>
              <a:rPr lang="es-ES" sz="2000" b="1" dirty="0">
                <a:solidFill>
                  <a:srgbClr val="18C320"/>
                </a:solidFill>
              </a:rPr>
              <a:t> à:</a:t>
            </a:r>
            <a:endParaRPr sz="2000" b="0" i="0" u="none" strike="noStrike" cap="none" dirty="0">
              <a:solidFill>
                <a:srgbClr val="18C320"/>
              </a:solidFill>
              <a:latin typeface="Arial"/>
              <a:ea typeface="Arial"/>
              <a:cs typeface="Arial"/>
              <a:sym typeface="Arial"/>
            </a:endParaRPr>
          </a:p>
        </p:txBody>
      </p:sp>
      <p:sp>
        <p:nvSpPr>
          <p:cNvPr id="36" name="Google Shape;36;g10b78f225a7_0_0"/>
          <p:cNvSpPr txBox="1"/>
          <p:nvPr/>
        </p:nvSpPr>
        <p:spPr>
          <a:xfrm>
            <a:off x="4793300" y="1366700"/>
            <a:ext cx="4160400" cy="584735"/>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fr-FR" sz="1600" dirty="0">
                <a:solidFill>
                  <a:schemeClr val="dk1"/>
                </a:solidFill>
              </a:rPr>
              <a:t>Aucune connaissance supplémentaire préalable n’est nécessaire</a:t>
            </a:r>
            <a:endParaRPr lang="en-GB" sz="2000" b="0" i="0" u="none" strike="noStrike" cap="none" dirty="0">
              <a:solidFill>
                <a:schemeClr val="dk1"/>
              </a:solidFill>
              <a:latin typeface="Arial"/>
              <a:ea typeface="Arial"/>
              <a:cs typeface="Arial"/>
              <a:sym typeface="Arial"/>
            </a:endParaRPr>
          </a:p>
        </p:txBody>
      </p:sp>
      <p:sp>
        <p:nvSpPr>
          <p:cNvPr id="37" name="Google Shape;37;g10b78f225a7_0_0"/>
          <p:cNvSpPr txBox="1"/>
          <p:nvPr/>
        </p:nvSpPr>
        <p:spPr>
          <a:xfrm>
            <a:off x="4793300" y="2915075"/>
            <a:ext cx="4160400" cy="830956"/>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r>
              <a:rPr lang="es-ES" sz="1600" b="0" i="0" u="none" strike="noStrike" cap="none" dirty="0">
                <a:solidFill>
                  <a:schemeClr val="dk1"/>
                </a:solidFill>
                <a:latin typeface="Arial"/>
                <a:ea typeface="Arial"/>
                <a:cs typeface="Arial"/>
                <a:sym typeface="Arial"/>
              </a:rPr>
              <a:t>1.3.5, 1.4.6, 2.1.2, 2.1.3, 2.3.2, 2.5.1, 2.5.2, 2.5.4, 3.3.1, 3.3.3, 3.4.5. </a:t>
            </a:r>
            <a:r>
              <a:rPr lang="fr-FR" sz="1600" dirty="0">
                <a:solidFill>
                  <a:schemeClr val="dk1"/>
                </a:solidFill>
              </a:rPr>
              <a:t>Lien direct spécial avec les capsules de cette unité 2.4.</a:t>
            </a:r>
            <a:endParaRPr lang="en-GB" sz="1600" b="0" i="0" u="none" strike="noStrike" cap="none" dirty="0">
              <a:solidFill>
                <a:schemeClr val="dk1"/>
              </a:solidFill>
              <a:latin typeface="Arial"/>
              <a:ea typeface="Arial"/>
              <a:cs typeface="Arial"/>
              <a:sym typeface="Arial"/>
            </a:endParaRPr>
          </a:p>
        </p:txBody>
      </p:sp>
      <p:sp>
        <p:nvSpPr>
          <p:cNvPr id="38" name="Google Shape;38;g10b78f225a7_0_0"/>
          <p:cNvSpPr txBox="1"/>
          <p:nvPr/>
        </p:nvSpPr>
        <p:spPr>
          <a:xfrm>
            <a:off x="300300" y="4604400"/>
            <a:ext cx="4271700" cy="400200"/>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s-ES" sz="2000" b="1" dirty="0" err="1">
                <a:solidFill>
                  <a:srgbClr val="18C320"/>
                </a:solidFill>
              </a:rPr>
              <a:t>Auteurs</a:t>
            </a:r>
            <a:r>
              <a:rPr lang="es-ES" sz="2000" b="1" dirty="0">
                <a:solidFill>
                  <a:srgbClr val="18C320"/>
                </a:solidFill>
              </a:rPr>
              <a:t>:</a:t>
            </a:r>
            <a:endParaRPr sz="2000" b="0" i="0" u="none" strike="noStrike" cap="none" dirty="0">
              <a:solidFill>
                <a:srgbClr val="18C320"/>
              </a:solidFill>
              <a:latin typeface="Arial"/>
              <a:ea typeface="Arial"/>
              <a:cs typeface="Arial"/>
              <a:sym typeface="Arial"/>
            </a:endParaRPr>
          </a:p>
        </p:txBody>
      </p:sp>
      <p:sp>
        <p:nvSpPr>
          <p:cNvPr id="39" name="Google Shape;39;g10b78f225a7_0_0"/>
          <p:cNvSpPr txBox="1"/>
          <p:nvPr/>
        </p:nvSpPr>
        <p:spPr>
          <a:xfrm>
            <a:off x="4887475" y="4604400"/>
            <a:ext cx="4066225" cy="338514"/>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600" b="0" i="0" u="none" strike="noStrike" cap="none" dirty="0">
                <a:solidFill>
                  <a:schemeClr val="dk1"/>
                </a:solidFill>
                <a:latin typeface="Arial"/>
                <a:ea typeface="Arial"/>
                <a:cs typeface="Arial"/>
                <a:sym typeface="Arial"/>
              </a:rPr>
              <a:t>PROSPEKTIKER &amp; SUSMILE Consortium</a:t>
            </a:r>
            <a:endParaRPr lang="es-ES" sz="1600" b="0" i="0" u="none" strike="noStrike" cap="none" dirty="0">
              <a:solidFill>
                <a:schemeClr val="dk1"/>
              </a:solidFill>
              <a:latin typeface="Arial"/>
              <a:ea typeface="Arial"/>
              <a:cs typeface="Arial"/>
              <a:sym typeface="Arial"/>
            </a:endParaRPr>
          </a:p>
        </p:txBody>
      </p:sp>
      <p:sp>
        <p:nvSpPr>
          <p:cNvPr id="40" name="Google Shape;40;g10b78f225a7_0_0"/>
          <p:cNvSpPr/>
          <p:nvPr/>
        </p:nvSpPr>
        <p:spPr>
          <a:xfrm>
            <a:off x="4454820" y="327511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1" name="Google Shape;41;g10b78f225a7_0_0"/>
          <p:cNvSpPr/>
          <p:nvPr/>
        </p:nvSpPr>
        <p:spPr>
          <a:xfrm>
            <a:off x="4454820" y="327511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3</a:t>
            </a:fld>
            <a:endParaRPr/>
          </a:p>
        </p:txBody>
      </p:sp>
      <p:sp>
        <p:nvSpPr>
          <p:cNvPr id="47" name="Google Shape;47;p1"/>
          <p:cNvSpPr/>
          <p:nvPr/>
        </p:nvSpPr>
        <p:spPr>
          <a:xfrm>
            <a:off x="313508" y="891234"/>
            <a:ext cx="8477795" cy="523180"/>
          </a:xfrm>
          <a:prstGeom prst="rect">
            <a:avLst/>
          </a:prstGeom>
          <a:solidFill>
            <a:srgbClr val="18C320"/>
          </a:solidFill>
          <a:ln>
            <a:noFill/>
          </a:ln>
        </p:spPr>
        <p:txBody>
          <a:bodyPr spcFirstLastPara="1" wrap="square" lIns="91425" tIns="45700" rIns="91425" bIns="45700" anchor="t" anchorCtr="0">
            <a:spAutoFit/>
          </a:bodyPr>
          <a:lstStyle/>
          <a:p>
            <a:pPr lvl="0"/>
            <a:r>
              <a:rPr lang="es-ES" sz="2800" dirty="0" err="1">
                <a:solidFill>
                  <a:schemeClr val="lt1"/>
                </a:solidFill>
              </a:rPr>
              <a:t>Objectifs</a:t>
            </a:r>
            <a:r>
              <a:rPr lang="es-ES" sz="2800" dirty="0">
                <a:solidFill>
                  <a:schemeClr val="lt1"/>
                </a:solidFill>
              </a:rPr>
              <a:t> de la capsule</a:t>
            </a:r>
            <a:endParaRPr sz="1400" b="0" i="0" u="none" strike="noStrike" cap="none" dirty="0">
              <a:solidFill>
                <a:srgbClr val="000000"/>
              </a:solidFill>
              <a:latin typeface="Arial"/>
              <a:ea typeface="Arial"/>
              <a:cs typeface="Arial"/>
              <a:sym typeface="Arial"/>
            </a:endParaRPr>
          </a:p>
        </p:txBody>
      </p:sp>
      <p:sp>
        <p:nvSpPr>
          <p:cNvPr id="48" name="Google Shape;48;p1"/>
          <p:cNvSpPr/>
          <p:nvPr/>
        </p:nvSpPr>
        <p:spPr>
          <a:xfrm>
            <a:off x="313509" y="1586972"/>
            <a:ext cx="8464731" cy="2185173"/>
          </a:xfrm>
          <a:prstGeom prst="rect">
            <a:avLst/>
          </a:prstGeom>
          <a:noFill/>
          <a:ln w="9525" cap="flat" cmpd="sng">
            <a:solidFill>
              <a:srgbClr val="7F7F7F"/>
            </a:solidFill>
            <a:prstDash val="dash"/>
            <a:round/>
            <a:headEnd type="none" w="sm" len="sm"/>
            <a:tailEnd type="none" w="sm" len="sm"/>
          </a:ln>
        </p:spPr>
        <p:txBody>
          <a:bodyPr spcFirstLastPara="1" wrap="square" lIns="91425" tIns="45700" rIns="91425" bIns="45700" anchor="t" anchorCtr="0">
            <a:spAutoFit/>
          </a:bodyPr>
          <a:lstStyle/>
          <a:p>
            <a:pPr lvl="0"/>
            <a:r>
              <a:rPr lang="fr-FR" sz="2000" dirty="0">
                <a:solidFill>
                  <a:schemeClr val="dk1"/>
                </a:solidFill>
              </a:rPr>
              <a:t>L’objectif de cette capsule est de présenter le concept Doughnut </a:t>
            </a:r>
            <a:r>
              <a:rPr lang="fr-FR" sz="2000" dirty="0" err="1">
                <a:solidFill>
                  <a:schemeClr val="dk1"/>
                </a:solidFill>
              </a:rPr>
              <a:t>Economics</a:t>
            </a:r>
            <a:r>
              <a:rPr lang="fr-FR" sz="2000" dirty="0">
                <a:solidFill>
                  <a:schemeClr val="dk1"/>
                </a:solidFill>
              </a:rPr>
              <a:t>, comme le défi de l’économie mondiale pour répondre aux besoins de tous dans les limites des moyens de la planète.
</a:t>
            </a:r>
            <a:br>
              <a:rPr lang="es-ES" sz="1400" b="0" i="0" u="none" strike="noStrike" cap="none" dirty="0">
                <a:solidFill>
                  <a:srgbClr val="000000"/>
                </a:solidFill>
                <a:latin typeface="Arial"/>
                <a:ea typeface="Arial"/>
                <a:cs typeface="Arial"/>
                <a:sym typeface="Arial"/>
              </a:rPr>
            </a:br>
            <a:br>
              <a:rPr lang="es-ES" sz="1400" b="0" i="0" u="none" strike="noStrike" cap="none" dirty="0">
                <a:solidFill>
                  <a:srgbClr val="000000"/>
                </a:solidFill>
                <a:latin typeface="Arial"/>
                <a:ea typeface="Arial"/>
                <a:cs typeface="Arial"/>
                <a:sym typeface="Arial"/>
              </a:rPr>
            </a:br>
            <a:br>
              <a:rPr lang="es-ES" sz="1400" b="0" i="0" u="none" strike="noStrike" cap="none" dirty="0">
                <a:solidFill>
                  <a:srgbClr val="000000"/>
                </a:solidFill>
                <a:latin typeface="Arial"/>
                <a:ea typeface="Arial"/>
                <a:cs typeface="Arial"/>
                <a:sym typeface="Arial"/>
              </a:rPr>
            </a:br>
            <a:br>
              <a:rPr lang="es-ES"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graphicFrame>
        <p:nvGraphicFramePr>
          <p:cNvPr id="49" name="Google Shape;49;p1"/>
          <p:cNvGraphicFramePr/>
          <p:nvPr>
            <p:extLst>
              <p:ext uri="{D42A27DB-BD31-4B8C-83A1-F6EECF244321}">
                <p14:modId xmlns:p14="http://schemas.microsoft.com/office/powerpoint/2010/main" val="1963521259"/>
              </p:ext>
            </p:extLst>
          </p:nvPr>
        </p:nvGraphicFramePr>
        <p:xfrm>
          <a:off x="326571" y="4053498"/>
          <a:ext cx="8464750" cy="906090"/>
        </p:xfrm>
        <a:graphic>
          <a:graphicData uri="http://schemas.openxmlformats.org/drawingml/2006/table">
            <a:tbl>
              <a:tblPr>
                <a:noFill/>
                <a:tableStyleId>{E09E5A37-5E8F-484C-B609-A22A48BEE202}</a:tableStyleId>
              </a:tblPr>
              <a:tblGrid>
                <a:gridCol w="2457800">
                  <a:extLst>
                    <a:ext uri="{9D8B030D-6E8A-4147-A177-3AD203B41FA5}">
                      <a16:colId xmlns:a16="http://schemas.microsoft.com/office/drawing/2014/main" val="20000"/>
                    </a:ext>
                  </a:extLst>
                </a:gridCol>
                <a:gridCol w="3103100">
                  <a:extLst>
                    <a:ext uri="{9D8B030D-6E8A-4147-A177-3AD203B41FA5}">
                      <a16:colId xmlns:a16="http://schemas.microsoft.com/office/drawing/2014/main" val="20001"/>
                    </a:ext>
                  </a:extLst>
                </a:gridCol>
                <a:gridCol w="873050">
                  <a:extLst>
                    <a:ext uri="{9D8B030D-6E8A-4147-A177-3AD203B41FA5}">
                      <a16:colId xmlns:a16="http://schemas.microsoft.com/office/drawing/2014/main" val="20002"/>
                    </a:ext>
                  </a:extLst>
                </a:gridCol>
                <a:gridCol w="1015400">
                  <a:extLst>
                    <a:ext uri="{9D8B030D-6E8A-4147-A177-3AD203B41FA5}">
                      <a16:colId xmlns:a16="http://schemas.microsoft.com/office/drawing/2014/main" val="20003"/>
                    </a:ext>
                  </a:extLst>
                </a:gridCol>
                <a:gridCol w="1015400">
                  <a:extLst>
                    <a:ext uri="{9D8B030D-6E8A-4147-A177-3AD203B41FA5}">
                      <a16:colId xmlns:a16="http://schemas.microsoft.com/office/drawing/2014/main" val="20004"/>
                    </a:ext>
                  </a:extLst>
                </a:gridCol>
              </a:tblGrid>
              <a:tr h="254225">
                <a:tc rowSpan="3">
                  <a:txBody>
                    <a:bodyPr/>
                    <a:lstStyle/>
                    <a:p>
                      <a:pPr marL="0" marR="0" lvl="0" indent="0" algn="just" rtl="0">
                        <a:lnSpc>
                          <a:spcPct val="100000"/>
                        </a:lnSpc>
                        <a:spcBef>
                          <a:spcPts val="0"/>
                        </a:spcBef>
                        <a:spcAft>
                          <a:spcPts val="0"/>
                        </a:spcAft>
                        <a:buNone/>
                      </a:pPr>
                      <a:r>
                        <a:rPr lang="es-ES" sz="1800" b="0" i="0" u="none" strike="noStrike" cap="none" dirty="0" err="1">
                          <a:solidFill>
                            <a:srgbClr val="FFFFFF"/>
                          </a:solidFill>
                          <a:latin typeface="Arial"/>
                          <a:ea typeface="Arial"/>
                          <a:cs typeface="Arial"/>
                          <a:sym typeface="Arial"/>
                        </a:rPr>
                        <a:t>Catégorie</a:t>
                      </a:r>
                      <a:r>
                        <a:rPr lang="es-ES" sz="1800" b="0" i="0" u="none" strike="noStrike" cap="none" dirty="0">
                          <a:solidFill>
                            <a:srgbClr val="FFFFFF"/>
                          </a:solidFill>
                          <a:latin typeface="Arial"/>
                          <a:ea typeface="Arial"/>
                          <a:cs typeface="Arial"/>
                          <a:sym typeface="Arial"/>
                        </a:rPr>
                        <a:t> </a:t>
                      </a:r>
                      <a:endParaRPr sz="1800" u="none" strike="noStrike" cap="none" dirty="0"/>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rowSpan="3">
                  <a:txBody>
                    <a:bodyPr/>
                    <a:lstStyle/>
                    <a:p>
                      <a:pPr marL="0" marR="0" lvl="0" indent="0" algn="just" rtl="0">
                        <a:lnSpc>
                          <a:spcPct val="100000"/>
                        </a:lnSpc>
                        <a:spcBef>
                          <a:spcPts val="0"/>
                        </a:spcBef>
                        <a:spcAft>
                          <a:spcPts val="0"/>
                        </a:spcAft>
                        <a:buNone/>
                      </a:pPr>
                      <a:r>
                        <a:rPr lang="es-ES" sz="1800" b="0" i="0" u="none" strike="noStrike" cap="none" dirty="0">
                          <a:solidFill>
                            <a:schemeClr val="dk1"/>
                          </a:solidFill>
                          <a:latin typeface="Arial"/>
                          <a:ea typeface="Arial"/>
                          <a:cs typeface="Arial"/>
                          <a:sym typeface="Arial"/>
                        </a:rPr>
                        <a:t>E-learning</a:t>
                      </a:r>
                      <a:endParaRPr sz="1800" u="none" strike="noStrike" cap="none" dirty="0">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gridSpan="3">
                  <a:txBody>
                    <a:bodyPr/>
                    <a:lstStyle/>
                    <a:p>
                      <a:pPr marL="0" marR="0" lvl="0" indent="0" algn="ctr" rtl="0">
                        <a:lnSpc>
                          <a:spcPct val="100000"/>
                        </a:lnSpc>
                        <a:spcBef>
                          <a:spcPts val="0"/>
                        </a:spcBef>
                        <a:spcAft>
                          <a:spcPts val="0"/>
                        </a:spcAft>
                        <a:buNone/>
                      </a:pPr>
                      <a:r>
                        <a:rPr lang="es-ES" sz="1800" b="0" i="0" u="none" strike="noStrike" cap="none">
                          <a:solidFill>
                            <a:srgbClr val="FFFFFF"/>
                          </a:solidFill>
                          <a:latin typeface="Arial"/>
                          <a:ea typeface="Arial"/>
                          <a:cs typeface="Arial"/>
                          <a:sym typeface="Arial"/>
                        </a:rPr>
                        <a:t>EQF</a:t>
                      </a:r>
                      <a:endParaRPr sz="1800" u="none" strike="noStrike" cap="none"/>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254225">
                <a:tc vMerge="1">
                  <a:txBody>
                    <a:bodyPr/>
                    <a:lstStyle/>
                    <a:p>
                      <a:endParaRPr lang="es-ES"/>
                    </a:p>
                  </a:txBody>
                  <a:tcPr/>
                </a:tc>
                <a:tc vMerge="1">
                  <a:txBody>
                    <a:bodyPr/>
                    <a:lstStyle/>
                    <a:p>
                      <a:endParaRPr lang="es-ES"/>
                    </a:p>
                  </a:txBody>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4</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5</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6</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254225">
                <a:tc vMerge="1">
                  <a:txBody>
                    <a:bodyPr/>
                    <a:lstStyle/>
                    <a:p>
                      <a:endParaRPr lang="es-ES"/>
                    </a:p>
                  </a:txBody>
                  <a:tcPr/>
                </a:tc>
                <a:tc vMerge="1">
                  <a:txBody>
                    <a:bodyPr/>
                    <a:lstStyle/>
                    <a:p>
                      <a:endParaRPr lang="es-ES"/>
                    </a:p>
                  </a:txBody>
                  <a:tcPr/>
                </a:tc>
                <a:tc>
                  <a:txBody>
                    <a:bodyPr/>
                    <a:lstStyle/>
                    <a:p>
                      <a:pPr marL="0" marR="0" lvl="0" indent="0" algn="ctr" rtl="0">
                        <a:lnSpc>
                          <a:spcPct val="100000"/>
                        </a:lnSpc>
                        <a:spcBef>
                          <a:spcPts val="0"/>
                        </a:spcBef>
                        <a:spcAft>
                          <a:spcPts val="0"/>
                        </a:spcAft>
                        <a:buNone/>
                      </a:pPr>
                      <a:endParaRPr sz="1400" u="none" strike="noStrike" cap="none" dirty="0">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X</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400" b="0" i="0" u="none" strike="noStrike" cap="none" dirty="0">
                          <a:solidFill>
                            <a:schemeClr val="dk1"/>
                          </a:solidFill>
                          <a:latin typeface="Arial"/>
                          <a:ea typeface="Arial"/>
                          <a:cs typeface="Arial"/>
                          <a:sym typeface="Arial"/>
                        </a:rPr>
                        <a:t>X</a:t>
                      </a:r>
                      <a:endParaRPr sz="1400" u="none" strike="noStrike" cap="none" dirty="0">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0" name="Google Shape;50;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51" name="Google Shape;51;p1"/>
          <p:cNvGraphicFramePr/>
          <p:nvPr>
            <p:extLst>
              <p:ext uri="{D42A27DB-BD31-4B8C-83A1-F6EECF244321}">
                <p14:modId xmlns:p14="http://schemas.microsoft.com/office/powerpoint/2010/main" val="3509457742"/>
              </p:ext>
            </p:extLst>
          </p:nvPr>
        </p:nvGraphicFramePr>
        <p:xfrm>
          <a:off x="326572" y="5281362"/>
          <a:ext cx="8490875" cy="342570"/>
        </p:xfrm>
        <a:graphic>
          <a:graphicData uri="http://schemas.openxmlformats.org/drawingml/2006/table">
            <a:tbl>
              <a:tblPr>
                <a:noFill/>
                <a:tableStyleId>{E09E5A37-5E8F-484C-B609-A22A48BEE202}</a:tableStyleId>
              </a:tblPr>
              <a:tblGrid>
                <a:gridCol w="2472150">
                  <a:extLst>
                    <a:ext uri="{9D8B030D-6E8A-4147-A177-3AD203B41FA5}">
                      <a16:colId xmlns:a16="http://schemas.microsoft.com/office/drawing/2014/main" val="20000"/>
                    </a:ext>
                  </a:extLst>
                </a:gridCol>
                <a:gridCol w="6018725">
                  <a:extLst>
                    <a:ext uri="{9D8B030D-6E8A-4147-A177-3AD203B41FA5}">
                      <a16:colId xmlns:a16="http://schemas.microsoft.com/office/drawing/2014/main" val="20001"/>
                    </a:ext>
                  </a:extLst>
                </a:gridCol>
              </a:tblGrid>
              <a:tr h="264875">
                <a:tc>
                  <a:txBody>
                    <a:bodyPr/>
                    <a:lstStyle/>
                    <a:p>
                      <a:pPr marL="0" marR="0" lvl="0" indent="0" algn="just" rtl="0">
                        <a:lnSpc>
                          <a:spcPct val="100000"/>
                        </a:lnSpc>
                        <a:spcBef>
                          <a:spcPts val="0"/>
                        </a:spcBef>
                        <a:spcAft>
                          <a:spcPts val="0"/>
                        </a:spcAft>
                        <a:buNone/>
                      </a:pPr>
                      <a:r>
                        <a:rPr lang="es-ES" sz="1800" b="0" i="0" u="none" strike="noStrike" cap="none" dirty="0" err="1">
                          <a:solidFill>
                            <a:srgbClr val="FFFFFF"/>
                          </a:solidFill>
                          <a:latin typeface="Arial"/>
                          <a:ea typeface="Arial"/>
                          <a:cs typeface="Arial"/>
                          <a:sym typeface="Arial"/>
                        </a:rPr>
                        <a:t>Exercices</a:t>
                      </a:r>
                      <a:r>
                        <a:rPr lang="es-ES" sz="1800" b="0" i="0" u="none" strike="noStrike" cap="none" dirty="0">
                          <a:solidFill>
                            <a:srgbClr val="FFFFFF"/>
                          </a:solidFill>
                          <a:latin typeface="Arial"/>
                          <a:ea typeface="Arial"/>
                          <a:cs typeface="Arial"/>
                          <a:sym typeface="Arial"/>
                        </a:rPr>
                        <a:t> </a:t>
                      </a:r>
                      <a:r>
                        <a:rPr lang="es-ES" sz="1800" b="0" i="0" u="none" strike="noStrike" cap="none" dirty="0" err="1">
                          <a:solidFill>
                            <a:srgbClr val="FFFFFF"/>
                          </a:solidFill>
                          <a:latin typeface="Arial"/>
                          <a:ea typeface="Arial"/>
                          <a:cs typeface="Arial"/>
                          <a:sym typeface="Arial"/>
                        </a:rPr>
                        <a:t>inclus</a:t>
                      </a:r>
                      <a:endParaRPr sz="1800" u="none" strike="noStrike" cap="none" dirty="0"/>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a:txBody>
                    <a:bodyPr/>
                    <a:lstStyle/>
                    <a:p>
                      <a:pPr marL="0" marR="0" lvl="0" indent="0" algn="just" rtl="0">
                        <a:lnSpc>
                          <a:spcPct val="100000"/>
                        </a:lnSpc>
                        <a:spcBef>
                          <a:spcPts val="0"/>
                        </a:spcBef>
                        <a:spcAft>
                          <a:spcPts val="0"/>
                        </a:spcAft>
                        <a:buNone/>
                      </a:pPr>
                      <a:r>
                        <a:rPr lang="es-ES" sz="1800" b="0" i="0" u="none" strike="noStrike" cap="none" dirty="0" err="1">
                          <a:solidFill>
                            <a:schemeClr val="dk1"/>
                          </a:solidFill>
                          <a:latin typeface="Arial"/>
                          <a:cs typeface="Arial"/>
                          <a:sym typeface="Arial"/>
                        </a:rPr>
                        <a:t>Oui</a:t>
                      </a:r>
                      <a:endParaRPr sz="1800" u="none" strike="noStrike" cap="none" dirty="0">
                        <a:solidFill>
                          <a:schemeClr val="dk1"/>
                        </a:solidFill>
                      </a:endParaRPr>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2" name="Google Shape;52;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2" name="Tabla 1">
            <a:extLst>
              <a:ext uri="{FF2B5EF4-FFF2-40B4-BE49-F238E27FC236}">
                <a16:creationId xmlns:a16="http://schemas.microsoft.com/office/drawing/2014/main" id="{B46D97B7-FB70-F6AF-96CE-B6E223E993BC}"/>
              </a:ext>
            </a:extLst>
          </p:cNvPr>
          <p:cNvGraphicFramePr>
            <a:graphicFrameLocks noGrp="1"/>
          </p:cNvGraphicFramePr>
          <p:nvPr>
            <p:extLst>
              <p:ext uri="{D42A27DB-BD31-4B8C-83A1-F6EECF244321}">
                <p14:modId xmlns:p14="http://schemas.microsoft.com/office/powerpoint/2010/main" val="3631694341"/>
              </p:ext>
            </p:extLst>
          </p:nvPr>
        </p:nvGraphicFramePr>
        <p:xfrm>
          <a:off x="327635" y="5909648"/>
          <a:ext cx="8477796" cy="616904"/>
        </p:xfrm>
        <a:graphic>
          <a:graphicData uri="http://schemas.openxmlformats.org/drawingml/2006/table">
            <a:tbl>
              <a:tblPr/>
              <a:tblGrid>
                <a:gridCol w="2429692">
                  <a:extLst>
                    <a:ext uri="{9D8B030D-6E8A-4147-A177-3AD203B41FA5}">
                      <a16:colId xmlns:a16="http://schemas.microsoft.com/office/drawing/2014/main" val="4097796781"/>
                    </a:ext>
                  </a:extLst>
                </a:gridCol>
                <a:gridCol w="2024743">
                  <a:extLst>
                    <a:ext uri="{9D8B030D-6E8A-4147-A177-3AD203B41FA5}">
                      <a16:colId xmlns:a16="http://schemas.microsoft.com/office/drawing/2014/main" val="3352578713"/>
                    </a:ext>
                  </a:extLst>
                </a:gridCol>
                <a:gridCol w="1841862">
                  <a:extLst>
                    <a:ext uri="{9D8B030D-6E8A-4147-A177-3AD203B41FA5}">
                      <a16:colId xmlns:a16="http://schemas.microsoft.com/office/drawing/2014/main" val="420646528"/>
                    </a:ext>
                  </a:extLst>
                </a:gridCol>
                <a:gridCol w="2181499">
                  <a:extLst>
                    <a:ext uri="{9D8B030D-6E8A-4147-A177-3AD203B41FA5}">
                      <a16:colId xmlns:a16="http://schemas.microsoft.com/office/drawing/2014/main" val="51836284"/>
                    </a:ext>
                  </a:extLst>
                </a:gridCol>
              </a:tblGrid>
              <a:tr h="264865">
                <a:tc>
                  <a:txBody>
                    <a:bodyPr/>
                    <a:lstStyle/>
                    <a:p>
                      <a:pPr algn="just" rtl="0" fontAlgn="t">
                        <a:spcBef>
                          <a:spcPts val="0"/>
                        </a:spcBef>
                        <a:spcAft>
                          <a:spcPts val="0"/>
                        </a:spcAft>
                      </a:pPr>
                      <a:r>
                        <a:rPr lang="en-GB" sz="1800" b="0" i="0" u="none" strike="noStrike" noProof="0" dirty="0">
                          <a:solidFill>
                            <a:srgbClr val="FFFFFF"/>
                          </a:solidFill>
                          <a:latin typeface="+mn-lt"/>
                        </a:rPr>
                        <a:t>Effort pour la capsule
</a:t>
                      </a:r>
                      <a:endParaRPr lang="en-GB" sz="1800" noProof="0" dirty="0"/>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a:txBody>
                    <a:bodyPr/>
                    <a:lstStyle/>
                    <a:p>
                      <a:pPr algn="ctr" rtl="0" fontAlgn="t">
                        <a:spcBef>
                          <a:spcPts val="0"/>
                        </a:spcBef>
                        <a:spcAft>
                          <a:spcPts val="0"/>
                        </a:spcAft>
                      </a:pPr>
                      <a:r>
                        <a:rPr lang="en-GB" sz="1800" b="0" i="0" u="none" strike="noStrike" dirty="0">
                          <a:solidFill>
                            <a:srgbClr val="7F7F7F"/>
                          </a:solidFill>
                          <a:latin typeface="Arial"/>
                        </a:rPr>
                        <a:t> </a:t>
                      </a:r>
                      <a:r>
                        <a:rPr lang="en-GB" sz="1800" b="0" i="0" u="none" strike="noStrike" dirty="0" err="1">
                          <a:solidFill>
                            <a:schemeClr val="tx1"/>
                          </a:solidFill>
                          <a:latin typeface="Arial"/>
                        </a:rPr>
                        <a:t>Contenu</a:t>
                      </a:r>
                      <a:endParaRPr lang="en-GB" sz="1800" b="0" i="0" u="none" strike="noStrike" noProof="0" dirty="0">
                        <a:solidFill>
                          <a:schemeClr val="tx1"/>
                        </a:solidFill>
                        <a:latin typeface="Arial"/>
                      </a:endParaRPr>
                    </a:p>
                    <a:p>
                      <a:pPr algn="ctr" rtl="0" fontAlgn="t">
                        <a:spcBef>
                          <a:spcPts val="0"/>
                        </a:spcBef>
                        <a:spcAft>
                          <a:spcPts val="0"/>
                        </a:spcAft>
                      </a:pPr>
                      <a:r>
                        <a:rPr lang="en-GB" sz="1800" b="0" i="0" u="none" strike="noStrike" dirty="0">
                          <a:solidFill>
                            <a:srgbClr val="7F7F7F"/>
                          </a:solidFill>
                          <a:latin typeface="+mn-lt"/>
                        </a:rPr>
                        <a:t>15 </a:t>
                      </a:r>
                      <a:r>
                        <a:rPr lang="en-GB" sz="1800" b="0" i="0" u="none" strike="noStrike" noProof="0" dirty="0">
                          <a:solidFill>
                            <a:schemeClr val="tx1"/>
                          </a:solidFill>
                          <a:latin typeface="+mn-lt"/>
                        </a:rPr>
                        <a:t>Min.</a:t>
                      </a:r>
                      <a:endParaRPr lang="en-GB"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n-GB" sz="1800" b="0" i="0" u="none" strike="noStrike" dirty="0" err="1">
                          <a:solidFill>
                            <a:schemeClr val="tx1"/>
                          </a:solidFill>
                          <a:latin typeface="+mn-lt"/>
                        </a:rPr>
                        <a:t>Exercices</a:t>
                      </a:r>
                      <a:endParaRPr lang="en-GB" sz="1800" b="0" i="0" u="none" strike="noStrike" noProof="0" dirty="0">
                        <a:solidFill>
                          <a:schemeClr val="tx1"/>
                        </a:solidFill>
                        <a:latin typeface="+mn-lt"/>
                      </a:endParaRPr>
                    </a:p>
                    <a:p>
                      <a:pPr algn="ctr" rtl="0" fontAlgn="t">
                        <a:spcBef>
                          <a:spcPts val="0"/>
                        </a:spcBef>
                        <a:spcAft>
                          <a:spcPts val="0"/>
                        </a:spcAft>
                      </a:pPr>
                      <a:r>
                        <a:rPr lang="en-GB" sz="1800" b="0" i="0" u="none" strike="noStrike" dirty="0">
                          <a:solidFill>
                            <a:srgbClr val="7F7F7F"/>
                          </a:solidFill>
                          <a:latin typeface="+mn-lt"/>
                        </a:rPr>
                        <a:t>4 </a:t>
                      </a:r>
                      <a:r>
                        <a:rPr lang="en-GB" sz="1800" b="0" i="0" u="none" strike="noStrike" noProof="0" dirty="0">
                          <a:solidFill>
                            <a:schemeClr val="tx1"/>
                          </a:solidFill>
                          <a:latin typeface="+mn-lt"/>
                        </a:rPr>
                        <a:t>Min.</a:t>
                      </a:r>
                      <a:endParaRPr lang="en-GB"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n-GB" sz="1800" b="0" i="0" u="none" strike="noStrike" dirty="0">
                          <a:solidFill>
                            <a:schemeClr val="tx1"/>
                          </a:solidFill>
                          <a:latin typeface="+mn-lt"/>
                        </a:rPr>
                        <a:t>Matériel suppl.
</a:t>
                      </a:r>
                      <a:r>
                        <a:rPr lang="en-GB" sz="1800" b="0" i="0" u="none" strike="noStrike" dirty="0">
                          <a:solidFill>
                            <a:srgbClr val="7F7F7F"/>
                          </a:solidFill>
                          <a:latin typeface="+mn-lt"/>
                        </a:rPr>
                        <a:t>- </a:t>
                      </a:r>
                      <a:r>
                        <a:rPr lang="en-GB" sz="1800" b="0" i="0" u="none" strike="noStrike" noProof="0" dirty="0">
                          <a:solidFill>
                            <a:schemeClr val="tx1"/>
                          </a:solidFill>
                          <a:latin typeface="+mn-lt"/>
                        </a:rPr>
                        <a:t>Min.</a:t>
                      </a:r>
                      <a:endParaRPr lang="en-GB"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65998091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3"/>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4</a:t>
            </a:fld>
            <a:endParaRPr/>
          </a:p>
        </p:txBody>
      </p:sp>
      <p:sp>
        <p:nvSpPr>
          <p:cNvPr id="60" name="Google Shape;60;p3"/>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s-ES" sz="2800" b="0" i="0" u="none" strike="noStrike" cap="none" dirty="0" err="1">
                <a:solidFill>
                  <a:schemeClr val="lt1"/>
                </a:solidFill>
                <a:latin typeface="Arial"/>
                <a:ea typeface="Arial"/>
                <a:cs typeface="Arial"/>
                <a:sym typeface="Arial"/>
              </a:rPr>
              <a:t>Contenu</a:t>
            </a:r>
            <a:endParaRPr sz="2800" b="0" i="0" u="none" strike="noStrike" cap="none" dirty="0">
              <a:solidFill>
                <a:srgbClr val="000000"/>
              </a:solidFill>
              <a:latin typeface="Arial"/>
              <a:ea typeface="Arial"/>
              <a:cs typeface="Arial"/>
              <a:sym typeface="Arial"/>
            </a:endParaRPr>
          </a:p>
        </p:txBody>
      </p:sp>
      <p:sp>
        <p:nvSpPr>
          <p:cNvPr id="61" name="Google Shape;61;p3"/>
          <p:cNvSpPr/>
          <p:nvPr/>
        </p:nvSpPr>
        <p:spPr>
          <a:xfrm>
            <a:off x="1358538" y="2396683"/>
            <a:ext cx="7354388" cy="1477287"/>
          </a:xfrm>
          <a:prstGeom prst="rect">
            <a:avLst/>
          </a:prstGeom>
          <a:noFill/>
          <a:ln>
            <a:noFill/>
          </a:ln>
        </p:spPr>
        <p:txBody>
          <a:bodyPr spcFirstLastPara="1" wrap="square" lIns="91425" tIns="45700" rIns="91425" bIns="45700" anchor="t" anchorCtr="0">
            <a:spAutoFit/>
          </a:bodyPr>
          <a:lstStyle/>
          <a:p>
            <a:pPr marL="457200" lvl="0" indent="-457200">
              <a:lnSpc>
                <a:spcPct val="150000"/>
              </a:lnSpc>
              <a:buSzPts val="2200"/>
              <a:buFont typeface="Arial"/>
              <a:buAutoNum type="arabicPeriod"/>
            </a:pPr>
            <a:r>
              <a:rPr lang="fr-FR" sz="2000" dirty="0"/>
              <a:t>Qu’est-ce que le beignet?
Qu’est-ce que Doughnut </a:t>
            </a:r>
            <a:r>
              <a:rPr lang="fr-FR" sz="2000" dirty="0" err="1"/>
              <a:t>Economics</a:t>
            </a:r>
            <a:r>
              <a:rPr lang="fr-FR" sz="2000" dirty="0"/>
              <a:t>?
Le beignet de mobilité</a:t>
            </a:r>
            <a:endParaRPr lang="en-GB" sz="2000" b="0" i="0" u="none" strike="noStrike" cap="none" dirty="0">
              <a:solidFill>
                <a:srgbClr val="000000"/>
              </a:solidFill>
              <a:latin typeface="Arial"/>
              <a:ea typeface="Arial"/>
              <a:cs typeface="Arial"/>
              <a:sym typeface="Arial"/>
            </a:endParaRPr>
          </a:p>
        </p:txBody>
      </p:sp>
      <p:sp>
        <p:nvSpPr>
          <p:cNvPr id="62" name="Google Shape;62;p3"/>
          <p:cNvSpPr/>
          <p:nvPr/>
        </p:nvSpPr>
        <p:spPr>
          <a:xfrm>
            <a:off x="876753" y="2360711"/>
            <a:ext cx="338093" cy="1754089"/>
          </a:xfrm>
          <a:prstGeom prst="rect">
            <a:avLst/>
          </a:prstGeom>
          <a:solidFill>
            <a:srgbClr val="18C32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5</a:t>
            </a:fld>
            <a:endParaRPr/>
          </a:p>
        </p:txBody>
      </p:sp>
      <p:sp>
        <p:nvSpPr>
          <p:cNvPr id="69" name="Google Shape;69;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1. Qu’est-ce que le beignet?</a:t>
            </a:r>
            <a:endParaRPr lang="en-US" sz="2400" b="0" i="0" u="none" strike="noStrike" cap="none" dirty="0">
              <a:solidFill>
                <a:schemeClr val="lt1"/>
              </a:solidFill>
              <a:latin typeface="Arial"/>
              <a:ea typeface="Arial"/>
              <a:cs typeface="Arial"/>
              <a:sym typeface="Arial"/>
            </a:endParaRPr>
          </a:p>
        </p:txBody>
      </p:sp>
      <p:sp>
        <p:nvSpPr>
          <p:cNvPr id="71" name="Google Shape;71;p9"/>
          <p:cNvSpPr/>
          <p:nvPr/>
        </p:nvSpPr>
        <p:spPr>
          <a:xfrm>
            <a:off x="306006" y="1812071"/>
            <a:ext cx="8367731" cy="2554505"/>
          </a:xfrm>
          <a:prstGeom prst="rect">
            <a:avLst/>
          </a:prstGeom>
          <a:noFill/>
          <a:ln>
            <a:noFill/>
          </a:ln>
        </p:spPr>
        <p:txBody>
          <a:bodyPr spcFirstLastPara="1" wrap="square" lIns="91425" tIns="45700" rIns="91425" bIns="45700" anchor="t" anchorCtr="0">
            <a:spAutoFit/>
          </a:bodyPr>
          <a:lstStyle/>
          <a:p>
            <a:pPr lvl="0" algn="just"/>
            <a:r>
              <a:rPr lang="fr-FR" sz="1600" dirty="0">
                <a:solidFill>
                  <a:schemeClr val="dk1"/>
                </a:solidFill>
              </a:rPr>
              <a:t>« L’économie du beignet » décrit le défi de l’économie mondiale de </a:t>
            </a:r>
            <a:r>
              <a:rPr lang="fr-FR" sz="1600" b="1" dirty="0">
                <a:solidFill>
                  <a:srgbClr val="18C320"/>
                </a:solidFill>
              </a:rPr>
              <a:t>répondre aux besoins de tous dans la limite des moyens de la planète</a:t>
            </a:r>
            <a:r>
              <a:rPr lang="fr-FR" sz="1600" dirty="0">
                <a:solidFill>
                  <a:schemeClr val="dk1"/>
                </a:solidFill>
              </a:rPr>
              <a:t> (1). 
</a:t>
            </a:r>
            <a:endParaRPr lang="es-ES" sz="1600" dirty="0">
              <a:solidFill>
                <a:schemeClr val="dk1"/>
              </a:solidFill>
            </a:endParaRPr>
          </a:p>
          <a:p>
            <a:pPr lvl="0" algn="just"/>
            <a:r>
              <a:rPr lang="fr-FR" sz="1600" dirty="0">
                <a:solidFill>
                  <a:schemeClr val="dk1"/>
                </a:solidFill>
              </a:rPr>
              <a:t>Mais... Avant de se concentrer sur le concept « Doughnut </a:t>
            </a:r>
            <a:r>
              <a:rPr lang="fr-FR" sz="1600" dirty="0" err="1">
                <a:solidFill>
                  <a:schemeClr val="dk1"/>
                </a:solidFill>
              </a:rPr>
              <a:t>Economics</a:t>
            </a:r>
            <a:r>
              <a:rPr lang="fr-FR" sz="1600" dirty="0">
                <a:solidFill>
                  <a:schemeClr val="dk1"/>
                </a:solidFill>
              </a:rPr>
              <a:t> », il est important d’expliquer d’abord ce qu’est le « Donut ». </a:t>
            </a:r>
          </a:p>
          <a:p>
            <a:pPr lvl="0" algn="just"/>
            <a:r>
              <a:rPr lang="fr-FR" sz="1600" dirty="0">
                <a:solidFill>
                  <a:schemeClr val="dk1"/>
                </a:solidFill>
              </a:rPr>
              <a:t>
</a:t>
            </a:r>
            <a:r>
              <a:rPr lang="fr-FR" sz="1600" i="1" dirty="0">
                <a:solidFill>
                  <a:schemeClr val="dk1"/>
                </a:solidFill>
              </a:rPr>
              <a:t>« The </a:t>
            </a:r>
            <a:r>
              <a:rPr lang="fr-FR" sz="1600" b="1" i="1" dirty="0">
                <a:solidFill>
                  <a:srgbClr val="18C320"/>
                </a:solidFill>
              </a:rPr>
              <a:t>Doughnut </a:t>
            </a:r>
            <a:r>
              <a:rPr lang="fr-FR" sz="1600" i="1" dirty="0">
                <a:solidFill>
                  <a:schemeClr val="dk1"/>
                </a:solidFill>
              </a:rPr>
              <a:t>offre une vision de ce que signifie pour l’humanité de prospérer au 21ème siècle - et </a:t>
            </a:r>
            <a:r>
              <a:rPr lang="fr-FR" sz="1600" b="1" i="1" dirty="0">
                <a:solidFill>
                  <a:srgbClr val="18C320"/>
                </a:solidFill>
              </a:rPr>
              <a:t>Doughnut </a:t>
            </a:r>
            <a:r>
              <a:rPr lang="fr-FR" sz="1600" b="1" i="1" dirty="0" err="1">
                <a:solidFill>
                  <a:srgbClr val="18C320"/>
                </a:solidFill>
              </a:rPr>
              <a:t>Economics</a:t>
            </a:r>
            <a:r>
              <a:rPr lang="fr-FR" sz="1600" b="1" i="1" dirty="0">
                <a:solidFill>
                  <a:srgbClr val="18C320"/>
                </a:solidFill>
              </a:rPr>
              <a:t> </a:t>
            </a:r>
            <a:r>
              <a:rPr lang="fr-FR" sz="1600" i="1" dirty="0">
                <a:solidFill>
                  <a:schemeClr val="dk1"/>
                </a:solidFill>
              </a:rPr>
              <a:t>explore l’état d’esprit et les façons de penser nécessaires pour nous y rendre » (2).</a:t>
            </a:r>
            <a:r>
              <a:rPr lang="fr-FR" sz="1600" dirty="0">
                <a:solidFill>
                  <a:schemeClr val="dk1"/>
                </a:solidFill>
              </a:rPr>
              <a:t>
</a:t>
            </a:r>
            <a:endParaRPr lang="en-US" sz="1600" dirty="0">
              <a:solidFill>
                <a:schemeClr val="dk1"/>
              </a:solidFill>
            </a:endParaRPr>
          </a:p>
        </p:txBody>
      </p:sp>
      <p:sp>
        <p:nvSpPr>
          <p:cNvPr id="8" name="Google Shape;71;p9">
            <a:extLst>
              <a:ext uri="{FF2B5EF4-FFF2-40B4-BE49-F238E27FC236}">
                <a16:creationId xmlns:a16="http://schemas.microsoft.com/office/drawing/2014/main" id="{ADA0E474-417C-4D6B-A640-BD7E73223850}"/>
              </a:ext>
            </a:extLst>
          </p:cNvPr>
          <p:cNvSpPr/>
          <p:nvPr/>
        </p:nvSpPr>
        <p:spPr>
          <a:xfrm>
            <a:off x="402650" y="4362543"/>
            <a:ext cx="4632409" cy="2062063"/>
          </a:xfrm>
          <a:prstGeom prst="rect">
            <a:avLst/>
          </a:prstGeom>
          <a:noFill/>
          <a:ln>
            <a:noFill/>
          </a:ln>
        </p:spPr>
        <p:txBody>
          <a:bodyPr spcFirstLastPara="1" wrap="square" lIns="91425" tIns="45700" rIns="91425" bIns="45700" anchor="t" anchorCtr="0">
            <a:spAutoFit/>
          </a:bodyPr>
          <a:lstStyle/>
          <a:p>
            <a:pPr lvl="0" algn="just"/>
            <a:r>
              <a:rPr lang="fr-FR" sz="1600" b="1" dirty="0">
                <a:solidFill>
                  <a:srgbClr val="18C320"/>
                </a:solidFill>
              </a:rPr>
              <a:t>Alors, qu’est-ce que le beignet?
</a:t>
            </a:r>
            <a:endParaRPr lang="en-US" sz="1600" b="0" u="none" strike="noStrike" cap="none" dirty="0">
              <a:solidFill>
                <a:schemeClr val="dk1"/>
              </a:solidFill>
              <a:latin typeface="Arial"/>
              <a:ea typeface="Arial"/>
              <a:cs typeface="Arial"/>
              <a:sym typeface="Arial"/>
            </a:endParaRPr>
          </a:p>
          <a:p>
            <a:pPr lvl="0" algn="just"/>
            <a:r>
              <a:rPr lang="fr-FR" sz="1600" dirty="0"/>
              <a:t>Le beignet peut être décrit comme une boussole pour la prospérité humaine au 21ème siècle, dans le but de répondre aux besoins de toutes les personnes dans les moyens de la planète vivante. Il définit une vision pour l’avenir. 
</a:t>
            </a:r>
            <a:endParaRPr sz="1400" b="0" u="none" strike="noStrike" cap="none" dirty="0">
              <a:solidFill>
                <a:srgbClr val="000000"/>
              </a:solidFill>
              <a:latin typeface="Arial"/>
              <a:ea typeface="Arial"/>
              <a:cs typeface="Arial"/>
              <a:sym typeface="Arial"/>
            </a:endParaRPr>
          </a:p>
        </p:txBody>
      </p:sp>
      <p:pic>
        <p:nvPicPr>
          <p:cNvPr id="2" name="Imagen 1">
            <a:extLst>
              <a:ext uri="{FF2B5EF4-FFF2-40B4-BE49-F238E27FC236}">
                <a16:creationId xmlns:a16="http://schemas.microsoft.com/office/drawing/2014/main" id="{0599421A-46C6-441B-B353-71FBB10B8D06}"/>
              </a:ext>
            </a:extLst>
          </p:cNvPr>
          <p:cNvPicPr>
            <a:picLocks noChangeAspect="1"/>
          </p:cNvPicPr>
          <p:nvPr/>
        </p:nvPicPr>
        <p:blipFill>
          <a:blip r:embed="rId3"/>
          <a:stretch>
            <a:fillRect/>
          </a:stretch>
        </p:blipFill>
        <p:spPr>
          <a:xfrm>
            <a:off x="6101859" y="4052031"/>
            <a:ext cx="2011854" cy="2536156"/>
          </a:xfrm>
          <a:prstGeom prst="rect">
            <a:avLst/>
          </a:prstGeom>
        </p:spPr>
      </p:pic>
      <p:sp>
        <p:nvSpPr>
          <p:cNvPr id="11" name="Google Shape;71;p9">
            <a:extLst>
              <a:ext uri="{FF2B5EF4-FFF2-40B4-BE49-F238E27FC236}">
                <a16:creationId xmlns:a16="http://schemas.microsoft.com/office/drawing/2014/main" id="{F5760F62-0214-42CD-9520-30F4225956BE}"/>
              </a:ext>
            </a:extLst>
          </p:cNvPr>
          <p:cNvSpPr/>
          <p:nvPr/>
        </p:nvSpPr>
        <p:spPr>
          <a:xfrm>
            <a:off x="6585626" y="6454950"/>
            <a:ext cx="1284051" cy="33851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dirty="0">
                <a:solidFill>
                  <a:schemeClr val="dk1"/>
                </a:solidFill>
              </a:rPr>
              <a:t>Image: (3)</a:t>
            </a:r>
            <a:endParaRPr sz="6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611826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6</a:t>
            </a:fld>
            <a:endParaRPr/>
          </a:p>
        </p:txBody>
      </p:sp>
      <p:sp>
        <p:nvSpPr>
          <p:cNvPr id="69" name="Google Shape;69;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1. Qu’est-ce que le beignet?</a:t>
            </a:r>
            <a:endParaRPr lang="en-US" sz="2400" b="0" i="0" u="none" strike="noStrike" cap="none" dirty="0">
              <a:solidFill>
                <a:schemeClr val="lt1"/>
              </a:solidFill>
              <a:latin typeface="Arial"/>
              <a:ea typeface="Arial"/>
              <a:cs typeface="Arial"/>
              <a:sym typeface="Arial"/>
            </a:endParaRPr>
          </a:p>
        </p:txBody>
      </p:sp>
      <p:sp>
        <p:nvSpPr>
          <p:cNvPr id="71" name="Google Shape;71;p9"/>
          <p:cNvSpPr/>
          <p:nvPr/>
        </p:nvSpPr>
        <p:spPr>
          <a:xfrm>
            <a:off x="306006" y="1621155"/>
            <a:ext cx="3451955" cy="5509160"/>
          </a:xfrm>
          <a:prstGeom prst="rect">
            <a:avLst/>
          </a:prstGeom>
          <a:noFill/>
          <a:ln>
            <a:noFill/>
          </a:ln>
        </p:spPr>
        <p:txBody>
          <a:bodyPr spcFirstLastPara="1" wrap="square" lIns="91425" tIns="45700" rIns="91425" bIns="45700" anchor="t" anchorCtr="0">
            <a:spAutoFit/>
          </a:bodyPr>
          <a:lstStyle/>
          <a:p>
            <a:pPr lvl="0" algn="just"/>
            <a:r>
              <a:rPr lang="fr-FR" sz="1600" dirty="0">
                <a:solidFill>
                  <a:schemeClr val="dk1"/>
                </a:solidFill>
              </a:rPr>
              <a:t>Le beignet se compose de deux anneaux concentriques: 
</a:t>
            </a:r>
            <a:endParaRPr lang="en-US" sz="1600" b="0" i="0" u="none" strike="noStrike" cap="none" dirty="0">
              <a:solidFill>
                <a:schemeClr val="dk1"/>
              </a:solidFill>
              <a:latin typeface="Arial"/>
              <a:ea typeface="Arial"/>
              <a:cs typeface="Arial"/>
              <a:sym typeface="Arial"/>
            </a:endParaRPr>
          </a:p>
          <a:p>
            <a:pPr marL="285750" lvl="0" indent="-285750" algn="just">
              <a:buFontTx/>
              <a:buChar char="-"/>
            </a:pPr>
            <a:r>
              <a:rPr lang="fr-FR" sz="1600" dirty="0">
                <a:solidFill>
                  <a:schemeClr val="dk1"/>
                </a:solidFill>
              </a:rPr>
              <a:t>une </a:t>
            </a:r>
            <a:r>
              <a:rPr lang="fr-FR" sz="1600" b="1" dirty="0">
                <a:solidFill>
                  <a:srgbClr val="18C320"/>
                </a:solidFill>
              </a:rPr>
              <a:t>base sociale</a:t>
            </a:r>
            <a:r>
              <a:rPr lang="fr-FR" sz="1600" dirty="0">
                <a:solidFill>
                  <a:schemeClr val="dk1"/>
                </a:solidFill>
              </a:rPr>
              <a:t>, pour s’assurer que personne ne manque à l’essentiel de la vie, et </a:t>
            </a:r>
          </a:p>
          <a:p>
            <a:pPr marL="285750" lvl="0" indent="-285750" algn="just">
              <a:buFontTx/>
              <a:buChar char="-"/>
            </a:pPr>
            <a:endParaRPr lang="en-US" sz="1600" b="0" i="0" u="none" strike="noStrike" cap="none" dirty="0">
              <a:solidFill>
                <a:schemeClr val="dk1"/>
              </a:solidFill>
              <a:latin typeface="Arial"/>
              <a:ea typeface="Arial"/>
              <a:cs typeface="Arial"/>
              <a:sym typeface="Arial"/>
            </a:endParaRPr>
          </a:p>
          <a:p>
            <a:pPr marL="285750" lvl="0" indent="-285750" algn="just">
              <a:buFontTx/>
              <a:buChar char="-"/>
            </a:pPr>
            <a:r>
              <a:rPr lang="fr-FR" sz="1600" dirty="0">
                <a:solidFill>
                  <a:schemeClr val="dk1"/>
                </a:solidFill>
              </a:rPr>
              <a:t>un </a:t>
            </a:r>
            <a:r>
              <a:rPr lang="fr-FR" sz="1600" b="1" dirty="0">
                <a:solidFill>
                  <a:srgbClr val="18C320"/>
                </a:solidFill>
              </a:rPr>
              <a:t>plafond écologique</a:t>
            </a:r>
            <a:r>
              <a:rPr lang="fr-FR" sz="1600" dirty="0">
                <a:solidFill>
                  <a:schemeClr val="dk1"/>
                </a:solidFill>
              </a:rPr>
              <a:t>, pour s’assurer que l’humanité ne dépasse pas collectivement les limites planétaires qui protègent les systèmes de soutien à la vie de la Terre. </a:t>
            </a:r>
          </a:p>
          <a:p>
            <a:pPr marL="285750" lvl="0" indent="-285750" algn="just">
              <a:buFontTx/>
              <a:buChar char="-"/>
            </a:pPr>
            <a:endParaRPr lang="en-US" sz="1600" dirty="0">
              <a:solidFill>
                <a:schemeClr val="dk1"/>
              </a:solidFill>
            </a:endParaRPr>
          </a:p>
          <a:p>
            <a:pPr algn="just"/>
            <a:r>
              <a:rPr lang="fr-FR" sz="1600" dirty="0">
                <a:solidFill>
                  <a:schemeClr val="dk1"/>
                </a:solidFill>
              </a:rPr>
              <a:t>Entre ces deux ensembles de frontières se trouve un espace en forme de beignet qui est </a:t>
            </a:r>
            <a:r>
              <a:rPr lang="fr-FR" sz="1600" b="1" dirty="0">
                <a:solidFill>
                  <a:srgbClr val="18C320"/>
                </a:solidFill>
              </a:rPr>
              <a:t>à la fois écologiquement sûr et socialement juste</a:t>
            </a:r>
            <a:r>
              <a:rPr lang="fr-FR" sz="1600" dirty="0">
                <a:solidFill>
                  <a:schemeClr val="dk1"/>
                </a:solidFill>
              </a:rPr>
              <a:t>: un espace dans lequel </a:t>
            </a:r>
            <a:r>
              <a:rPr lang="fr-FR" sz="1600" b="1" dirty="0">
                <a:solidFill>
                  <a:srgbClr val="18C320"/>
                </a:solidFill>
              </a:rPr>
              <a:t>l’humanité peut prospérer </a:t>
            </a:r>
            <a:r>
              <a:rPr lang="fr-FR" sz="1600" dirty="0">
                <a:solidFill>
                  <a:schemeClr val="dk1"/>
                </a:solidFill>
              </a:rPr>
              <a:t>(2).
</a:t>
            </a:r>
            <a:endParaRPr lang="en-US" sz="1600" b="1" i="0" u="none" strike="noStrike" cap="none" dirty="0">
              <a:solidFill>
                <a:schemeClr val="dk1"/>
              </a:solidFill>
              <a:latin typeface="Arial"/>
              <a:ea typeface="Arial"/>
              <a:cs typeface="Arial"/>
              <a:sym typeface="Arial"/>
            </a:endParaRPr>
          </a:p>
        </p:txBody>
      </p:sp>
      <p:pic>
        <p:nvPicPr>
          <p:cNvPr id="3" name="Imagen 2">
            <a:extLst>
              <a:ext uri="{FF2B5EF4-FFF2-40B4-BE49-F238E27FC236}">
                <a16:creationId xmlns:a16="http://schemas.microsoft.com/office/drawing/2014/main" id="{2CE82619-C877-46DF-8870-0C34C0999C0C}"/>
              </a:ext>
            </a:extLst>
          </p:cNvPr>
          <p:cNvPicPr>
            <a:picLocks noChangeAspect="1"/>
          </p:cNvPicPr>
          <p:nvPr/>
        </p:nvPicPr>
        <p:blipFill rotWithShape="1">
          <a:blip r:embed="rId3"/>
          <a:srcRect l="3823" t="2822" r="2781" b="3782"/>
          <a:stretch/>
        </p:blipFill>
        <p:spPr>
          <a:xfrm>
            <a:off x="3951670" y="1449977"/>
            <a:ext cx="5066393" cy="5066394"/>
          </a:xfrm>
          <a:prstGeom prst="rect">
            <a:avLst/>
          </a:prstGeom>
        </p:spPr>
      </p:pic>
      <p:sp>
        <p:nvSpPr>
          <p:cNvPr id="6" name="Google Shape;71;p9">
            <a:extLst>
              <a:ext uri="{FF2B5EF4-FFF2-40B4-BE49-F238E27FC236}">
                <a16:creationId xmlns:a16="http://schemas.microsoft.com/office/drawing/2014/main" id="{4637200F-3AEC-4759-8EED-9097CBBBC1D8}"/>
              </a:ext>
            </a:extLst>
          </p:cNvPr>
          <p:cNvSpPr/>
          <p:nvPr/>
        </p:nvSpPr>
        <p:spPr>
          <a:xfrm>
            <a:off x="5663843" y="6516371"/>
            <a:ext cx="1284051" cy="33851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dirty="0">
                <a:solidFill>
                  <a:schemeClr val="dk1"/>
                </a:solidFill>
              </a:rPr>
              <a:t>Image: (2)</a:t>
            </a:r>
            <a:endParaRPr sz="6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906069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7</a:t>
            </a:fld>
            <a:endParaRPr/>
          </a:p>
        </p:txBody>
      </p:sp>
      <p:sp>
        <p:nvSpPr>
          <p:cNvPr id="69" name="Google Shape;69;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1. Qu’est-ce que le beignet?</a:t>
            </a:r>
            <a:endParaRPr lang="en-US" sz="2400" b="0" i="0" u="none" strike="noStrike" cap="none" dirty="0">
              <a:solidFill>
                <a:schemeClr val="lt1"/>
              </a:solidFill>
              <a:latin typeface="Arial"/>
              <a:ea typeface="Arial"/>
              <a:cs typeface="Arial"/>
              <a:sym typeface="Arial"/>
            </a:endParaRPr>
          </a:p>
        </p:txBody>
      </p:sp>
      <p:sp>
        <p:nvSpPr>
          <p:cNvPr id="71" name="Google Shape;71;p9"/>
          <p:cNvSpPr/>
          <p:nvPr/>
        </p:nvSpPr>
        <p:spPr>
          <a:xfrm>
            <a:off x="306007" y="1812071"/>
            <a:ext cx="5013125" cy="3293169"/>
          </a:xfrm>
          <a:prstGeom prst="rect">
            <a:avLst/>
          </a:prstGeom>
          <a:noFill/>
          <a:ln>
            <a:noFill/>
          </a:ln>
        </p:spPr>
        <p:txBody>
          <a:bodyPr spcFirstLastPara="1" wrap="square" lIns="91425" tIns="45700" rIns="91425" bIns="45700" anchor="t" anchorCtr="0">
            <a:spAutoFit/>
          </a:bodyPr>
          <a:lstStyle/>
          <a:p>
            <a:pPr lvl="0" algn="just"/>
            <a:r>
              <a:rPr lang="fr-FR" sz="1600" dirty="0">
                <a:solidFill>
                  <a:schemeClr val="dk1"/>
                </a:solidFill>
              </a:rPr>
              <a:t>Alors, comprenons mieux ces concepts: 
</a:t>
            </a:r>
            <a:endParaRPr lang="en-US" sz="1600" b="0" i="0" u="none" strike="noStrike" cap="none" dirty="0">
              <a:solidFill>
                <a:schemeClr val="dk1"/>
              </a:solidFill>
              <a:latin typeface="Arial"/>
              <a:ea typeface="Arial"/>
              <a:cs typeface="Arial"/>
              <a:sym typeface="Arial"/>
            </a:endParaRPr>
          </a:p>
          <a:p>
            <a:pPr marL="285750" lvl="0" indent="-285750" algn="just">
              <a:buFontTx/>
              <a:buChar char="-"/>
            </a:pPr>
            <a:r>
              <a:rPr lang="en-US" sz="1600" b="1" dirty="0" err="1">
                <a:solidFill>
                  <a:srgbClr val="18C320"/>
                </a:solidFill>
              </a:rPr>
              <a:t>Fondement</a:t>
            </a:r>
            <a:r>
              <a:rPr lang="en-US" sz="1600" b="1" dirty="0">
                <a:solidFill>
                  <a:srgbClr val="18C320"/>
                </a:solidFill>
              </a:rPr>
              <a:t> social</a:t>
            </a:r>
            <a:r>
              <a:rPr lang="en-US" sz="1600" b="0" i="0" u="none" strike="noStrike" cap="none" dirty="0">
                <a:solidFill>
                  <a:schemeClr val="dk1"/>
                </a:solidFill>
                <a:latin typeface="Arial"/>
                <a:ea typeface="Arial"/>
                <a:cs typeface="Arial"/>
                <a:sym typeface="Arial"/>
              </a:rPr>
              <a:t>: </a:t>
            </a:r>
            <a:r>
              <a:rPr lang="fr-FR" sz="1600" dirty="0">
                <a:solidFill>
                  <a:schemeClr val="dk1"/>
                </a:solidFill>
              </a:rPr>
              <a:t>les normes sociales minimales convenues au niveau international, y compris 12 besoins humains fondamentaux, tels que la santé, l’alimentation, l’équité sociale ou l’éducation. Ces catégories sont établies dans le cadre des objectifs de développement durable.</a:t>
            </a:r>
          </a:p>
          <a:p>
            <a:pPr marL="285750" lvl="0" indent="-285750" algn="just">
              <a:buFontTx/>
              <a:buChar char="-"/>
            </a:pPr>
            <a:endParaRPr lang="en-US" sz="1600" b="0" i="0" u="none" strike="noStrike" cap="none" dirty="0">
              <a:solidFill>
                <a:schemeClr val="dk1"/>
              </a:solidFill>
              <a:latin typeface="Arial"/>
              <a:ea typeface="Arial"/>
              <a:cs typeface="Arial"/>
              <a:sym typeface="Arial"/>
            </a:endParaRPr>
          </a:p>
          <a:p>
            <a:pPr marL="285750" lvl="0" indent="-285750" algn="just">
              <a:buFontTx/>
              <a:buChar char="-"/>
            </a:pPr>
            <a:r>
              <a:rPr lang="en-US" sz="1600" b="1" dirty="0">
                <a:solidFill>
                  <a:srgbClr val="18C320"/>
                </a:solidFill>
              </a:rPr>
              <a:t>Plafond </a:t>
            </a:r>
            <a:r>
              <a:rPr lang="en-US" sz="1600" b="1" dirty="0" err="1">
                <a:solidFill>
                  <a:srgbClr val="18C320"/>
                </a:solidFill>
              </a:rPr>
              <a:t>écologique</a:t>
            </a:r>
            <a:r>
              <a:rPr lang="en-US" sz="1600" b="0" i="0" u="none" strike="noStrike" cap="none" dirty="0">
                <a:solidFill>
                  <a:schemeClr val="dk1"/>
                </a:solidFill>
                <a:latin typeface="Arial"/>
                <a:ea typeface="Arial"/>
                <a:cs typeface="Arial"/>
                <a:sym typeface="Arial"/>
              </a:rPr>
              <a:t>: </a:t>
            </a:r>
            <a:r>
              <a:rPr lang="fr-FR" sz="1600" dirty="0">
                <a:solidFill>
                  <a:schemeClr val="dk1"/>
                </a:solidFill>
              </a:rPr>
              <a:t>les limites environnementales de l’activité économique, basées sur les limites planétaires. 
</a:t>
            </a:r>
            <a:endParaRPr lang="en-US" sz="1600" dirty="0">
              <a:solidFill>
                <a:schemeClr val="dk1"/>
              </a:solidFill>
            </a:endParaRPr>
          </a:p>
        </p:txBody>
      </p:sp>
      <p:sp>
        <p:nvSpPr>
          <p:cNvPr id="6" name="Google Shape;71;p9">
            <a:extLst>
              <a:ext uri="{FF2B5EF4-FFF2-40B4-BE49-F238E27FC236}">
                <a16:creationId xmlns:a16="http://schemas.microsoft.com/office/drawing/2014/main" id="{22DC7989-E56D-B625-D633-2E1660BCF4D1}"/>
              </a:ext>
            </a:extLst>
          </p:cNvPr>
          <p:cNvSpPr/>
          <p:nvPr/>
        </p:nvSpPr>
        <p:spPr>
          <a:xfrm>
            <a:off x="306006" y="4919542"/>
            <a:ext cx="8489521" cy="1323399"/>
          </a:xfrm>
          <a:prstGeom prst="rect">
            <a:avLst/>
          </a:prstGeom>
          <a:noFill/>
          <a:ln>
            <a:noFill/>
          </a:ln>
        </p:spPr>
        <p:txBody>
          <a:bodyPr spcFirstLastPara="1" wrap="square" lIns="91425" tIns="45700" rIns="91425" bIns="45700" anchor="t" anchorCtr="0">
            <a:spAutoFit/>
          </a:bodyPr>
          <a:lstStyle/>
          <a:p>
            <a:pPr marL="642938" lvl="4" indent="-285750" algn="just">
              <a:buFont typeface="Wingdings" panose="05000000000000000000" pitchFamily="2" charset="2"/>
              <a:buChar char="à"/>
            </a:pPr>
            <a:r>
              <a:rPr lang="en-US" sz="1600" b="1" dirty="0" err="1">
                <a:solidFill>
                  <a:srgbClr val="18C320"/>
                </a:solidFill>
              </a:rPr>
              <a:t>Limites</a:t>
            </a:r>
            <a:r>
              <a:rPr lang="en-US" sz="1600" b="1" dirty="0">
                <a:solidFill>
                  <a:srgbClr val="18C320"/>
                </a:solidFill>
              </a:rPr>
              <a:t> </a:t>
            </a:r>
            <a:r>
              <a:rPr lang="en-US" sz="1600" b="1" dirty="0" err="1">
                <a:solidFill>
                  <a:srgbClr val="18C320"/>
                </a:solidFill>
              </a:rPr>
              <a:t>planétaires</a:t>
            </a:r>
            <a:r>
              <a:rPr lang="en-US" sz="1600" dirty="0">
                <a:solidFill>
                  <a:schemeClr val="tx1"/>
                </a:solidFill>
              </a:rPr>
              <a:t>:</a:t>
            </a:r>
            <a:r>
              <a:rPr lang="en-US" sz="1600" b="1" dirty="0">
                <a:solidFill>
                  <a:srgbClr val="18C320"/>
                </a:solidFill>
              </a:rPr>
              <a:t> </a:t>
            </a:r>
            <a:r>
              <a:rPr lang="fr-FR" sz="1600" dirty="0">
                <a:solidFill>
                  <a:schemeClr val="dk1"/>
                </a:solidFill>
              </a:rPr>
              <a:t>les limites environnementales à l’intérieur desquelles l’humanité peut opérer en toute sécurité. Il se compose de neuf processus qui régulent la stabilité et la résilience du système terrestre. </a:t>
            </a:r>
            <a:endParaRPr lang="en-US" sz="1600" dirty="0">
              <a:solidFill>
                <a:schemeClr val="dk1"/>
              </a:solidFill>
            </a:endParaRPr>
          </a:p>
          <a:p>
            <a:pPr marL="357188" lvl="4" algn="just"/>
            <a:endParaRPr lang="en-US" sz="1600" dirty="0">
              <a:solidFill>
                <a:schemeClr val="dk1"/>
              </a:solidFill>
            </a:endParaRPr>
          </a:p>
          <a:p>
            <a:pPr marL="623888" lvl="6" algn="just"/>
            <a:endParaRPr lang="en-US" sz="1600" dirty="0">
              <a:solidFill>
                <a:schemeClr val="dk1"/>
              </a:solidFill>
            </a:endParaRPr>
          </a:p>
        </p:txBody>
      </p:sp>
      <p:pic>
        <p:nvPicPr>
          <p:cNvPr id="3" name="Imagen 2">
            <a:extLst>
              <a:ext uri="{FF2B5EF4-FFF2-40B4-BE49-F238E27FC236}">
                <a16:creationId xmlns:a16="http://schemas.microsoft.com/office/drawing/2014/main" id="{68AC9728-DDA6-A6B4-E188-0C3B63765A23}"/>
              </a:ext>
            </a:extLst>
          </p:cNvPr>
          <p:cNvPicPr>
            <a:picLocks noChangeAspect="1"/>
          </p:cNvPicPr>
          <p:nvPr/>
        </p:nvPicPr>
        <p:blipFill>
          <a:blip r:embed="rId3"/>
          <a:stretch>
            <a:fillRect/>
          </a:stretch>
        </p:blipFill>
        <p:spPr>
          <a:xfrm>
            <a:off x="6228889" y="1812071"/>
            <a:ext cx="2566638" cy="2566638"/>
          </a:xfrm>
          <a:prstGeom prst="rect">
            <a:avLst/>
          </a:prstGeom>
        </p:spPr>
      </p:pic>
      <p:sp>
        <p:nvSpPr>
          <p:cNvPr id="10" name="Google Shape;71;p9">
            <a:extLst>
              <a:ext uri="{FF2B5EF4-FFF2-40B4-BE49-F238E27FC236}">
                <a16:creationId xmlns:a16="http://schemas.microsoft.com/office/drawing/2014/main" id="{FB32C155-A2AF-5E75-D445-9BC4FBB4E8D8}"/>
              </a:ext>
            </a:extLst>
          </p:cNvPr>
          <p:cNvSpPr/>
          <p:nvPr/>
        </p:nvSpPr>
        <p:spPr>
          <a:xfrm>
            <a:off x="6875555" y="4296878"/>
            <a:ext cx="1284051" cy="33851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dirty="0">
                <a:solidFill>
                  <a:schemeClr val="dk1"/>
                </a:solidFill>
              </a:rPr>
              <a:t>Image: (3)</a:t>
            </a:r>
            <a:endParaRPr sz="6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422558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8</a:t>
            </a:fld>
            <a:endParaRPr/>
          </a:p>
        </p:txBody>
      </p:sp>
      <p:sp>
        <p:nvSpPr>
          <p:cNvPr id="69" name="Google Shape;69;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1. Qu’est-ce que le beignet?</a:t>
            </a:r>
            <a:endParaRPr lang="en-US" sz="2400" b="0" i="0" u="none" strike="noStrike" cap="none" dirty="0">
              <a:solidFill>
                <a:schemeClr val="lt1"/>
              </a:solidFill>
              <a:latin typeface="Arial"/>
              <a:ea typeface="Arial"/>
              <a:cs typeface="Arial"/>
              <a:sym typeface="Arial"/>
            </a:endParaRPr>
          </a:p>
        </p:txBody>
      </p:sp>
      <p:sp>
        <p:nvSpPr>
          <p:cNvPr id="7" name="Google Shape;71;p9">
            <a:extLst>
              <a:ext uri="{FF2B5EF4-FFF2-40B4-BE49-F238E27FC236}">
                <a16:creationId xmlns:a16="http://schemas.microsoft.com/office/drawing/2014/main" id="{B9628894-894A-4098-9438-C60A7128DC21}"/>
              </a:ext>
            </a:extLst>
          </p:cNvPr>
          <p:cNvSpPr/>
          <p:nvPr/>
        </p:nvSpPr>
        <p:spPr>
          <a:xfrm>
            <a:off x="306005" y="3557788"/>
            <a:ext cx="3764190" cy="2308284"/>
          </a:xfrm>
          <a:prstGeom prst="rect">
            <a:avLst/>
          </a:prstGeom>
          <a:noFill/>
          <a:ln>
            <a:noFill/>
          </a:ln>
        </p:spPr>
        <p:txBody>
          <a:bodyPr spcFirstLastPara="1" wrap="square" lIns="91425" tIns="45700" rIns="91425" bIns="45700" anchor="t" anchorCtr="0">
            <a:spAutoFit/>
          </a:bodyPr>
          <a:lstStyle/>
          <a:p>
            <a:pPr marL="285750" lvl="0" indent="-285750" algn="just">
              <a:buFont typeface="Arial" panose="020B0604020202020204" pitchFamily="34" charset="0"/>
              <a:buChar char="-"/>
            </a:pPr>
            <a:r>
              <a:rPr lang="fr-FR" sz="1600" dirty="0">
                <a:solidFill>
                  <a:schemeClr val="dk1"/>
                </a:solidFill>
              </a:rPr>
              <a:t>La zone </a:t>
            </a:r>
            <a:r>
              <a:rPr lang="fr-FR" sz="1600" b="1" dirty="0">
                <a:solidFill>
                  <a:srgbClr val="18C320"/>
                </a:solidFill>
              </a:rPr>
              <a:t>verte est l’espace d’exploitation sûr </a:t>
            </a:r>
            <a:r>
              <a:rPr lang="fr-FR" sz="1600" dirty="0">
                <a:solidFill>
                  <a:schemeClr val="dk1"/>
                </a:solidFill>
              </a:rPr>
              <a:t>(sous la limite)
La zone </a:t>
            </a:r>
            <a:r>
              <a:rPr lang="fr-FR" sz="1600" b="1" dirty="0">
                <a:solidFill>
                  <a:srgbClr val="18C320"/>
                </a:solidFill>
              </a:rPr>
              <a:t>orange est la zone dépassée </a:t>
            </a:r>
            <a:r>
              <a:rPr lang="fr-FR" sz="1600" dirty="0">
                <a:solidFill>
                  <a:schemeClr val="dk1"/>
                </a:solidFill>
              </a:rPr>
              <a:t>(au-delà de la limite). </a:t>
            </a:r>
            <a:endParaRPr lang="en-US" sz="16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None/>
            </a:pPr>
            <a:endParaRPr lang="en-US" sz="1600" dirty="0">
              <a:solidFill>
                <a:schemeClr val="dk1"/>
              </a:solidFill>
            </a:endParaRPr>
          </a:p>
          <a:p>
            <a:pPr lvl="0" algn="just"/>
            <a:r>
              <a:rPr lang="fr-FR" sz="1600" dirty="0">
                <a:solidFill>
                  <a:schemeClr val="dk1"/>
                </a:solidFill>
              </a:rPr>
              <a:t>La limite planétaire elle-même se trouve </a:t>
            </a:r>
            <a:r>
              <a:rPr lang="fr-FR" sz="1600" b="1" dirty="0">
                <a:solidFill>
                  <a:srgbClr val="18C320"/>
                </a:solidFill>
              </a:rPr>
              <a:t>à l’intersection des zones verte et orange</a:t>
            </a:r>
            <a:r>
              <a:rPr lang="fr-FR" sz="1600" dirty="0">
                <a:solidFill>
                  <a:schemeClr val="dk1"/>
                </a:solidFill>
              </a:rPr>
              <a:t>.
</a:t>
            </a:r>
            <a:endParaRPr lang="en-US" sz="1600" dirty="0">
              <a:solidFill>
                <a:schemeClr val="dk1"/>
              </a:solidFill>
            </a:endParaRPr>
          </a:p>
        </p:txBody>
      </p:sp>
      <p:sp>
        <p:nvSpPr>
          <p:cNvPr id="9" name="Google Shape;71;p9">
            <a:extLst>
              <a:ext uri="{FF2B5EF4-FFF2-40B4-BE49-F238E27FC236}">
                <a16:creationId xmlns:a16="http://schemas.microsoft.com/office/drawing/2014/main" id="{F47EE0DC-1BCF-4681-81B5-A641BFF4BCFE}"/>
              </a:ext>
            </a:extLst>
          </p:cNvPr>
          <p:cNvSpPr/>
          <p:nvPr/>
        </p:nvSpPr>
        <p:spPr>
          <a:xfrm>
            <a:off x="5122516" y="6396824"/>
            <a:ext cx="3565218"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dirty="0">
                <a:solidFill>
                  <a:schemeClr val="dk1"/>
                </a:solidFill>
              </a:rPr>
              <a:t>Image: (6) </a:t>
            </a:r>
            <a:endParaRPr sz="600" b="0" i="0" u="none" strike="noStrike" cap="none" dirty="0">
              <a:solidFill>
                <a:srgbClr val="000000"/>
              </a:solidFill>
              <a:latin typeface="Arial"/>
              <a:ea typeface="Arial"/>
              <a:cs typeface="Arial"/>
              <a:sym typeface="Arial"/>
            </a:endParaRPr>
          </a:p>
        </p:txBody>
      </p:sp>
      <p:pic>
        <p:nvPicPr>
          <p:cNvPr id="3" name="Imagen 2">
            <a:extLst>
              <a:ext uri="{FF2B5EF4-FFF2-40B4-BE49-F238E27FC236}">
                <a16:creationId xmlns:a16="http://schemas.microsoft.com/office/drawing/2014/main" id="{0327DABB-C005-D3A9-ED26-EEE9FC816E34}"/>
              </a:ext>
            </a:extLst>
          </p:cNvPr>
          <p:cNvPicPr>
            <a:picLocks noChangeAspect="1"/>
          </p:cNvPicPr>
          <p:nvPr/>
        </p:nvPicPr>
        <p:blipFill>
          <a:blip r:embed="rId3"/>
          <a:stretch>
            <a:fillRect/>
          </a:stretch>
        </p:blipFill>
        <p:spPr>
          <a:xfrm>
            <a:off x="4752995" y="2269466"/>
            <a:ext cx="4349940" cy="4078069"/>
          </a:xfrm>
          <a:prstGeom prst="rect">
            <a:avLst/>
          </a:prstGeom>
        </p:spPr>
      </p:pic>
      <p:sp>
        <p:nvSpPr>
          <p:cNvPr id="71" name="Google Shape;71;p9"/>
          <p:cNvSpPr/>
          <p:nvPr/>
        </p:nvSpPr>
        <p:spPr>
          <a:xfrm>
            <a:off x="306006" y="1812071"/>
            <a:ext cx="7154160" cy="338514"/>
          </a:xfrm>
          <a:prstGeom prst="rect">
            <a:avLst/>
          </a:prstGeom>
          <a:noFill/>
          <a:ln>
            <a:noFill/>
          </a:ln>
        </p:spPr>
        <p:txBody>
          <a:bodyPr spcFirstLastPara="1" wrap="square" lIns="91425" tIns="45700" rIns="91425" bIns="45700" anchor="t" anchorCtr="0">
            <a:spAutoFit/>
          </a:bodyPr>
          <a:lstStyle/>
          <a:p>
            <a:pPr lvl="0" algn="just"/>
            <a:r>
              <a:rPr lang="fr-FR" sz="1600" b="1" dirty="0">
                <a:solidFill>
                  <a:srgbClr val="18C320"/>
                </a:solidFill>
              </a:rPr>
              <a:t>Cinq des neuf « limites planétaires » ont été transgressées !</a:t>
            </a:r>
            <a:endParaRPr lang="en-US" sz="1600" b="0" i="0" u="none" strike="noStrike" cap="none" dirty="0">
              <a:solidFill>
                <a:schemeClr val="dk1"/>
              </a:solidFill>
              <a:latin typeface="Arial"/>
              <a:ea typeface="Arial"/>
              <a:cs typeface="Arial"/>
              <a:sym typeface="Arial"/>
            </a:endParaRPr>
          </a:p>
        </p:txBody>
      </p:sp>
      <p:sp>
        <p:nvSpPr>
          <p:cNvPr id="10" name="Google Shape;71;p9">
            <a:extLst>
              <a:ext uri="{FF2B5EF4-FFF2-40B4-BE49-F238E27FC236}">
                <a16:creationId xmlns:a16="http://schemas.microsoft.com/office/drawing/2014/main" id="{1B03152F-6A89-D615-A763-57F0BCFDF083}"/>
              </a:ext>
            </a:extLst>
          </p:cNvPr>
          <p:cNvSpPr/>
          <p:nvPr/>
        </p:nvSpPr>
        <p:spPr>
          <a:xfrm>
            <a:off x="285531" y="2196983"/>
            <a:ext cx="4105475" cy="1569620"/>
          </a:xfrm>
          <a:prstGeom prst="rect">
            <a:avLst/>
          </a:prstGeom>
          <a:noFill/>
          <a:ln>
            <a:noFill/>
          </a:ln>
        </p:spPr>
        <p:txBody>
          <a:bodyPr spcFirstLastPara="1" wrap="square" lIns="91425" tIns="45700" rIns="91425" bIns="45700" anchor="t" anchorCtr="0">
            <a:spAutoFit/>
          </a:bodyPr>
          <a:lstStyle/>
          <a:p>
            <a:pPr lvl="0" algn="just"/>
            <a:r>
              <a:rPr lang="fr-FR" sz="1600" dirty="0">
                <a:solidFill>
                  <a:schemeClr val="dk1"/>
                </a:solidFill>
              </a:rPr>
              <a:t>le taux d’extinction, la déforestation, le CO2 atmosphérique, le flux d’azote et de phosphore et celui des polluants environnementaux, y compris les plastiques (nouvelles entités) (4) (5). 
</a:t>
            </a:r>
            <a:endParaRPr lang="en-US"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39317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9</a:t>
            </a:fld>
            <a:endParaRPr/>
          </a:p>
        </p:txBody>
      </p:sp>
      <p:sp>
        <p:nvSpPr>
          <p:cNvPr id="69" name="Google Shape;69;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2. Qu’est-ce que l’économie du beignet?</a:t>
            </a:r>
            <a:endParaRPr lang="en-US" sz="2400" b="0" i="0" u="none" strike="noStrike" cap="none" dirty="0">
              <a:solidFill>
                <a:schemeClr val="lt1"/>
              </a:solidFill>
              <a:latin typeface="Arial"/>
              <a:ea typeface="Arial"/>
              <a:cs typeface="Arial"/>
              <a:sym typeface="Arial"/>
            </a:endParaRPr>
          </a:p>
        </p:txBody>
      </p:sp>
      <p:sp>
        <p:nvSpPr>
          <p:cNvPr id="71" name="Google Shape;71;p9"/>
          <p:cNvSpPr/>
          <p:nvPr/>
        </p:nvSpPr>
        <p:spPr>
          <a:xfrm>
            <a:off x="306006" y="1812071"/>
            <a:ext cx="3106267" cy="4524275"/>
          </a:xfrm>
          <a:prstGeom prst="rect">
            <a:avLst/>
          </a:prstGeom>
          <a:noFill/>
          <a:ln>
            <a:noFill/>
          </a:ln>
        </p:spPr>
        <p:txBody>
          <a:bodyPr spcFirstLastPara="1" wrap="square" lIns="91425" tIns="45700" rIns="91425" bIns="45700" anchor="t" anchorCtr="0">
            <a:spAutoFit/>
          </a:bodyPr>
          <a:lstStyle/>
          <a:p>
            <a:pPr algn="ctr"/>
            <a:r>
              <a:rPr lang="fr-FR" sz="1600" b="1" dirty="0">
                <a:solidFill>
                  <a:srgbClr val="18C320"/>
                </a:solidFill>
              </a:rPr>
              <a:t>L’économie du beignet nécessite un changement de paradigme!
</a:t>
            </a:r>
            <a:endParaRPr lang="en-US" sz="16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None/>
            </a:pPr>
            <a:endParaRPr lang="en-US" sz="1600" dirty="0">
              <a:solidFill>
                <a:schemeClr val="dk1"/>
              </a:solidFill>
            </a:endParaRPr>
          </a:p>
          <a:p>
            <a:pPr lvl="0" algn="just"/>
            <a:r>
              <a:rPr lang="fr-FR" sz="1600" dirty="0">
                <a:solidFill>
                  <a:schemeClr val="dk1"/>
                </a:solidFill>
              </a:rPr>
              <a:t>Doughnut </a:t>
            </a:r>
            <a:r>
              <a:rPr lang="fr-FR" sz="1600" dirty="0" err="1">
                <a:solidFill>
                  <a:schemeClr val="dk1"/>
                </a:solidFill>
              </a:rPr>
              <a:t>Economics</a:t>
            </a:r>
            <a:r>
              <a:rPr lang="fr-FR" sz="1600" dirty="0">
                <a:solidFill>
                  <a:schemeClr val="dk1"/>
                </a:solidFill>
              </a:rPr>
              <a:t> propose </a:t>
            </a:r>
            <a:r>
              <a:rPr lang="fr-FR" sz="1600" b="1" dirty="0">
                <a:solidFill>
                  <a:srgbClr val="18C320"/>
                </a:solidFill>
              </a:rPr>
              <a:t>un état d’esprit économique</a:t>
            </a:r>
            <a:r>
              <a:rPr lang="fr-FR" sz="1600" dirty="0">
                <a:solidFill>
                  <a:schemeClr val="dk1"/>
                </a:solidFill>
              </a:rPr>
              <a:t>, afin d’obtenir le Donut; Ce n’est pas un ensemble de politiques et d’institutions, mais </a:t>
            </a:r>
            <a:r>
              <a:rPr lang="fr-FR" sz="1600" b="1" dirty="0">
                <a:solidFill>
                  <a:srgbClr val="18C320"/>
                </a:solidFill>
              </a:rPr>
              <a:t>plutôt une façon de penser</a:t>
            </a:r>
            <a:r>
              <a:rPr lang="fr-FR" sz="1600" dirty="0">
                <a:solidFill>
                  <a:schemeClr val="dk1"/>
                </a:solidFill>
              </a:rPr>
              <a:t> qui provoque la dynamique régénératrice et distributive. Il définit sept façons de penser afin d’amener les économies du monde dans l’espace sûr et juste pour l’humanité (2).
</a:t>
            </a:r>
            <a:endParaRPr lang="en-US" sz="1600" dirty="0">
              <a:solidFill>
                <a:schemeClr val="dk1"/>
              </a:solidFill>
            </a:endParaRPr>
          </a:p>
        </p:txBody>
      </p:sp>
      <p:sp>
        <p:nvSpPr>
          <p:cNvPr id="5" name="Google Shape;71;p9">
            <a:extLst>
              <a:ext uri="{FF2B5EF4-FFF2-40B4-BE49-F238E27FC236}">
                <a16:creationId xmlns:a16="http://schemas.microsoft.com/office/drawing/2014/main" id="{78398B47-6686-418B-9323-FAAD1A0C8196}"/>
              </a:ext>
            </a:extLst>
          </p:cNvPr>
          <p:cNvSpPr/>
          <p:nvPr/>
        </p:nvSpPr>
        <p:spPr>
          <a:xfrm>
            <a:off x="5895850" y="6524993"/>
            <a:ext cx="1361874" cy="33851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dirty="0">
                <a:solidFill>
                  <a:schemeClr val="dk1"/>
                </a:solidFill>
              </a:rPr>
              <a:t>Image: (2)</a:t>
            </a:r>
            <a:endParaRPr sz="600" b="0" i="0" u="none" strike="noStrike" cap="none" dirty="0">
              <a:solidFill>
                <a:srgbClr val="000000"/>
              </a:solidFill>
              <a:latin typeface="Arial"/>
              <a:ea typeface="Arial"/>
              <a:cs typeface="Arial"/>
              <a:sym typeface="Arial"/>
            </a:endParaRPr>
          </a:p>
        </p:txBody>
      </p:sp>
      <p:grpSp>
        <p:nvGrpSpPr>
          <p:cNvPr id="7" name="Grupo 6">
            <a:extLst>
              <a:ext uri="{FF2B5EF4-FFF2-40B4-BE49-F238E27FC236}">
                <a16:creationId xmlns:a16="http://schemas.microsoft.com/office/drawing/2014/main" id="{9E2872FD-4DAD-E004-9A15-663E3E8FD62C}"/>
              </a:ext>
            </a:extLst>
          </p:cNvPr>
          <p:cNvGrpSpPr/>
          <p:nvPr/>
        </p:nvGrpSpPr>
        <p:grpSpPr>
          <a:xfrm>
            <a:off x="3791413" y="1586737"/>
            <a:ext cx="5269601" cy="4901855"/>
            <a:chOff x="4259833" y="1469077"/>
            <a:chExt cx="4241785" cy="4901855"/>
          </a:xfrm>
        </p:grpSpPr>
        <p:pic>
          <p:nvPicPr>
            <p:cNvPr id="8" name="Imagen 7">
              <a:extLst>
                <a:ext uri="{FF2B5EF4-FFF2-40B4-BE49-F238E27FC236}">
                  <a16:creationId xmlns:a16="http://schemas.microsoft.com/office/drawing/2014/main" id="{18E291B4-BFDE-156C-AFB5-B2CF905AEB7F}"/>
                </a:ext>
              </a:extLst>
            </p:cNvPr>
            <p:cNvPicPr>
              <a:picLocks noChangeAspect="1"/>
            </p:cNvPicPr>
            <p:nvPr/>
          </p:nvPicPr>
          <p:blipFill>
            <a:blip r:embed="rId3"/>
            <a:stretch>
              <a:fillRect/>
            </a:stretch>
          </p:blipFill>
          <p:spPr>
            <a:xfrm>
              <a:off x="4572002" y="1674906"/>
              <a:ext cx="3637056" cy="4696026"/>
            </a:xfrm>
            <a:prstGeom prst="rect">
              <a:avLst/>
            </a:prstGeom>
          </p:spPr>
        </p:pic>
        <p:grpSp>
          <p:nvGrpSpPr>
            <p:cNvPr id="9" name="Grupo 8">
              <a:extLst>
                <a:ext uri="{FF2B5EF4-FFF2-40B4-BE49-F238E27FC236}">
                  <a16:creationId xmlns:a16="http://schemas.microsoft.com/office/drawing/2014/main" id="{81ACEBE3-2A43-22C6-BB85-002E4AEF6C1E}"/>
                </a:ext>
              </a:extLst>
            </p:cNvPr>
            <p:cNvGrpSpPr/>
            <p:nvPr/>
          </p:nvGrpSpPr>
          <p:grpSpPr>
            <a:xfrm>
              <a:off x="4259833" y="1469077"/>
              <a:ext cx="4241785" cy="4635341"/>
              <a:chOff x="4259833" y="1469077"/>
              <a:chExt cx="4241785" cy="4635341"/>
            </a:xfrm>
          </p:grpSpPr>
          <p:sp>
            <p:nvSpPr>
              <p:cNvPr id="10" name="Rectángulo 9">
                <a:extLst>
                  <a:ext uri="{FF2B5EF4-FFF2-40B4-BE49-F238E27FC236}">
                    <a16:creationId xmlns:a16="http://schemas.microsoft.com/office/drawing/2014/main" id="{E490B982-6288-D5B8-D4D9-5115BD30EFD0}"/>
                  </a:ext>
                </a:extLst>
              </p:cNvPr>
              <p:cNvSpPr/>
              <p:nvPr/>
            </p:nvSpPr>
            <p:spPr>
              <a:xfrm>
                <a:off x="5393081" y="1477278"/>
                <a:ext cx="1361874" cy="521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From 20th-Century Economics</a:t>
                </a:r>
              </a:p>
            </p:txBody>
          </p:sp>
          <p:sp>
            <p:nvSpPr>
              <p:cNvPr id="11" name="CuadroTexto 10">
                <a:extLst>
                  <a:ext uri="{FF2B5EF4-FFF2-40B4-BE49-F238E27FC236}">
                    <a16:creationId xmlns:a16="http://schemas.microsoft.com/office/drawing/2014/main" id="{275CEBEA-CA26-10B5-B521-22EA0089EA65}"/>
                  </a:ext>
                </a:extLst>
              </p:cNvPr>
              <p:cNvSpPr txBox="1"/>
              <p:nvPr/>
            </p:nvSpPr>
            <p:spPr>
              <a:xfrm>
                <a:off x="4309414" y="1529995"/>
                <a:ext cx="928459" cy="40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sz="1000" b="1">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just"/>
                <a:r>
                  <a:rPr lang="en-GB" sz="1200" dirty="0"/>
                  <a:t>Seven Ways</a:t>
                </a:r>
              </a:p>
              <a:p>
                <a:pPr algn="just"/>
                <a:r>
                  <a:rPr lang="en-GB" sz="1200" dirty="0"/>
                  <a:t>to Think:</a:t>
                </a:r>
              </a:p>
            </p:txBody>
          </p:sp>
          <p:sp>
            <p:nvSpPr>
              <p:cNvPr id="12" name="Rectángulo 11">
                <a:extLst>
                  <a:ext uri="{FF2B5EF4-FFF2-40B4-BE49-F238E27FC236}">
                    <a16:creationId xmlns:a16="http://schemas.microsoft.com/office/drawing/2014/main" id="{6A3AEC6B-B9C6-AE98-B272-87FD63F65657}"/>
                  </a:ext>
                </a:extLst>
              </p:cNvPr>
              <p:cNvSpPr/>
              <p:nvPr/>
            </p:nvSpPr>
            <p:spPr>
              <a:xfrm>
                <a:off x="6870656" y="1469077"/>
                <a:ext cx="1361874" cy="521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To 21</a:t>
                </a:r>
                <a:r>
                  <a:rPr lang="en-GB" sz="1200" b="1" baseline="30000" dirty="0">
                    <a:solidFill>
                      <a:schemeClr val="tx1"/>
                    </a:solidFill>
                  </a:rPr>
                  <a:t>st</a:t>
                </a:r>
                <a:r>
                  <a:rPr lang="en-GB" sz="1200" b="1" dirty="0">
                    <a:solidFill>
                      <a:schemeClr val="tx1"/>
                    </a:solidFill>
                  </a:rPr>
                  <a:t>-Century</a:t>
                </a:r>
              </a:p>
              <a:p>
                <a:pPr algn="ctr"/>
                <a:r>
                  <a:rPr lang="en-GB" sz="1200" b="1" dirty="0">
                    <a:solidFill>
                      <a:schemeClr val="tx1"/>
                    </a:solidFill>
                  </a:rPr>
                  <a:t>Economics</a:t>
                </a:r>
              </a:p>
            </p:txBody>
          </p:sp>
          <p:sp>
            <p:nvSpPr>
              <p:cNvPr id="13" name="CuadroTexto 12">
                <a:extLst>
                  <a:ext uri="{FF2B5EF4-FFF2-40B4-BE49-F238E27FC236}">
                    <a16:creationId xmlns:a16="http://schemas.microsoft.com/office/drawing/2014/main" id="{7D98871A-0EF2-9E62-A455-25BAF35ACBED}"/>
                  </a:ext>
                </a:extLst>
              </p:cNvPr>
              <p:cNvSpPr txBox="1"/>
              <p:nvPr/>
            </p:nvSpPr>
            <p:spPr>
              <a:xfrm>
                <a:off x="4259834" y="2037286"/>
                <a:ext cx="928459"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sz="1000" b="1">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79388" indent="-179388" algn="l">
                  <a:buFont typeface="+mj-lt"/>
                  <a:buAutoNum type="arabicPeriod"/>
                </a:pPr>
                <a:r>
                  <a:rPr lang="en-GB" sz="800" dirty="0"/>
                  <a:t>Change the Goal</a:t>
                </a:r>
              </a:p>
            </p:txBody>
          </p:sp>
          <p:sp>
            <p:nvSpPr>
              <p:cNvPr id="14" name="CuadroTexto 13">
                <a:extLst>
                  <a:ext uri="{FF2B5EF4-FFF2-40B4-BE49-F238E27FC236}">
                    <a16:creationId xmlns:a16="http://schemas.microsoft.com/office/drawing/2014/main" id="{0FDC0559-3806-C199-125D-125E90EA5AAD}"/>
                  </a:ext>
                </a:extLst>
              </p:cNvPr>
              <p:cNvSpPr txBox="1"/>
              <p:nvPr/>
            </p:nvSpPr>
            <p:spPr>
              <a:xfrm>
                <a:off x="4259834" y="3320908"/>
                <a:ext cx="10800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sz="1000" b="1">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79388" indent="-179388" algn="l">
                  <a:buFont typeface="+mj-lt"/>
                  <a:buAutoNum type="arabicPeriod" startAt="3"/>
                </a:pPr>
                <a:r>
                  <a:rPr lang="en-GB" sz="800" dirty="0"/>
                  <a:t>Nurture Human Nature</a:t>
                </a:r>
              </a:p>
            </p:txBody>
          </p:sp>
          <p:sp>
            <p:nvSpPr>
              <p:cNvPr id="15" name="CuadroTexto 14">
                <a:extLst>
                  <a:ext uri="{FF2B5EF4-FFF2-40B4-BE49-F238E27FC236}">
                    <a16:creationId xmlns:a16="http://schemas.microsoft.com/office/drawing/2014/main" id="{04DC9221-438A-DFF7-6CC9-5D6B4D1E006C}"/>
                  </a:ext>
                </a:extLst>
              </p:cNvPr>
              <p:cNvSpPr txBox="1"/>
              <p:nvPr/>
            </p:nvSpPr>
            <p:spPr>
              <a:xfrm>
                <a:off x="4259834" y="3940984"/>
                <a:ext cx="10440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sz="1000" b="1">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79388" indent="-179388" algn="l">
                  <a:buFont typeface="+mj-lt"/>
                  <a:buAutoNum type="arabicPeriod" startAt="4"/>
                </a:pPr>
                <a:r>
                  <a:rPr lang="en-GB" sz="800" dirty="0"/>
                  <a:t>Get Savvy with Systems</a:t>
                </a:r>
              </a:p>
            </p:txBody>
          </p:sp>
          <p:sp>
            <p:nvSpPr>
              <p:cNvPr id="16" name="CuadroTexto 15">
                <a:extLst>
                  <a:ext uri="{FF2B5EF4-FFF2-40B4-BE49-F238E27FC236}">
                    <a16:creationId xmlns:a16="http://schemas.microsoft.com/office/drawing/2014/main" id="{9B9DAEA0-6674-7CD3-08DD-97687B8B5018}"/>
                  </a:ext>
                </a:extLst>
              </p:cNvPr>
              <p:cNvSpPr txBox="1"/>
              <p:nvPr/>
            </p:nvSpPr>
            <p:spPr>
              <a:xfrm>
                <a:off x="4259834" y="4556426"/>
                <a:ext cx="8640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sz="1000" b="1">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79388" indent="-179388" algn="l">
                  <a:buFont typeface="+mj-lt"/>
                  <a:buAutoNum type="arabicPeriod" startAt="5"/>
                </a:pPr>
                <a:r>
                  <a:rPr lang="en-GB" sz="800" dirty="0"/>
                  <a:t>Design to Distribute</a:t>
                </a:r>
              </a:p>
            </p:txBody>
          </p:sp>
          <p:sp>
            <p:nvSpPr>
              <p:cNvPr id="17" name="CuadroTexto 16">
                <a:extLst>
                  <a:ext uri="{FF2B5EF4-FFF2-40B4-BE49-F238E27FC236}">
                    <a16:creationId xmlns:a16="http://schemas.microsoft.com/office/drawing/2014/main" id="{8597342C-B4E9-8521-CA6D-2D853B38DDAB}"/>
                  </a:ext>
                </a:extLst>
              </p:cNvPr>
              <p:cNvSpPr txBox="1"/>
              <p:nvPr/>
            </p:nvSpPr>
            <p:spPr>
              <a:xfrm>
                <a:off x="4259833" y="5172359"/>
                <a:ext cx="9360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sz="1000" b="1">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79388" indent="-179388" algn="l">
                  <a:buFont typeface="+mj-lt"/>
                  <a:buAutoNum type="arabicPeriod" startAt="6"/>
                </a:pPr>
                <a:r>
                  <a:rPr lang="en-GB" sz="800" dirty="0"/>
                  <a:t>Create to Regenerate</a:t>
                </a:r>
              </a:p>
            </p:txBody>
          </p:sp>
          <p:sp>
            <p:nvSpPr>
              <p:cNvPr id="18" name="CuadroTexto 17">
                <a:extLst>
                  <a:ext uri="{FF2B5EF4-FFF2-40B4-BE49-F238E27FC236}">
                    <a16:creationId xmlns:a16="http://schemas.microsoft.com/office/drawing/2014/main" id="{8144448D-47FC-7A8F-84E6-D6B8953C357C}"/>
                  </a:ext>
                </a:extLst>
              </p:cNvPr>
              <p:cNvSpPr txBox="1"/>
              <p:nvPr/>
            </p:nvSpPr>
            <p:spPr>
              <a:xfrm>
                <a:off x="4259833" y="5780418"/>
                <a:ext cx="10440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sz="1000" b="1">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79388" indent="-179388" algn="l">
                  <a:buFont typeface="+mj-lt"/>
                  <a:buAutoNum type="arabicPeriod" startAt="7"/>
                </a:pPr>
                <a:r>
                  <a:rPr lang="en-GB" sz="800" dirty="0"/>
                  <a:t>Be Agnostic about Growth</a:t>
                </a:r>
              </a:p>
            </p:txBody>
          </p:sp>
          <p:sp>
            <p:nvSpPr>
              <p:cNvPr id="19" name="CuadroTexto 18">
                <a:extLst>
                  <a:ext uri="{FF2B5EF4-FFF2-40B4-BE49-F238E27FC236}">
                    <a16:creationId xmlns:a16="http://schemas.microsoft.com/office/drawing/2014/main" id="{8B3B3D74-86C5-85F6-4666-CE4288086844}"/>
                  </a:ext>
                </a:extLst>
              </p:cNvPr>
              <p:cNvSpPr txBox="1"/>
              <p:nvPr/>
            </p:nvSpPr>
            <p:spPr>
              <a:xfrm>
                <a:off x="7637618" y="5780418"/>
                <a:ext cx="720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sz="1000" b="1">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GB" sz="800" dirty="0"/>
                  <a:t>growth agnostic</a:t>
                </a:r>
              </a:p>
            </p:txBody>
          </p:sp>
          <p:sp>
            <p:nvSpPr>
              <p:cNvPr id="20" name="CuadroTexto 19">
                <a:extLst>
                  <a:ext uri="{FF2B5EF4-FFF2-40B4-BE49-F238E27FC236}">
                    <a16:creationId xmlns:a16="http://schemas.microsoft.com/office/drawing/2014/main" id="{D141E4A2-69CD-DB6B-F276-F6C6BAAD7B08}"/>
                  </a:ext>
                </a:extLst>
              </p:cNvPr>
              <p:cNvSpPr txBox="1"/>
              <p:nvPr/>
            </p:nvSpPr>
            <p:spPr>
              <a:xfrm>
                <a:off x="7637618" y="5172359"/>
                <a:ext cx="79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sz="1000" b="1">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GB" sz="800" dirty="0"/>
                  <a:t>regenerative by design</a:t>
                </a:r>
              </a:p>
            </p:txBody>
          </p:sp>
          <p:sp>
            <p:nvSpPr>
              <p:cNvPr id="21" name="CuadroTexto 20">
                <a:extLst>
                  <a:ext uri="{FF2B5EF4-FFF2-40B4-BE49-F238E27FC236}">
                    <a16:creationId xmlns:a16="http://schemas.microsoft.com/office/drawing/2014/main" id="{9E87FDF0-EDAE-825C-43C9-311A4AD2E238}"/>
                  </a:ext>
                </a:extLst>
              </p:cNvPr>
              <p:cNvSpPr txBox="1"/>
              <p:nvPr/>
            </p:nvSpPr>
            <p:spPr>
              <a:xfrm>
                <a:off x="7637618" y="4556426"/>
                <a:ext cx="79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sz="1000" b="1">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GB" sz="800" dirty="0"/>
                  <a:t>distributive by design</a:t>
                </a:r>
              </a:p>
            </p:txBody>
          </p:sp>
          <p:sp>
            <p:nvSpPr>
              <p:cNvPr id="22" name="CuadroTexto 21">
                <a:extLst>
                  <a:ext uri="{FF2B5EF4-FFF2-40B4-BE49-F238E27FC236}">
                    <a16:creationId xmlns:a16="http://schemas.microsoft.com/office/drawing/2014/main" id="{EBDB8E66-F69E-F964-CE88-1F9DEAB8DDD3}"/>
                  </a:ext>
                </a:extLst>
              </p:cNvPr>
              <p:cNvSpPr txBox="1"/>
              <p:nvPr/>
            </p:nvSpPr>
            <p:spPr>
              <a:xfrm>
                <a:off x="7637618" y="3940984"/>
                <a:ext cx="79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sz="1000" b="1">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GB" sz="800" dirty="0"/>
                  <a:t>dynamic complexity</a:t>
                </a:r>
              </a:p>
            </p:txBody>
          </p:sp>
          <p:sp>
            <p:nvSpPr>
              <p:cNvPr id="23" name="CuadroTexto 22">
                <a:extLst>
                  <a:ext uri="{FF2B5EF4-FFF2-40B4-BE49-F238E27FC236}">
                    <a16:creationId xmlns:a16="http://schemas.microsoft.com/office/drawing/2014/main" id="{6092D324-F243-AC2B-DEBF-18F832435AB0}"/>
                  </a:ext>
                </a:extLst>
              </p:cNvPr>
              <p:cNvSpPr txBox="1"/>
              <p:nvPr/>
            </p:nvSpPr>
            <p:spPr>
              <a:xfrm>
                <a:off x="7637618" y="3320908"/>
                <a:ext cx="79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sz="1000" b="1">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GB" sz="800" dirty="0"/>
                  <a:t>social adaptable humans</a:t>
                </a:r>
              </a:p>
            </p:txBody>
          </p:sp>
          <p:sp>
            <p:nvSpPr>
              <p:cNvPr id="24" name="CuadroTexto 23">
                <a:extLst>
                  <a:ext uri="{FF2B5EF4-FFF2-40B4-BE49-F238E27FC236}">
                    <a16:creationId xmlns:a16="http://schemas.microsoft.com/office/drawing/2014/main" id="{5DC92B83-AE5A-6336-EB36-4862CF74E4EF}"/>
                  </a:ext>
                </a:extLst>
              </p:cNvPr>
              <p:cNvSpPr txBox="1"/>
              <p:nvPr/>
            </p:nvSpPr>
            <p:spPr>
              <a:xfrm>
                <a:off x="7637618" y="2037286"/>
                <a:ext cx="864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sz="1000" b="1">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GB" sz="800" dirty="0"/>
                  <a:t>the Doughnut</a:t>
                </a:r>
              </a:p>
            </p:txBody>
          </p:sp>
          <p:sp>
            <p:nvSpPr>
              <p:cNvPr id="25" name="Rectángulo 24">
                <a:extLst>
                  <a:ext uri="{FF2B5EF4-FFF2-40B4-BE49-F238E27FC236}">
                    <a16:creationId xmlns:a16="http://schemas.microsoft.com/office/drawing/2014/main" id="{5E803C86-9508-7959-0DEF-1BCEF602DD25}"/>
                  </a:ext>
                </a:extLst>
              </p:cNvPr>
              <p:cNvSpPr/>
              <p:nvPr/>
            </p:nvSpPr>
            <p:spPr>
              <a:xfrm>
                <a:off x="6090546" y="2702529"/>
                <a:ext cx="664409" cy="202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a:extLst>
                  <a:ext uri="{FF2B5EF4-FFF2-40B4-BE49-F238E27FC236}">
                    <a16:creationId xmlns:a16="http://schemas.microsoft.com/office/drawing/2014/main" id="{1C060691-8D7B-08D0-A373-F24C13E68FCE}"/>
                  </a:ext>
                </a:extLst>
              </p:cNvPr>
              <p:cNvSpPr/>
              <p:nvPr/>
            </p:nvSpPr>
            <p:spPr>
              <a:xfrm>
                <a:off x="6110036" y="3346245"/>
                <a:ext cx="664409" cy="202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CuadroTexto 26">
                <a:extLst>
                  <a:ext uri="{FF2B5EF4-FFF2-40B4-BE49-F238E27FC236}">
                    <a16:creationId xmlns:a16="http://schemas.microsoft.com/office/drawing/2014/main" id="{0329E4A7-43A0-F945-9125-9B9B0DB25A7F}"/>
                  </a:ext>
                </a:extLst>
              </p:cNvPr>
              <p:cNvSpPr txBox="1"/>
              <p:nvPr/>
            </p:nvSpPr>
            <p:spPr>
              <a:xfrm>
                <a:off x="4259834" y="2702529"/>
                <a:ext cx="9720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sz="1000" b="1">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79388" indent="-179388" algn="l">
                  <a:buFont typeface="+mj-lt"/>
                  <a:buAutoNum type="arabicPeriod" startAt="2"/>
                </a:pPr>
                <a:r>
                  <a:rPr lang="en-GB" sz="800" dirty="0"/>
                  <a:t>See the Big Picture</a:t>
                </a:r>
              </a:p>
            </p:txBody>
          </p:sp>
          <p:sp>
            <p:nvSpPr>
              <p:cNvPr id="28" name="CuadroTexto 27">
                <a:extLst>
                  <a:ext uri="{FF2B5EF4-FFF2-40B4-BE49-F238E27FC236}">
                    <a16:creationId xmlns:a16="http://schemas.microsoft.com/office/drawing/2014/main" id="{1D04DF48-F575-8D14-3388-BA9E9496342B}"/>
                  </a:ext>
                </a:extLst>
              </p:cNvPr>
              <p:cNvSpPr txBox="1"/>
              <p:nvPr/>
            </p:nvSpPr>
            <p:spPr>
              <a:xfrm>
                <a:off x="7637618" y="2702529"/>
                <a:ext cx="79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sz="1000" b="1">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GB" sz="800" dirty="0"/>
                  <a:t>embedded economy</a:t>
                </a:r>
              </a:p>
            </p:txBody>
          </p:sp>
          <p:sp>
            <p:nvSpPr>
              <p:cNvPr id="29" name="Rectángulo 28">
                <a:extLst>
                  <a:ext uri="{FF2B5EF4-FFF2-40B4-BE49-F238E27FC236}">
                    <a16:creationId xmlns:a16="http://schemas.microsoft.com/office/drawing/2014/main" id="{ACEE2F0D-8D72-098E-7196-33A643266B92}"/>
                  </a:ext>
                </a:extLst>
              </p:cNvPr>
              <p:cNvSpPr/>
              <p:nvPr/>
            </p:nvSpPr>
            <p:spPr>
              <a:xfrm>
                <a:off x="6027643" y="3951474"/>
                <a:ext cx="664409" cy="202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29">
                <a:extLst>
                  <a:ext uri="{FF2B5EF4-FFF2-40B4-BE49-F238E27FC236}">
                    <a16:creationId xmlns:a16="http://schemas.microsoft.com/office/drawing/2014/main" id="{ED041642-1B72-8388-3401-F13AE508D011}"/>
                  </a:ext>
                </a:extLst>
              </p:cNvPr>
              <p:cNvSpPr/>
              <p:nvPr/>
            </p:nvSpPr>
            <p:spPr>
              <a:xfrm>
                <a:off x="6070955" y="4569022"/>
                <a:ext cx="574377" cy="2394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ángulo 30">
                <a:extLst>
                  <a:ext uri="{FF2B5EF4-FFF2-40B4-BE49-F238E27FC236}">
                    <a16:creationId xmlns:a16="http://schemas.microsoft.com/office/drawing/2014/main" id="{047D8F5D-5376-7F63-4C0C-696C86D2A62E}"/>
                  </a:ext>
                </a:extLst>
              </p:cNvPr>
              <p:cNvSpPr/>
              <p:nvPr/>
            </p:nvSpPr>
            <p:spPr>
              <a:xfrm>
                <a:off x="6109468" y="5177308"/>
                <a:ext cx="574377" cy="2394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CC74DDC5-0ACC-989C-5B92-0A1B0508D5E2}"/>
                  </a:ext>
                </a:extLst>
              </p:cNvPr>
              <p:cNvSpPr/>
              <p:nvPr/>
            </p:nvSpPr>
            <p:spPr>
              <a:xfrm>
                <a:off x="6110118" y="5795039"/>
                <a:ext cx="574377" cy="2394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CuadroTexto 32">
                <a:extLst>
                  <a:ext uri="{FF2B5EF4-FFF2-40B4-BE49-F238E27FC236}">
                    <a16:creationId xmlns:a16="http://schemas.microsoft.com/office/drawing/2014/main" id="{E6E7B4D3-BDFA-7729-8869-0313145A6887}"/>
                  </a:ext>
                </a:extLst>
              </p:cNvPr>
              <p:cNvSpPr txBox="1"/>
              <p:nvPr/>
            </p:nvSpPr>
            <p:spPr>
              <a:xfrm>
                <a:off x="6005918" y="2037286"/>
                <a:ext cx="684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sz="1000" b="1">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GB" sz="800" dirty="0"/>
                  <a:t>GDP</a:t>
                </a:r>
              </a:p>
            </p:txBody>
          </p:sp>
          <p:sp>
            <p:nvSpPr>
              <p:cNvPr id="34" name="CuadroTexto 33">
                <a:extLst>
                  <a:ext uri="{FF2B5EF4-FFF2-40B4-BE49-F238E27FC236}">
                    <a16:creationId xmlns:a16="http://schemas.microsoft.com/office/drawing/2014/main" id="{A0D46987-EC88-2EEF-0AC3-398061A7B4B6}"/>
                  </a:ext>
                </a:extLst>
              </p:cNvPr>
              <p:cNvSpPr txBox="1"/>
              <p:nvPr/>
            </p:nvSpPr>
            <p:spPr>
              <a:xfrm>
                <a:off x="6005918" y="2702529"/>
                <a:ext cx="900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sz="1000" b="1">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GB" sz="800" dirty="0"/>
                  <a:t>self-contained market</a:t>
                </a:r>
              </a:p>
            </p:txBody>
          </p:sp>
          <p:sp>
            <p:nvSpPr>
              <p:cNvPr id="35" name="CuadroTexto 34">
                <a:extLst>
                  <a:ext uri="{FF2B5EF4-FFF2-40B4-BE49-F238E27FC236}">
                    <a16:creationId xmlns:a16="http://schemas.microsoft.com/office/drawing/2014/main" id="{FE4ABD4A-1328-A515-339E-D30A88D9C979}"/>
                  </a:ext>
                </a:extLst>
              </p:cNvPr>
              <p:cNvSpPr txBox="1"/>
              <p:nvPr/>
            </p:nvSpPr>
            <p:spPr>
              <a:xfrm>
                <a:off x="6005918" y="3320908"/>
                <a:ext cx="880509"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sz="1000" b="1">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GB" sz="800" dirty="0"/>
                  <a:t>national economic man</a:t>
                </a:r>
              </a:p>
            </p:txBody>
          </p:sp>
          <p:sp>
            <p:nvSpPr>
              <p:cNvPr id="36" name="CuadroTexto 35">
                <a:extLst>
                  <a:ext uri="{FF2B5EF4-FFF2-40B4-BE49-F238E27FC236}">
                    <a16:creationId xmlns:a16="http://schemas.microsoft.com/office/drawing/2014/main" id="{800857B0-264D-3EC0-1970-88342F7309C4}"/>
                  </a:ext>
                </a:extLst>
              </p:cNvPr>
              <p:cNvSpPr txBox="1"/>
              <p:nvPr/>
            </p:nvSpPr>
            <p:spPr>
              <a:xfrm>
                <a:off x="6005918" y="3940984"/>
                <a:ext cx="900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sz="1000" b="1">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GB" sz="800" dirty="0"/>
                  <a:t>mechanical equilibrium</a:t>
                </a:r>
              </a:p>
            </p:txBody>
          </p:sp>
          <p:sp>
            <p:nvSpPr>
              <p:cNvPr id="37" name="CuadroTexto 36">
                <a:extLst>
                  <a:ext uri="{FF2B5EF4-FFF2-40B4-BE49-F238E27FC236}">
                    <a16:creationId xmlns:a16="http://schemas.microsoft.com/office/drawing/2014/main" id="{FC604E3D-9EF2-8917-8F1F-F2D4BDBF71DE}"/>
                  </a:ext>
                </a:extLst>
              </p:cNvPr>
              <p:cNvSpPr txBox="1"/>
              <p:nvPr/>
            </p:nvSpPr>
            <p:spPr>
              <a:xfrm>
                <a:off x="6005918" y="4556426"/>
                <a:ext cx="900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sz="1000" b="1">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GB" sz="800" dirty="0"/>
                  <a:t>growth will even it up again</a:t>
                </a:r>
              </a:p>
            </p:txBody>
          </p:sp>
          <p:sp>
            <p:nvSpPr>
              <p:cNvPr id="38" name="CuadroTexto 37">
                <a:extLst>
                  <a:ext uri="{FF2B5EF4-FFF2-40B4-BE49-F238E27FC236}">
                    <a16:creationId xmlns:a16="http://schemas.microsoft.com/office/drawing/2014/main" id="{9D72AFFD-5637-FA17-D5B7-86FD328D6260}"/>
                  </a:ext>
                </a:extLst>
              </p:cNvPr>
              <p:cNvSpPr txBox="1"/>
              <p:nvPr/>
            </p:nvSpPr>
            <p:spPr>
              <a:xfrm>
                <a:off x="6005918" y="5172359"/>
                <a:ext cx="720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sz="1000" b="1">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GB" sz="800" dirty="0"/>
                  <a:t>growth will clean it up again</a:t>
                </a:r>
              </a:p>
            </p:txBody>
          </p:sp>
          <p:sp>
            <p:nvSpPr>
              <p:cNvPr id="39" name="CuadroTexto 38">
                <a:extLst>
                  <a:ext uri="{FF2B5EF4-FFF2-40B4-BE49-F238E27FC236}">
                    <a16:creationId xmlns:a16="http://schemas.microsoft.com/office/drawing/2014/main" id="{0CF833F7-5CE3-4B41-7D41-246B4BEEFACD}"/>
                  </a:ext>
                </a:extLst>
              </p:cNvPr>
              <p:cNvSpPr txBox="1"/>
              <p:nvPr/>
            </p:nvSpPr>
            <p:spPr>
              <a:xfrm>
                <a:off x="6005918" y="5780418"/>
                <a:ext cx="900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sz="1000" b="1">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GB" sz="800" dirty="0"/>
                  <a:t>growth addicted</a:t>
                </a:r>
              </a:p>
            </p:txBody>
          </p:sp>
        </p:grpSp>
      </p:grpSp>
    </p:spTree>
    <p:extLst>
      <p:ext uri="{BB962C8B-B14F-4D97-AF65-F5344CB8AC3E}">
        <p14:creationId xmlns:p14="http://schemas.microsoft.com/office/powerpoint/2010/main" val="976643760"/>
      </p:ext>
    </p:extLst>
  </p:cSld>
  <p:clrMapOvr>
    <a:masterClrMapping/>
  </p:clrMapOvr>
</p:sld>
</file>

<file path=ppt/theme/theme1.xml><?xml version="1.0" encoding="utf-8"?>
<a:theme xmlns:a="http://schemas.openxmlformats.org/drawingml/2006/main" name="Aspect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783</TotalTime>
  <Words>1616</Words>
  <Application>Microsoft Office PowerPoint</Application>
  <PresentationFormat>Affichage à l'écran (4:3)</PresentationFormat>
  <Paragraphs>166</Paragraphs>
  <Slides>18</Slides>
  <Notes>18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Calibri</vt:lpstr>
      <vt:lpstr>Cambria</vt:lpstr>
      <vt:lpstr>Noto Sans Symbols</vt:lpstr>
      <vt:lpstr>Wingdings</vt:lpstr>
      <vt:lpstr>Aspecto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i.virgel</dc:creator>
  <cp:lastModifiedBy>Emilie DE MIGUEL</cp:lastModifiedBy>
  <cp:revision>83</cp:revision>
  <dcterms:created xsi:type="dcterms:W3CDTF">2016-11-18T09:55:38Z</dcterms:created>
  <dcterms:modified xsi:type="dcterms:W3CDTF">2022-10-24T09:45:40Z</dcterms:modified>
</cp:coreProperties>
</file>