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70" r:id="rId7"/>
    <p:sldId id="275" r:id="rId8"/>
    <p:sldId id="261" r:id="rId9"/>
    <p:sldId id="271" r:id="rId10"/>
    <p:sldId id="276" r:id="rId11"/>
    <p:sldId id="273" r:id="rId12"/>
    <p:sldId id="274" r:id="rId13"/>
    <p:sldId id="284" r:id="rId14"/>
    <p:sldId id="285" r:id="rId15"/>
    <p:sldId id="268" r:id="rId16"/>
    <p:sldId id="269" r:id="rId17"/>
    <p:sldId id="281" r:id="rId18"/>
    <p:sldId id="279" r:id="rId19"/>
    <p:sldId id="282" r:id="rId20"/>
    <p:sldId id="283" r:id="rId21"/>
    <p:sldId id="264"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4660"/>
  </p:normalViewPr>
  <p:slideViewPr>
    <p:cSldViewPr snapToGrid="0">
      <p:cViewPr varScale="1">
        <p:scale>
          <a:sx n="86" d="100"/>
          <a:sy n="86" d="100"/>
        </p:scale>
        <p:origin x="1000" y="5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388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062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6019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0473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587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2" name="Google Shape;1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709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86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865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1CC596AF-CB9B-C0F1-D955-6E558EA7EF89}"/>
              </a:ext>
            </a:extLst>
          </p:cNvPr>
          <p:cNvSpPr txBox="1"/>
          <p:nvPr userDrawn="1"/>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sustainabledevelopment.un.org/topics/sustainabletransport" TargetMode="External"/><Relationship Id="rId4" Type="http://schemas.openxmlformats.org/officeDocument/2006/relationships/hyperlink" Target="https://sustainabledevelopment.un.org/content/documents/8656Analysis%20of%20transport%20relevance%20of%20SDG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sustainabledevelopment.un.org/content/documents/8656Analysis%20of%20transport%20relevance%20of%20SDGs.pdf" TargetMode="External"/><Relationship Id="rId3" Type="http://schemas.openxmlformats.org/officeDocument/2006/relationships/hyperlink" Target="https://sdgs.un.org/goals" TargetMode="External"/><Relationship Id="rId7" Type="http://schemas.openxmlformats.org/officeDocument/2006/relationships/hyperlink" Target="https://www.sum4all.org/implementing-sdg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sustainabledevelopment.un.org/topics/sustainabletransport" TargetMode="External"/><Relationship Id="rId5" Type="http://schemas.openxmlformats.org/officeDocument/2006/relationships/hyperlink" Target="https://www.youtube.com/watch?v=qfOgdj4Okdw" TargetMode="External"/><Relationship Id="rId4" Type="http://schemas.openxmlformats.org/officeDocument/2006/relationships/hyperlink" Target="https://www.ifpri.org/blog/linking-sdgs-key-food-and-nutrition-secur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fOgdj4Okd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2.4.2</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dirty="0">
                <a:solidFill>
                  <a:schemeClr val="dk1"/>
                </a:solidFill>
              </a:rPr>
              <a:t> </a:t>
            </a:r>
            <a:r>
              <a:rPr lang="es-ES" sz="2400" b="1" dirty="0" err="1">
                <a:solidFill>
                  <a:schemeClr val="dk1"/>
                </a:solidFill>
              </a:rPr>
              <a:t>Objectifs</a:t>
            </a:r>
            <a:r>
              <a:rPr lang="es-ES" sz="2400" b="1" dirty="0">
                <a:solidFill>
                  <a:schemeClr val="dk1"/>
                </a:solidFill>
              </a:rPr>
              <a:t> de </a:t>
            </a:r>
            <a:r>
              <a:rPr lang="es-ES" sz="2400" b="1" dirty="0" err="1">
                <a:solidFill>
                  <a:schemeClr val="dk1"/>
                </a:solidFill>
              </a:rPr>
              <a:t>développement</a:t>
            </a:r>
            <a:r>
              <a:rPr lang="es-ES" sz="2400" b="1" dirty="0">
                <a:solidFill>
                  <a:schemeClr val="dk1"/>
                </a:solidFill>
              </a:rPr>
              <a:t> durable</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fr-FR" sz="2000" b="1" dirty="0">
                <a:solidFill>
                  <a:schemeClr val="lt1"/>
                </a:solidFill>
              </a:rPr>
              <a:t>CHAPITRE 2 : Opérations logistiques LMD et impacts</a:t>
            </a:r>
            <a:endParaRPr lang="fr-F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dirty="0">
                <a:solidFill>
                  <a:schemeClr val="dk1"/>
                </a:solidFill>
              </a:rPr>
              <a:t>UNITÉ 4 : Demandes et tendances actuelles de la société</a:t>
            </a:r>
            <a:endParaRPr lang="fr-F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77" name="Google Shape;77;g10b78f225a7_0_23"/>
          <p:cNvSpPr txBox="1"/>
          <p:nvPr/>
        </p:nvSpPr>
        <p:spPr>
          <a:xfrm>
            <a:off x="285531" y="1074532"/>
            <a:ext cx="8510100" cy="69397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361950" marR="0" lvl="0" indent="-361950" algn="l" rtl="0">
              <a:lnSpc>
                <a:spcPct val="90000"/>
              </a:lnSpc>
              <a:spcBef>
                <a:spcPts val="0"/>
              </a:spcBef>
              <a:spcAft>
                <a:spcPts val="0"/>
              </a:spcAft>
              <a:buClr>
                <a:srgbClr val="000000"/>
              </a:buClr>
              <a:buSzPct val="100000"/>
              <a:buFont typeface="Arial"/>
              <a:buNone/>
            </a:pPr>
            <a:r>
              <a:rPr lang="es-ES" sz="2200" b="0" i="0" u="none" strike="noStrike" cap="none" dirty="0">
                <a:solidFill>
                  <a:schemeClr val="lt1"/>
                </a:solidFill>
                <a:latin typeface="Arial"/>
                <a:ea typeface="Arial"/>
                <a:cs typeface="Arial"/>
                <a:sym typeface="Arial"/>
              </a:rPr>
              <a:t>2. </a:t>
            </a:r>
            <a:r>
              <a:rPr lang="en-US" sz="2200" b="0" i="0" u="none" strike="noStrike" cap="none" dirty="0">
                <a:solidFill>
                  <a:schemeClr val="lt1"/>
                </a:solidFill>
                <a:latin typeface="Arial"/>
                <a:ea typeface="Arial"/>
                <a:cs typeface="Arial"/>
                <a:sym typeface="Arial"/>
              </a:rPr>
              <a:t>Link between Sustainable Development Goals and transport and logistics</a:t>
            </a:r>
          </a:p>
        </p:txBody>
      </p:sp>
      <p:sp>
        <p:nvSpPr>
          <p:cNvPr id="79" name="Google Shape;79;g10b78f225a7_0_23"/>
          <p:cNvSpPr/>
          <p:nvPr/>
        </p:nvSpPr>
        <p:spPr>
          <a:xfrm>
            <a:off x="319069" y="2100453"/>
            <a:ext cx="8367731" cy="830956"/>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Deux des cent soixante-neuf cibles des ODD </a:t>
            </a:r>
            <a:r>
              <a:rPr lang="fr-FR" sz="1600" b="1" dirty="0">
                <a:solidFill>
                  <a:srgbClr val="18C320"/>
                </a:solidFill>
              </a:rPr>
              <a:t>concernent directement le secteur des transports</a:t>
            </a:r>
            <a:r>
              <a:rPr lang="fr-FR" sz="1600" dirty="0">
                <a:solidFill>
                  <a:schemeClr val="dk1"/>
                </a:solidFill>
              </a:rPr>
              <a:t> (5).
</a:t>
            </a:r>
            <a:endParaRPr lang="en-US" sz="1600" b="0" i="0" u="none" strike="noStrike" cap="none" dirty="0">
              <a:solidFill>
                <a:schemeClr val="dk1"/>
              </a:solidFill>
              <a:latin typeface="Arial"/>
              <a:ea typeface="Arial"/>
              <a:cs typeface="Arial"/>
              <a:sym typeface="Arial"/>
            </a:endParaRPr>
          </a:p>
        </p:txBody>
      </p:sp>
      <p:pic>
        <p:nvPicPr>
          <p:cNvPr id="1026" name="Picture 2">
            <a:extLst>
              <a:ext uri="{FF2B5EF4-FFF2-40B4-BE49-F238E27FC236}">
                <a16:creationId xmlns:a16="http://schemas.microsoft.com/office/drawing/2014/main" id="{C15503BF-04F8-46AD-BA8F-CA5D1A514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02" y="3057192"/>
            <a:ext cx="1094000" cy="109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8CF7527-C48F-4015-AB50-415012953B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02" y="4310326"/>
            <a:ext cx="1094000" cy="10940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79;g10b78f225a7_0_23">
            <a:extLst>
              <a:ext uri="{FF2B5EF4-FFF2-40B4-BE49-F238E27FC236}">
                <a16:creationId xmlns:a16="http://schemas.microsoft.com/office/drawing/2014/main" id="{E33E110A-B389-4E07-80A1-626337182AA0}"/>
              </a:ext>
            </a:extLst>
          </p:cNvPr>
          <p:cNvSpPr/>
          <p:nvPr/>
        </p:nvSpPr>
        <p:spPr>
          <a:xfrm>
            <a:off x="2080420" y="3206498"/>
            <a:ext cx="6538285" cy="584735"/>
          </a:xfrm>
          <a:prstGeom prst="rect">
            <a:avLst/>
          </a:prstGeom>
          <a:noFill/>
          <a:ln>
            <a:noFill/>
          </a:ln>
        </p:spPr>
        <p:txBody>
          <a:bodyPr spcFirstLastPara="1" wrap="square" lIns="91425" tIns="45700" rIns="91425" bIns="45700" anchor="t" anchorCtr="0">
            <a:spAutoFit/>
          </a:bodyPr>
          <a:lstStyle/>
          <a:p>
            <a:pPr lvl="0" algn="just"/>
            <a:r>
              <a:rPr lang="en-US" sz="1600" b="1" dirty="0" err="1">
                <a:solidFill>
                  <a:srgbClr val="18C320"/>
                </a:solidFill>
              </a:rPr>
              <a:t>Cible</a:t>
            </a:r>
            <a:r>
              <a:rPr lang="en-US" sz="1600" b="1" dirty="0">
                <a:solidFill>
                  <a:srgbClr val="18C320"/>
                </a:solidFill>
              </a:rPr>
              <a:t> 3.6 </a:t>
            </a:r>
            <a:r>
              <a:rPr lang="fr-FR" sz="1600" dirty="0">
                <a:solidFill>
                  <a:schemeClr val="dk1"/>
                </a:solidFill>
              </a:rPr>
              <a:t>D’ici à 2020, réduire de moitié le nombre de morts et de blessés dus aux accidents de la route dans le monde.</a:t>
            </a:r>
            <a:endParaRPr lang="en-US" sz="600" dirty="0">
              <a:solidFill>
                <a:schemeClr val="dk1"/>
              </a:solidFill>
            </a:endParaRPr>
          </a:p>
        </p:txBody>
      </p:sp>
      <p:sp>
        <p:nvSpPr>
          <p:cNvPr id="9" name="Google Shape;79;g10b78f225a7_0_23">
            <a:extLst>
              <a:ext uri="{FF2B5EF4-FFF2-40B4-BE49-F238E27FC236}">
                <a16:creationId xmlns:a16="http://schemas.microsoft.com/office/drawing/2014/main" id="{13A20DF7-F8AA-41FF-88A4-7CD0835BC9C9}"/>
              </a:ext>
            </a:extLst>
          </p:cNvPr>
          <p:cNvSpPr/>
          <p:nvPr/>
        </p:nvSpPr>
        <p:spPr>
          <a:xfrm>
            <a:off x="2096428" y="4162396"/>
            <a:ext cx="6522277" cy="1569620"/>
          </a:xfrm>
          <a:prstGeom prst="rect">
            <a:avLst/>
          </a:prstGeom>
          <a:noFill/>
          <a:ln>
            <a:noFill/>
          </a:ln>
        </p:spPr>
        <p:txBody>
          <a:bodyPr spcFirstLastPara="1" wrap="square" lIns="91425" tIns="45700" rIns="91425" bIns="45700" anchor="t" anchorCtr="0">
            <a:spAutoFit/>
          </a:bodyPr>
          <a:lstStyle/>
          <a:p>
            <a:pPr lvl="0" algn="just"/>
            <a:r>
              <a:rPr lang="en-US" sz="1600" b="1" dirty="0" err="1">
                <a:solidFill>
                  <a:srgbClr val="18C320"/>
                </a:solidFill>
              </a:rPr>
              <a:t>Cible</a:t>
            </a:r>
            <a:r>
              <a:rPr lang="en-US" sz="1600" b="1" dirty="0">
                <a:solidFill>
                  <a:srgbClr val="18C320"/>
                </a:solidFill>
              </a:rPr>
              <a:t> 11. 2 </a:t>
            </a:r>
            <a:r>
              <a:rPr lang="fr-FR" sz="1600" dirty="0">
                <a:solidFill>
                  <a:schemeClr val="dk1"/>
                </a:solidFill>
              </a:rPr>
              <a:t>vise à, d’ici à 2030, assurer l’accès de tous à des systèmes de transport sûrs, abordables, accessibles et durables, en améliorant la sécurité routière, notamment en développant les transports publics, en accordant une attention particulière aux besoins des personnes en situation de vulnérabilité - femmes, enfants, personnes handicapées et personnes âgées.</a:t>
            </a:r>
            <a:endParaRPr lang="en-US" sz="600" dirty="0">
              <a:solidFill>
                <a:schemeClr val="dk1"/>
              </a:solidFill>
            </a:endParaRPr>
          </a:p>
        </p:txBody>
      </p:sp>
    </p:spTree>
    <p:extLst>
      <p:ext uri="{BB962C8B-B14F-4D97-AF65-F5344CB8AC3E}">
        <p14:creationId xmlns:p14="http://schemas.microsoft.com/office/powerpoint/2010/main" val="1723661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7" name="Google Shape;79;g10b78f225a7_0_23">
            <a:extLst>
              <a:ext uri="{FF2B5EF4-FFF2-40B4-BE49-F238E27FC236}">
                <a16:creationId xmlns:a16="http://schemas.microsoft.com/office/drawing/2014/main" id="{34C92E1A-563F-4866-930B-46A4D572FA8B}"/>
              </a:ext>
            </a:extLst>
          </p:cNvPr>
          <p:cNvSpPr/>
          <p:nvPr/>
        </p:nvSpPr>
        <p:spPr>
          <a:xfrm>
            <a:off x="319069" y="2100453"/>
            <a:ext cx="8476562" cy="1077178"/>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En outre, trois autres objectifs, bien que ne portant pas directement sur le secteur des transports, peuvent être considérés comme </a:t>
            </a:r>
            <a:r>
              <a:rPr lang="fr-FR" sz="1600" b="1" dirty="0">
                <a:solidFill>
                  <a:srgbClr val="18C320"/>
                </a:solidFill>
              </a:rPr>
              <a:t>directement liés au secteur des transports et de la logistique </a:t>
            </a:r>
            <a:r>
              <a:rPr lang="fr-FR" sz="1600" dirty="0">
                <a:solidFill>
                  <a:schemeClr val="dk1"/>
                </a:solidFill>
              </a:rPr>
              <a:t>(6). 
</a:t>
            </a:r>
            <a:endParaRPr lang="en-US" sz="600" b="0" i="0" u="none" strike="noStrike" cap="none" dirty="0">
              <a:solidFill>
                <a:schemeClr val="dk1"/>
              </a:solidFill>
              <a:latin typeface="Arial"/>
              <a:ea typeface="Arial"/>
              <a:cs typeface="Arial"/>
              <a:sym typeface="Arial"/>
            </a:endParaRPr>
          </a:p>
        </p:txBody>
      </p:sp>
      <p:graphicFrame>
        <p:nvGraphicFramePr>
          <p:cNvPr id="2" name="Tabla 2">
            <a:extLst>
              <a:ext uri="{FF2B5EF4-FFF2-40B4-BE49-F238E27FC236}">
                <a16:creationId xmlns:a16="http://schemas.microsoft.com/office/drawing/2014/main" id="{3D423021-3BD9-75B7-3C4A-E523808D2F6A}"/>
              </a:ext>
            </a:extLst>
          </p:cNvPr>
          <p:cNvGraphicFramePr>
            <a:graphicFrameLocks noGrp="1"/>
          </p:cNvGraphicFramePr>
          <p:nvPr>
            <p:extLst>
              <p:ext uri="{D42A27DB-BD31-4B8C-83A1-F6EECF244321}">
                <p14:modId xmlns:p14="http://schemas.microsoft.com/office/powerpoint/2010/main" val="1576684786"/>
              </p:ext>
            </p:extLst>
          </p:nvPr>
        </p:nvGraphicFramePr>
        <p:xfrm>
          <a:off x="144965" y="2922928"/>
          <a:ext cx="8854067" cy="3261360"/>
        </p:xfrm>
        <a:graphic>
          <a:graphicData uri="http://schemas.openxmlformats.org/drawingml/2006/table">
            <a:tbl>
              <a:tblPr firstRow="1" bandRow="1">
                <a:tableStyleId>{69012ECD-51FC-41F1-AA8D-1B2483CD663E}</a:tableStyleId>
              </a:tblPr>
              <a:tblGrid>
                <a:gridCol w="3993897">
                  <a:extLst>
                    <a:ext uri="{9D8B030D-6E8A-4147-A177-3AD203B41FA5}">
                      <a16:colId xmlns:a16="http://schemas.microsoft.com/office/drawing/2014/main" val="2336540649"/>
                    </a:ext>
                  </a:extLst>
                </a:gridCol>
                <a:gridCol w="4860170">
                  <a:extLst>
                    <a:ext uri="{9D8B030D-6E8A-4147-A177-3AD203B41FA5}">
                      <a16:colId xmlns:a16="http://schemas.microsoft.com/office/drawing/2014/main" val="4004619567"/>
                    </a:ext>
                  </a:extLst>
                </a:gridCol>
              </a:tblGrid>
              <a:tr h="0">
                <a:tc gridSpan="2">
                  <a:txBody>
                    <a:bodyPr/>
                    <a:lstStyle/>
                    <a:p>
                      <a:pPr algn="ctr"/>
                      <a:r>
                        <a:rPr lang="fr-FR" dirty="0"/>
                        <a:t>Objectifs de développement durable en matière de transport direct</a:t>
                      </a:r>
                      <a:endParaRPr lang="en-US" dirty="0"/>
                    </a:p>
                  </a:txBody>
                  <a:tcPr/>
                </a:tc>
                <a:tc hMerge="1">
                  <a:txBody>
                    <a:bodyPr/>
                    <a:lstStyle/>
                    <a:p>
                      <a:endParaRPr lang="es-ES" dirty="0"/>
                    </a:p>
                  </a:txBody>
                  <a:tcPr/>
                </a:tc>
                <a:extLst>
                  <a:ext uri="{0D108BD9-81ED-4DB2-BD59-A6C34878D82A}">
                    <a16:rowId xmlns:a16="http://schemas.microsoft.com/office/drawing/2014/main" val="1783232245"/>
                  </a:ext>
                </a:extLst>
              </a:tr>
              <a:tr h="370840">
                <a:tc>
                  <a:txBody>
                    <a:bodyPr/>
                    <a:lstStyle/>
                    <a:p>
                      <a:r>
                        <a:rPr lang="fr-FR" sz="1100" dirty="0"/>
                        <a:t>7. Garantir l’accès de tous à une énergie abordable, fiable, durable et moderne (efficacité énergétique)</a:t>
                      </a:r>
                      <a:endParaRPr lang="es-ES" sz="1100" dirty="0"/>
                    </a:p>
                  </a:txBody>
                  <a:tcPr/>
                </a:tc>
                <a:tc>
                  <a:txBody>
                    <a:bodyPr/>
                    <a:lstStyle/>
                    <a:p>
                      <a:r>
                        <a:rPr lang="en-US" sz="1100" dirty="0"/>
                        <a:t>7.3 </a:t>
                      </a:r>
                      <a:r>
                        <a:rPr lang="fr-FR" sz="1100" dirty="0"/>
                        <a:t>D’ici 2030, doubler le taux mondial d’amélioration de l’efficacité énergétique</a:t>
                      </a:r>
                      <a:endParaRPr lang="es-ES" sz="1100" dirty="0"/>
                    </a:p>
                  </a:txBody>
                  <a:tcPr/>
                </a:tc>
                <a:extLst>
                  <a:ext uri="{0D108BD9-81ED-4DB2-BD59-A6C34878D82A}">
                    <a16:rowId xmlns:a16="http://schemas.microsoft.com/office/drawing/2014/main" val="3354891487"/>
                  </a:ext>
                </a:extLst>
              </a:tr>
              <a:tr h="370840">
                <a:tc>
                  <a:txBody>
                    <a:bodyPr/>
                    <a:lstStyle/>
                    <a:p>
                      <a:r>
                        <a:rPr lang="en-US" sz="1100" dirty="0"/>
                        <a:t>9</a:t>
                      </a:r>
                      <a:r>
                        <a:rPr lang="fr-FR" sz="1100" dirty="0"/>
                        <a:t>. Construire des infrastructures résilientes, promouvoir une industrialisation inclusive et durable et favoriser l’innovation (Infrastructure durable)
</a:t>
                      </a:r>
                      <a:endParaRPr lang="es-ES" sz="1100" dirty="0"/>
                    </a:p>
                  </a:txBody>
                  <a:tcPr/>
                </a:tc>
                <a:tc>
                  <a:txBody>
                    <a:bodyPr/>
                    <a:lstStyle/>
                    <a:p>
                      <a:r>
                        <a:rPr lang="en-US" sz="1100" dirty="0"/>
                        <a:t>9.1 </a:t>
                      </a:r>
                      <a:r>
                        <a:rPr lang="fr-FR" sz="1100" dirty="0"/>
                        <a:t>Développer des infrastructures de qualité, fiables, durables et résilientes, y compris des infrastructures régionales et transfrontalières, pour soutenir le développement économique et le bien-être humain, en mettant l’accent sur un accès abordable et équitable pour tous </a:t>
                      </a:r>
                      <a:endParaRPr lang="es-ES" sz="1100" dirty="0"/>
                    </a:p>
                  </a:txBody>
                  <a:tcPr/>
                </a:tc>
                <a:extLst>
                  <a:ext uri="{0D108BD9-81ED-4DB2-BD59-A6C34878D82A}">
                    <a16:rowId xmlns:a16="http://schemas.microsoft.com/office/drawing/2014/main" val="4255687011"/>
                  </a:ext>
                </a:extLst>
              </a:tr>
              <a:tr h="370840">
                <a:tc>
                  <a:txBody>
                    <a:bodyPr/>
                    <a:lstStyle/>
                    <a:p>
                      <a:r>
                        <a:rPr lang="en-US" sz="1100" dirty="0"/>
                        <a:t>12. </a:t>
                      </a:r>
                      <a:r>
                        <a:rPr lang="fr-FR" sz="1100" dirty="0"/>
                        <a:t>Assurer des modes de consommation et de production durables (subventions aux carburants)</a:t>
                      </a:r>
                      <a:endParaRPr lang="en-US" sz="1100" dirty="0"/>
                    </a:p>
                  </a:txBody>
                  <a:tcPr/>
                </a:tc>
                <a:tc>
                  <a:txBody>
                    <a:bodyPr/>
                    <a:lstStyle/>
                    <a:p>
                      <a:r>
                        <a:rPr lang="en-US" sz="1100" dirty="0"/>
                        <a:t>12.c </a:t>
                      </a:r>
                      <a:r>
                        <a:rPr lang="fr-FR" sz="1100" dirty="0"/>
                        <a:t>Rationaliser les subventions inefficaces aux combustibles fossiles qui encouragent le gaspillage en éliminant les distorsions du marché, en fonction des circonstances nationales, notamment en restructurant la fiscalité et en supprimant progressivement ces subventions préjudiciables, lorsqu’elles existent, pour tenir compte de leurs incidences sur l’environnement, en tenant pleinement compte des besoins et des conditions spécifiques des pays en développement et en réduisant au minimum les effets négatifs possibles sur leur développement d’une manière qui protège les pauvres et les personnes touchées.  Communautés</a:t>
                      </a:r>
                      <a:endParaRPr lang="es-ES" sz="1100" dirty="0"/>
                    </a:p>
                  </a:txBody>
                  <a:tcPr/>
                </a:tc>
                <a:extLst>
                  <a:ext uri="{0D108BD9-81ED-4DB2-BD59-A6C34878D82A}">
                    <a16:rowId xmlns:a16="http://schemas.microsoft.com/office/drawing/2014/main" val="3120068813"/>
                  </a:ext>
                </a:extLst>
              </a:tr>
            </a:tbl>
          </a:graphicData>
        </a:graphic>
      </p:graphicFrame>
      <p:sp>
        <p:nvSpPr>
          <p:cNvPr id="3" name="Google Shape;77;g10b78f225a7_0_23">
            <a:extLst>
              <a:ext uri="{FF2B5EF4-FFF2-40B4-BE49-F238E27FC236}">
                <a16:creationId xmlns:a16="http://schemas.microsoft.com/office/drawing/2014/main" id="{05C8EFA7-F6C2-B3B3-C120-3823BBE80872}"/>
              </a:ext>
            </a:extLst>
          </p:cNvPr>
          <p:cNvSpPr txBox="1"/>
          <p:nvPr/>
        </p:nvSpPr>
        <p:spPr>
          <a:xfrm>
            <a:off x="285531" y="1074532"/>
            <a:ext cx="8510100" cy="69397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361950" lvl="0" indent="-361950">
              <a:lnSpc>
                <a:spcPct val="90000"/>
              </a:lnSpc>
              <a:buSzPct val="100000"/>
            </a:pPr>
            <a:r>
              <a:rPr lang="es-ES" sz="2200" b="0" i="0" u="none" strike="noStrike" cap="none" dirty="0">
                <a:solidFill>
                  <a:schemeClr val="lt1"/>
                </a:solidFill>
                <a:latin typeface="Arial"/>
                <a:ea typeface="Arial"/>
                <a:cs typeface="Arial"/>
                <a:sym typeface="Arial"/>
              </a:rPr>
              <a:t>2. </a:t>
            </a:r>
            <a:r>
              <a:rPr lang="fr-FR" sz="2200" dirty="0">
                <a:solidFill>
                  <a:schemeClr val="lt1"/>
                </a:solidFill>
              </a:rPr>
              <a:t>Lien entre les objectifs de développement durable et le transport et la logistique</a:t>
            </a:r>
            <a:endParaRPr lang="en-US" sz="22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44887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7" name="Google Shape;79;g10b78f225a7_0_23">
            <a:extLst>
              <a:ext uri="{FF2B5EF4-FFF2-40B4-BE49-F238E27FC236}">
                <a16:creationId xmlns:a16="http://schemas.microsoft.com/office/drawing/2014/main" id="{34C92E1A-563F-4866-930B-46A4D572FA8B}"/>
              </a:ext>
            </a:extLst>
          </p:cNvPr>
          <p:cNvSpPr/>
          <p:nvPr/>
        </p:nvSpPr>
        <p:spPr>
          <a:xfrm>
            <a:off x="319069" y="1999972"/>
            <a:ext cx="8476562" cy="584735"/>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Ce tableau présente ces objectifs </a:t>
            </a:r>
            <a:r>
              <a:rPr lang="fr-FR" sz="1600" b="1" dirty="0">
                <a:solidFill>
                  <a:srgbClr val="18C320"/>
                </a:solidFill>
              </a:rPr>
              <a:t>indirectement liés </a:t>
            </a:r>
            <a:r>
              <a:rPr lang="fr-FR" sz="1600" dirty="0">
                <a:solidFill>
                  <a:schemeClr val="dk1"/>
                </a:solidFill>
              </a:rPr>
              <a:t>aux transports (6). 
</a:t>
            </a:r>
            <a:endParaRPr lang="en-US" sz="600" b="0" i="0" u="none" strike="noStrike" cap="none" dirty="0">
              <a:solidFill>
                <a:schemeClr val="dk1"/>
              </a:solidFill>
              <a:latin typeface="Arial"/>
              <a:ea typeface="Arial"/>
              <a:cs typeface="Arial"/>
              <a:sym typeface="Arial"/>
            </a:endParaRPr>
          </a:p>
        </p:txBody>
      </p:sp>
      <p:graphicFrame>
        <p:nvGraphicFramePr>
          <p:cNvPr id="8" name="Tabla 2">
            <a:extLst>
              <a:ext uri="{FF2B5EF4-FFF2-40B4-BE49-F238E27FC236}">
                <a16:creationId xmlns:a16="http://schemas.microsoft.com/office/drawing/2014/main" id="{9C8DF68E-EFBC-7378-0833-F16688A7BF21}"/>
              </a:ext>
            </a:extLst>
          </p:cNvPr>
          <p:cNvGraphicFramePr>
            <a:graphicFrameLocks noGrp="1"/>
          </p:cNvGraphicFramePr>
          <p:nvPr>
            <p:extLst>
              <p:ext uri="{D42A27DB-BD31-4B8C-83A1-F6EECF244321}">
                <p14:modId xmlns:p14="http://schemas.microsoft.com/office/powerpoint/2010/main" val="216006945"/>
              </p:ext>
            </p:extLst>
          </p:nvPr>
        </p:nvGraphicFramePr>
        <p:xfrm>
          <a:off x="144965" y="2387538"/>
          <a:ext cx="8854067" cy="4541520"/>
        </p:xfrm>
        <a:graphic>
          <a:graphicData uri="http://schemas.openxmlformats.org/drawingml/2006/table">
            <a:tbl>
              <a:tblPr firstRow="1" bandRow="1">
                <a:tableStyleId>{69012ECD-51FC-41F1-AA8D-1B2483CD663E}</a:tableStyleId>
              </a:tblPr>
              <a:tblGrid>
                <a:gridCol w="3780264">
                  <a:extLst>
                    <a:ext uri="{9D8B030D-6E8A-4147-A177-3AD203B41FA5}">
                      <a16:colId xmlns:a16="http://schemas.microsoft.com/office/drawing/2014/main" val="2336540649"/>
                    </a:ext>
                  </a:extLst>
                </a:gridCol>
                <a:gridCol w="5073803">
                  <a:extLst>
                    <a:ext uri="{9D8B030D-6E8A-4147-A177-3AD203B41FA5}">
                      <a16:colId xmlns:a16="http://schemas.microsoft.com/office/drawing/2014/main" val="4004619567"/>
                    </a:ext>
                  </a:extLst>
                </a:gridCol>
              </a:tblGrid>
              <a:tr h="0">
                <a:tc gridSpan="2">
                  <a:txBody>
                    <a:bodyPr/>
                    <a:lstStyle/>
                    <a:p>
                      <a:pPr algn="ctr"/>
                      <a:r>
                        <a:rPr lang="fr-FR" dirty="0"/>
                        <a:t>Cibles des objectifs de développement durable relatives aux transports indirects</a:t>
                      </a:r>
                      <a:endParaRPr lang="en-US" dirty="0"/>
                    </a:p>
                  </a:txBody>
                  <a:tcPr/>
                </a:tc>
                <a:tc hMerge="1">
                  <a:txBody>
                    <a:bodyPr/>
                    <a:lstStyle/>
                    <a:p>
                      <a:endParaRPr lang="es-ES" dirty="0"/>
                    </a:p>
                  </a:txBody>
                  <a:tcPr/>
                </a:tc>
                <a:extLst>
                  <a:ext uri="{0D108BD9-81ED-4DB2-BD59-A6C34878D82A}">
                    <a16:rowId xmlns:a16="http://schemas.microsoft.com/office/drawing/2014/main" val="1783232245"/>
                  </a:ext>
                </a:extLst>
              </a:tr>
              <a:tr h="370840">
                <a:tc>
                  <a:txBody>
                    <a:bodyPr/>
                    <a:lstStyle/>
                    <a:p>
                      <a:r>
                        <a:rPr lang="fr-FR" sz="1100"/>
                        <a:t>2. Éliminer la faim, assurer la sécurité alimentaire et améliorer la nutrition et promouvoir une agriculture durable (productivité agricole) 
</a:t>
                      </a:r>
                      <a:endParaRPr lang="en-US" sz="1100" dirty="0"/>
                    </a:p>
                  </a:txBody>
                  <a:tcPr/>
                </a:tc>
                <a:tc>
                  <a:txBody>
                    <a:bodyPr/>
                    <a:lstStyle/>
                    <a:p>
                      <a:r>
                        <a:rPr lang="fr-FR" sz="1100" dirty="0"/>
                        <a:t>2.3 D’ici à 2030, doubler la productivité agricole et les revenus des petits producteurs alimentaires, en particulier des femmes, des peuples autochtones, des agriculteurs familiaux, des éleveurs et des pêcheurs, notamment grâce à un accès sûr et égal à la terre, aux autres ressources productives et intrants, aux connaissances, aux services financiers, aux marchés et aux possibilités de valeur ajoutée et d’emploi non agricole</a:t>
                      </a:r>
                      <a:endParaRPr lang="en-US" sz="1100" dirty="0"/>
                    </a:p>
                  </a:txBody>
                  <a:tcPr/>
                </a:tc>
                <a:extLst>
                  <a:ext uri="{0D108BD9-81ED-4DB2-BD59-A6C34878D82A}">
                    <a16:rowId xmlns:a16="http://schemas.microsoft.com/office/drawing/2014/main" val="1131552167"/>
                  </a:ext>
                </a:extLst>
              </a:tr>
              <a:tr h="370840">
                <a:tc>
                  <a:txBody>
                    <a:bodyPr/>
                    <a:lstStyle/>
                    <a:p>
                      <a:r>
                        <a:rPr lang="fr-FR" sz="1100" dirty="0"/>
                        <a:t>3. Permettre à tous de vivre en bonne santé et promouvoir le bien-être de tous à tout âge (Pollution de l’air) </a:t>
                      </a:r>
                      <a:endParaRPr lang="es-ES" sz="1100" dirty="0"/>
                    </a:p>
                  </a:txBody>
                  <a:tcPr/>
                </a:tc>
                <a:tc>
                  <a:txBody>
                    <a:bodyPr/>
                    <a:lstStyle/>
                    <a:p>
                      <a:r>
                        <a:rPr lang="fr-FR" sz="1100" dirty="0"/>
                        <a:t>3.9 D’ici à 2030, réduire considérablement le nombre de décès et de maladies dus à des produits chimiques dangereux et à la pollution et à la contamination de l’air, de l’eau et du sol</a:t>
                      </a:r>
                      <a:endParaRPr lang="es-ES" sz="1100" dirty="0"/>
                    </a:p>
                  </a:txBody>
                  <a:tcPr/>
                </a:tc>
                <a:extLst>
                  <a:ext uri="{0D108BD9-81ED-4DB2-BD59-A6C34878D82A}">
                    <a16:rowId xmlns:a16="http://schemas.microsoft.com/office/drawing/2014/main" val="3354891487"/>
                  </a:ext>
                </a:extLst>
              </a:tr>
              <a:tr h="370840">
                <a:tc>
                  <a:txBody>
                    <a:bodyPr/>
                    <a:lstStyle/>
                    <a:p>
                      <a:r>
                        <a:rPr lang="fr-FR" sz="1100" dirty="0"/>
                        <a:t>6. Assurer la disponibilité et la gestion durable de l’eau et de l’assainissement pour tous (Accès à l’eau potable) </a:t>
                      </a:r>
                      <a:endParaRPr lang="es-ES" sz="1100" dirty="0"/>
                    </a:p>
                  </a:txBody>
                  <a:tcPr/>
                </a:tc>
                <a:tc>
                  <a:txBody>
                    <a:bodyPr/>
                    <a:lstStyle/>
                    <a:p>
                      <a:r>
                        <a:rPr lang="fr-FR" sz="1100" dirty="0"/>
                        <a:t>6.1 D’ici à 2030, assurer l’accès universel et équitable à l’eau potable salubre et abordable pour tous </a:t>
                      </a:r>
                      <a:endParaRPr lang="es-ES" sz="1100" dirty="0"/>
                    </a:p>
                  </a:txBody>
                  <a:tcPr/>
                </a:tc>
                <a:extLst>
                  <a:ext uri="{0D108BD9-81ED-4DB2-BD59-A6C34878D82A}">
                    <a16:rowId xmlns:a16="http://schemas.microsoft.com/office/drawing/2014/main" val="4255687011"/>
                  </a:ext>
                </a:extLst>
              </a:tr>
              <a:tr h="370840">
                <a:tc>
                  <a:txBody>
                    <a:bodyPr/>
                    <a:lstStyle/>
                    <a:p>
                      <a:r>
                        <a:rPr lang="fr-FR" sz="1100" dirty="0"/>
                        <a:t>11. Faire en sorte que les villes et les établissements humains soient ouverts à tous, sûrs, résilients et durables (villes durables)</a:t>
                      </a:r>
                      <a:endParaRPr lang="en-US" sz="1100" dirty="0"/>
                    </a:p>
                  </a:txBody>
                  <a:tcPr/>
                </a:tc>
                <a:tc>
                  <a:txBody>
                    <a:bodyPr/>
                    <a:lstStyle/>
                    <a:p>
                      <a:r>
                        <a:rPr lang="fr-FR" sz="1100" dirty="0"/>
                        <a:t>11.6 D’ici à 2030, réduire l’impact négatif des villes sur l’environnement par habitant, notamment en accordant une attention particulière à la qualité de l’air et à la gestion des déchets municipaux et autres</a:t>
                      </a:r>
                      <a:endParaRPr lang="es-ES" sz="1100" dirty="0"/>
                    </a:p>
                  </a:txBody>
                  <a:tcPr/>
                </a:tc>
                <a:extLst>
                  <a:ext uri="{0D108BD9-81ED-4DB2-BD59-A6C34878D82A}">
                    <a16:rowId xmlns:a16="http://schemas.microsoft.com/office/drawing/2014/main" val="2172507011"/>
                  </a:ext>
                </a:extLst>
              </a:tr>
              <a:tr h="370840">
                <a:tc>
                  <a:txBody>
                    <a:bodyPr/>
                    <a:lstStyle/>
                    <a:p>
                      <a:r>
                        <a:rPr lang="fr-FR" sz="1100" dirty="0"/>
                        <a:t>12. Assurer des modes de consommation et de production durables (pertes et gaspillages alimentaires)
</a:t>
                      </a:r>
                      <a:endParaRPr lang="en-US" sz="1100" dirty="0"/>
                    </a:p>
                  </a:txBody>
                  <a:tcPr/>
                </a:tc>
                <a:tc>
                  <a:txBody>
                    <a:bodyPr/>
                    <a:lstStyle/>
                    <a:p>
                      <a:r>
                        <a:rPr lang="fr-FR" sz="1100" dirty="0"/>
                        <a:t>12.3 D’ici à 2030, réduire de moitié le gaspillage alimentaire mondial par habitant au niveau des détaillants et des consommateurs et réduire les pertes alimentaires tout au long des chaînes de production et d’approvisionnement, y compris les pertes après récolte </a:t>
                      </a:r>
                      <a:endParaRPr lang="es-ES" sz="1100" dirty="0"/>
                    </a:p>
                  </a:txBody>
                  <a:tcPr/>
                </a:tc>
                <a:extLst>
                  <a:ext uri="{0D108BD9-81ED-4DB2-BD59-A6C34878D82A}">
                    <a16:rowId xmlns:a16="http://schemas.microsoft.com/office/drawing/2014/main" val="3120068813"/>
                  </a:ext>
                </a:extLst>
              </a:tr>
              <a:tr h="370840">
                <a:tc>
                  <a:txBody>
                    <a:bodyPr/>
                    <a:lstStyle/>
                    <a:p>
                      <a:r>
                        <a:rPr lang="fr-FR" sz="1100" dirty="0"/>
                        <a:t>13. Prendre des mesures urgentes pour lutter contre le changement climatique et ses impacts
</a:t>
                      </a:r>
                      <a:endParaRPr lang="en-US" sz="1100" dirty="0"/>
                    </a:p>
                  </a:txBody>
                  <a:tcPr/>
                </a:tc>
                <a:tc>
                  <a:txBody>
                    <a:bodyPr/>
                    <a:lstStyle/>
                    <a:p>
                      <a:r>
                        <a:rPr lang="en-US" sz="1100"/>
                        <a:t>1</a:t>
                      </a:r>
                      <a:r>
                        <a:rPr lang="fr-FR" sz="1100"/>
                        <a:t>3.1 Renforcer la résilience et la capacité d’adaptation aux aléas climatiques et aux catastrophes naturelles dans tous les pays
13.2 Intégrer les mesures relatives aux changements climatiques dans les politiques, stratégies et planification nationales</a:t>
                      </a:r>
                      <a:endParaRPr lang="es-ES" sz="1100" dirty="0"/>
                    </a:p>
                  </a:txBody>
                  <a:tcPr/>
                </a:tc>
                <a:extLst>
                  <a:ext uri="{0D108BD9-81ED-4DB2-BD59-A6C34878D82A}">
                    <a16:rowId xmlns:a16="http://schemas.microsoft.com/office/drawing/2014/main" val="3369160631"/>
                  </a:ext>
                </a:extLst>
              </a:tr>
            </a:tbl>
          </a:graphicData>
        </a:graphic>
      </p:graphicFrame>
      <p:sp>
        <p:nvSpPr>
          <p:cNvPr id="2" name="Google Shape;77;g10b78f225a7_0_23">
            <a:extLst>
              <a:ext uri="{FF2B5EF4-FFF2-40B4-BE49-F238E27FC236}">
                <a16:creationId xmlns:a16="http://schemas.microsoft.com/office/drawing/2014/main" id="{1BFD01F0-0EFD-CB82-FA39-3A6FA94EDB0C}"/>
              </a:ext>
            </a:extLst>
          </p:cNvPr>
          <p:cNvSpPr txBox="1"/>
          <p:nvPr/>
        </p:nvSpPr>
        <p:spPr>
          <a:xfrm>
            <a:off x="285531" y="1074532"/>
            <a:ext cx="8510100" cy="69397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361950" lvl="0" indent="-361950">
              <a:lnSpc>
                <a:spcPct val="90000"/>
              </a:lnSpc>
              <a:buSzPct val="100000"/>
            </a:pPr>
            <a:r>
              <a:rPr lang="es-ES" sz="2200" b="0" i="0" u="none" strike="noStrike" cap="none" dirty="0">
                <a:solidFill>
                  <a:schemeClr val="lt1"/>
                </a:solidFill>
                <a:latin typeface="Arial"/>
                <a:ea typeface="Arial"/>
                <a:cs typeface="Arial"/>
                <a:sym typeface="Arial"/>
              </a:rPr>
              <a:t>2. </a:t>
            </a:r>
            <a:r>
              <a:rPr lang="fr-FR" sz="2200" dirty="0">
                <a:solidFill>
                  <a:schemeClr val="lt1"/>
                </a:solidFill>
              </a:rPr>
              <a:t>Lien entre les objectifs de développement durable et le transport et la logistique</a:t>
            </a:r>
            <a:endParaRPr lang="en-US" sz="22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32173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7" name="Google Shape;79;g10b78f225a7_0_23">
            <a:extLst>
              <a:ext uri="{FF2B5EF4-FFF2-40B4-BE49-F238E27FC236}">
                <a16:creationId xmlns:a16="http://schemas.microsoft.com/office/drawing/2014/main" id="{34C92E1A-563F-4866-930B-46A4D572FA8B}"/>
              </a:ext>
            </a:extLst>
          </p:cNvPr>
          <p:cNvSpPr/>
          <p:nvPr/>
        </p:nvSpPr>
        <p:spPr>
          <a:xfrm>
            <a:off x="319069" y="2100453"/>
            <a:ext cx="8476562" cy="830956"/>
          </a:xfrm>
          <a:prstGeom prst="rect">
            <a:avLst/>
          </a:prstGeom>
          <a:noFill/>
          <a:ln>
            <a:noFill/>
          </a:ln>
        </p:spPr>
        <p:txBody>
          <a:bodyPr spcFirstLastPara="1" wrap="square" lIns="91425" tIns="45700" rIns="91425" bIns="45700" anchor="t" anchorCtr="0">
            <a:spAutoFit/>
          </a:bodyPr>
          <a:lstStyle/>
          <a:p>
            <a:pPr lvl="0"/>
            <a:r>
              <a:rPr lang="fr-FR" sz="1600" b="1" dirty="0">
                <a:solidFill>
                  <a:srgbClr val="18C320"/>
                </a:solidFill>
              </a:rPr>
              <a:t>Pour en savoir plus </a:t>
            </a:r>
            <a:r>
              <a:rPr lang="fr-FR" sz="1600" dirty="0">
                <a:solidFill>
                  <a:schemeClr val="tx1"/>
                </a:solidFill>
              </a:rPr>
              <a:t>sur le lien entre les objectifs de développement durable et le transport et la logistique, consultez ceci !</a:t>
            </a:r>
            <a:r>
              <a:rPr lang="fr-FR" sz="1600" b="1" dirty="0">
                <a:solidFill>
                  <a:srgbClr val="18C320"/>
                </a:solidFill>
              </a:rPr>
              <a:t>
</a:t>
            </a:r>
            <a:endParaRPr lang="en-US" sz="600" b="0" i="0" u="none" strike="noStrike" cap="none" dirty="0">
              <a:solidFill>
                <a:schemeClr val="dk1"/>
              </a:solidFill>
              <a:latin typeface="Arial"/>
              <a:ea typeface="Arial"/>
              <a:cs typeface="Arial"/>
              <a:sym typeface="Arial"/>
            </a:endParaRPr>
          </a:p>
        </p:txBody>
      </p:sp>
      <p:sp>
        <p:nvSpPr>
          <p:cNvPr id="2" name="5 Rectángulo">
            <a:extLst>
              <a:ext uri="{FF2B5EF4-FFF2-40B4-BE49-F238E27FC236}">
                <a16:creationId xmlns:a16="http://schemas.microsoft.com/office/drawing/2014/main" id="{28CB0E69-0D14-2201-D450-DC263DCEDF69}"/>
              </a:ext>
            </a:extLst>
          </p:cNvPr>
          <p:cNvSpPr/>
          <p:nvPr/>
        </p:nvSpPr>
        <p:spPr>
          <a:xfrm>
            <a:off x="313510" y="2852171"/>
            <a:ext cx="8367731" cy="584775"/>
          </a:xfrm>
          <a:prstGeom prst="rect">
            <a:avLst/>
          </a:prstGeom>
        </p:spPr>
        <p:txBody>
          <a:bodyPr wrap="square">
            <a:spAutoFit/>
          </a:bodyPr>
          <a:lstStyle/>
          <a:p>
            <a:r>
              <a:rPr lang="en-US" sz="1600" dirty="0">
                <a:latin typeface="+mj-lt"/>
                <a:cs typeface="Times New Roman" panose="02020603050405020304" pitchFamily="18" charset="0"/>
              </a:rPr>
              <a:t>Source (site web </a:t>
            </a:r>
            <a:r>
              <a:rPr lang="en-US" sz="1600" dirty="0" err="1">
                <a:latin typeface="+mj-lt"/>
                <a:cs typeface="Times New Roman" panose="02020603050405020304" pitchFamily="18" charset="0"/>
              </a:rPr>
              <a:t>en</a:t>
            </a:r>
            <a:r>
              <a:rPr lang="en-US" sz="1600" dirty="0">
                <a:latin typeface="+mj-lt"/>
                <a:cs typeface="Times New Roman" panose="02020603050405020304" pitchFamily="18" charset="0"/>
              </a:rPr>
              <a:t> EN) </a:t>
            </a:r>
            <a:r>
              <a:rPr lang="en-GB" sz="1600" dirty="0">
                <a:effectLst/>
                <a:latin typeface="+mj-lt"/>
                <a:ea typeface="Calibri" panose="020F0502020204030204" pitchFamily="34" charset="0"/>
                <a:cs typeface="Times New Roman" panose="02020603050405020304" pitchFamily="18" charset="0"/>
              </a:rPr>
              <a:t>(4)</a:t>
            </a:r>
            <a:r>
              <a:rPr lang="en-US" sz="1600" dirty="0">
                <a:latin typeface="+mj-lt"/>
                <a:cs typeface="Times New Roman" panose="02020603050405020304" pitchFamily="18" charset="0"/>
              </a:rPr>
              <a:t>: </a:t>
            </a:r>
            <a:r>
              <a:rPr lang="en-GB" sz="1600" dirty="0">
                <a:effectLst/>
                <a:latin typeface="+mj-lt"/>
                <a:ea typeface="Calibri" panose="020F0502020204030204" pitchFamily="34" charset="0"/>
                <a:cs typeface="Times New Roman" panose="02020603050405020304" pitchFamily="18" charset="0"/>
              </a:rPr>
              <a:t>United Nations. Sustainable Development Goals. Knowledge Platform. </a:t>
            </a:r>
            <a:r>
              <a:rPr lang="en-GB" sz="1600" i="1" dirty="0">
                <a:effectLst/>
                <a:latin typeface="+mj-lt"/>
                <a:ea typeface="Calibri" panose="020F0502020204030204" pitchFamily="34" charset="0"/>
                <a:cs typeface="Times New Roman" panose="02020603050405020304" pitchFamily="18" charset="0"/>
              </a:rPr>
              <a:t>Sustainable Transport</a:t>
            </a:r>
            <a:r>
              <a:rPr lang="en-GB" sz="1600" dirty="0">
                <a:effectLst/>
                <a:latin typeface="+mj-lt"/>
                <a:ea typeface="Calibri" panose="020F0502020204030204" pitchFamily="34" charset="0"/>
                <a:cs typeface="Times New Roman" panose="02020603050405020304" pitchFamily="18" charset="0"/>
              </a:rPr>
              <a:t>. </a:t>
            </a:r>
            <a:r>
              <a:rPr lang="es-ES" sz="1600" i="1" dirty="0"/>
              <a:t> </a:t>
            </a:r>
            <a:endParaRPr lang="en-GB" sz="1600" dirty="0"/>
          </a:p>
        </p:txBody>
      </p:sp>
      <p:pic>
        <p:nvPicPr>
          <p:cNvPr id="3" name="Irudia 3">
            <a:extLst>
              <a:ext uri="{FF2B5EF4-FFF2-40B4-BE49-F238E27FC236}">
                <a16:creationId xmlns:a16="http://schemas.microsoft.com/office/drawing/2014/main" id="{71096DA1-37B1-C803-A806-635459DC602B}"/>
              </a:ext>
            </a:extLst>
          </p:cNvPr>
          <p:cNvPicPr>
            <a:picLocks noChangeAspect="1"/>
          </p:cNvPicPr>
          <p:nvPr/>
        </p:nvPicPr>
        <p:blipFill>
          <a:blip r:embed="rId3"/>
          <a:stretch>
            <a:fillRect/>
          </a:stretch>
        </p:blipFill>
        <p:spPr>
          <a:xfrm>
            <a:off x="443063" y="3510119"/>
            <a:ext cx="896760" cy="896760"/>
          </a:xfrm>
          <a:prstGeom prst="rect">
            <a:avLst/>
          </a:prstGeom>
        </p:spPr>
      </p:pic>
      <p:sp>
        <p:nvSpPr>
          <p:cNvPr id="4" name="Google Shape;102;g10b78f225a7_0_15">
            <a:extLst>
              <a:ext uri="{FF2B5EF4-FFF2-40B4-BE49-F238E27FC236}">
                <a16:creationId xmlns:a16="http://schemas.microsoft.com/office/drawing/2014/main" id="{B9394679-6126-FBD2-4879-4D38140446A2}"/>
              </a:ext>
            </a:extLst>
          </p:cNvPr>
          <p:cNvSpPr txBox="1"/>
          <p:nvPr/>
        </p:nvSpPr>
        <p:spPr>
          <a:xfrm>
            <a:off x="1722812" y="5419395"/>
            <a:ext cx="6863628" cy="72182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GB" sz="1600" u="sng" dirty="0">
                <a:solidFill>
                  <a:srgbClr val="0563C1"/>
                </a:solidFill>
                <a:effectLst/>
                <a:latin typeface="+mj-lt"/>
                <a:ea typeface="Calibri" panose="020F0502020204030204" pitchFamily="34" charset="0"/>
                <a:cs typeface="Times New Roman" panose="02020603050405020304" pitchFamily="18" charset="0"/>
                <a:hlinkClick r:id="rId4"/>
              </a:rPr>
              <a:t>https://sustainabledevelopment.un.org/content/documents/8656Analysis%20of%20transport%20relevance%20of%20SDGs.pdf</a:t>
            </a:r>
            <a:r>
              <a:rPr lang="en-GB" sz="1600" dirty="0">
                <a:effectLst/>
                <a:latin typeface="+mj-lt"/>
                <a:ea typeface="Calibri" panose="020F0502020204030204" pitchFamily="34"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p:txBody>
      </p:sp>
      <p:sp>
        <p:nvSpPr>
          <p:cNvPr id="5" name="Google Shape;102;g10b78f225a7_0_15">
            <a:extLst>
              <a:ext uri="{FF2B5EF4-FFF2-40B4-BE49-F238E27FC236}">
                <a16:creationId xmlns:a16="http://schemas.microsoft.com/office/drawing/2014/main" id="{DD667938-5764-491C-D9CD-0A72FF921D07}"/>
              </a:ext>
            </a:extLst>
          </p:cNvPr>
          <p:cNvSpPr txBox="1"/>
          <p:nvPr/>
        </p:nvSpPr>
        <p:spPr>
          <a:xfrm>
            <a:off x="1722811" y="3768849"/>
            <a:ext cx="7153559" cy="45835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GB" sz="1600" u="sng" dirty="0">
                <a:solidFill>
                  <a:srgbClr val="0563C1"/>
                </a:solidFill>
                <a:effectLst/>
                <a:latin typeface="+mj-lt"/>
                <a:ea typeface="Calibri" panose="020F0502020204030204" pitchFamily="34" charset="0"/>
                <a:cs typeface="Times New Roman" panose="02020603050405020304" pitchFamily="18" charset="0"/>
                <a:hlinkClick r:id="rId5"/>
              </a:rPr>
              <a:t>https://sustainabledevelopment.un.org/topics/sustainabletransport</a:t>
            </a:r>
            <a:r>
              <a:rPr lang="en-GB" sz="1600" dirty="0">
                <a:effectLst/>
                <a:latin typeface="+mj-lt"/>
                <a:ea typeface="Calibri" panose="020F0502020204030204" pitchFamily="34" charset="0"/>
                <a:cs typeface="Times New Roman" panose="02020603050405020304" pitchFamily="18" charset="0"/>
              </a:rPr>
              <a:t>  </a:t>
            </a:r>
            <a:endParaRPr lang="es-ES" sz="1600" dirty="0">
              <a:effectLst/>
              <a:latin typeface="+mj-lt"/>
              <a:ea typeface="Calibri" panose="020F0502020204030204" pitchFamily="34" charset="0"/>
              <a:cs typeface="Times New Roman" panose="02020603050405020304" pitchFamily="18" charset="0"/>
            </a:endParaRPr>
          </a:p>
        </p:txBody>
      </p:sp>
      <p:sp>
        <p:nvSpPr>
          <p:cNvPr id="6" name="5 Rectángulo">
            <a:extLst>
              <a:ext uri="{FF2B5EF4-FFF2-40B4-BE49-F238E27FC236}">
                <a16:creationId xmlns:a16="http://schemas.microsoft.com/office/drawing/2014/main" id="{19F8F58B-262C-25F4-E846-16559940E52E}"/>
              </a:ext>
            </a:extLst>
          </p:cNvPr>
          <p:cNvSpPr/>
          <p:nvPr/>
        </p:nvSpPr>
        <p:spPr>
          <a:xfrm>
            <a:off x="343249" y="4521135"/>
            <a:ext cx="8367731" cy="584775"/>
          </a:xfrm>
          <a:prstGeom prst="rect">
            <a:avLst/>
          </a:prstGeom>
        </p:spPr>
        <p:txBody>
          <a:bodyPr wrap="square">
            <a:spAutoFit/>
          </a:bodyPr>
          <a:lstStyle/>
          <a:p>
            <a:r>
              <a:rPr lang="en-US" sz="1600" dirty="0">
                <a:latin typeface="+mj-lt"/>
                <a:cs typeface="Times New Roman" panose="02020603050405020304" pitchFamily="18" charset="0"/>
              </a:rPr>
              <a:t>Source (PDF </a:t>
            </a:r>
            <a:r>
              <a:rPr lang="en-US" sz="1600" dirty="0" err="1">
                <a:latin typeface="+mj-lt"/>
                <a:cs typeface="Times New Roman" panose="02020603050405020304" pitchFamily="18" charset="0"/>
              </a:rPr>
              <a:t>en</a:t>
            </a:r>
            <a:r>
              <a:rPr lang="en-US" sz="1600" dirty="0">
                <a:latin typeface="+mj-lt"/>
                <a:cs typeface="Times New Roman" panose="02020603050405020304" pitchFamily="18" charset="0"/>
              </a:rPr>
              <a:t> EN) (6): </a:t>
            </a:r>
            <a:r>
              <a:rPr lang="en-GB" sz="1600" dirty="0">
                <a:effectLst/>
                <a:latin typeface="+mj-lt"/>
                <a:ea typeface="Calibri" panose="020F0502020204030204" pitchFamily="34" charset="0"/>
                <a:cs typeface="Times New Roman" panose="02020603050405020304" pitchFamily="18" charset="0"/>
              </a:rPr>
              <a:t>UN-Habitat, UNEP, </a:t>
            </a:r>
            <a:r>
              <a:rPr lang="en-GB" sz="1600" dirty="0" err="1">
                <a:effectLst/>
                <a:latin typeface="+mj-lt"/>
                <a:ea typeface="Calibri" panose="020F0502020204030204" pitchFamily="34" charset="0"/>
                <a:cs typeface="Times New Roman" panose="02020603050405020304" pitchFamily="18" charset="0"/>
              </a:rPr>
              <a:t>SLoCaT</a:t>
            </a:r>
            <a:r>
              <a:rPr lang="en-GB" sz="1600" dirty="0">
                <a:effectLst/>
                <a:latin typeface="+mj-lt"/>
                <a:ea typeface="Calibri" panose="020F0502020204030204" pitchFamily="34" charset="0"/>
                <a:cs typeface="Times New Roman" panose="02020603050405020304" pitchFamily="18" charset="0"/>
              </a:rPr>
              <a:t>. (2015). </a:t>
            </a:r>
            <a:r>
              <a:rPr lang="en-GB" sz="1600" i="1" dirty="0">
                <a:effectLst/>
                <a:latin typeface="+mj-lt"/>
                <a:ea typeface="Calibri" panose="020F0502020204030204" pitchFamily="34" charset="0"/>
                <a:cs typeface="Times New Roman" panose="02020603050405020304" pitchFamily="18" charset="0"/>
              </a:rPr>
              <a:t>Analysis of the transport relevance of each of the 17 SDGs</a:t>
            </a:r>
            <a:r>
              <a:rPr lang="en-GB" sz="1600" dirty="0">
                <a:effectLst/>
                <a:latin typeface="+mj-lt"/>
                <a:ea typeface="Calibri" panose="020F0502020204030204" pitchFamily="34" charset="0"/>
                <a:cs typeface="Times New Roman" panose="02020603050405020304" pitchFamily="18" charset="0"/>
              </a:rPr>
              <a:t>.  </a:t>
            </a:r>
            <a:r>
              <a:rPr lang="es-ES" sz="1600" i="1" dirty="0"/>
              <a:t> </a:t>
            </a:r>
            <a:endParaRPr lang="en-GB" sz="1600" dirty="0"/>
          </a:p>
        </p:txBody>
      </p:sp>
      <p:pic>
        <p:nvPicPr>
          <p:cNvPr id="9" name="Irudia 3">
            <a:extLst>
              <a:ext uri="{FF2B5EF4-FFF2-40B4-BE49-F238E27FC236}">
                <a16:creationId xmlns:a16="http://schemas.microsoft.com/office/drawing/2014/main" id="{A342E858-8C3A-F00A-9A04-D3A79D1D7C8F}"/>
              </a:ext>
            </a:extLst>
          </p:cNvPr>
          <p:cNvPicPr>
            <a:picLocks noChangeAspect="1"/>
          </p:cNvPicPr>
          <p:nvPr/>
        </p:nvPicPr>
        <p:blipFill>
          <a:blip r:embed="rId3"/>
          <a:stretch>
            <a:fillRect/>
          </a:stretch>
        </p:blipFill>
        <p:spPr>
          <a:xfrm>
            <a:off x="472802" y="5179083"/>
            <a:ext cx="896760" cy="896760"/>
          </a:xfrm>
          <a:prstGeom prst="rect">
            <a:avLst/>
          </a:prstGeom>
        </p:spPr>
      </p:pic>
      <p:sp>
        <p:nvSpPr>
          <p:cNvPr id="8" name="Google Shape;77;g10b78f225a7_0_23">
            <a:extLst>
              <a:ext uri="{FF2B5EF4-FFF2-40B4-BE49-F238E27FC236}">
                <a16:creationId xmlns:a16="http://schemas.microsoft.com/office/drawing/2014/main" id="{F37CED2D-9E21-BAD7-F25C-8D0BAF440DBA}"/>
              </a:ext>
            </a:extLst>
          </p:cNvPr>
          <p:cNvSpPr txBox="1"/>
          <p:nvPr/>
        </p:nvSpPr>
        <p:spPr>
          <a:xfrm>
            <a:off x="285531" y="1074532"/>
            <a:ext cx="8510100" cy="69397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361950" lvl="0" indent="-361950">
              <a:lnSpc>
                <a:spcPct val="90000"/>
              </a:lnSpc>
              <a:buSzPct val="100000"/>
            </a:pPr>
            <a:r>
              <a:rPr lang="es-ES" sz="2200" b="0" i="0" u="none" strike="noStrike" cap="none" dirty="0">
                <a:solidFill>
                  <a:schemeClr val="lt1"/>
                </a:solidFill>
                <a:latin typeface="Arial"/>
                <a:ea typeface="Arial"/>
                <a:cs typeface="Arial"/>
                <a:sym typeface="Arial"/>
              </a:rPr>
              <a:t>2. </a:t>
            </a:r>
            <a:r>
              <a:rPr lang="fr-FR" sz="2200" dirty="0">
                <a:solidFill>
                  <a:schemeClr val="lt1"/>
                </a:solidFill>
              </a:rPr>
              <a:t>Lien entre les objectifs de développement durable et le transport et la logistique</a:t>
            </a:r>
            <a:endParaRPr lang="en-US" sz="22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730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4" name="Google Shape;69;p9">
            <a:extLst>
              <a:ext uri="{FF2B5EF4-FFF2-40B4-BE49-F238E27FC236}">
                <a16:creationId xmlns:a16="http://schemas.microsoft.com/office/drawing/2014/main" id="{D99EC272-2BCF-44D1-98FF-EB98228D24CD}"/>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err="1">
                <a:solidFill>
                  <a:schemeClr val="lt1"/>
                </a:solidFill>
              </a:rPr>
              <a:t>Exercice</a:t>
            </a:r>
            <a:endParaRPr lang="en-US" sz="2400" b="0" i="0" u="none" strike="noStrike" cap="none" dirty="0">
              <a:solidFill>
                <a:schemeClr val="lt1"/>
              </a:solidFill>
              <a:latin typeface="Arial"/>
              <a:ea typeface="Arial"/>
              <a:cs typeface="Arial"/>
              <a:sym typeface="Arial"/>
            </a:endParaRPr>
          </a:p>
        </p:txBody>
      </p:sp>
      <p:sp>
        <p:nvSpPr>
          <p:cNvPr id="5" name="Google Shape;71;p9">
            <a:extLst>
              <a:ext uri="{FF2B5EF4-FFF2-40B4-BE49-F238E27FC236}">
                <a16:creationId xmlns:a16="http://schemas.microsoft.com/office/drawing/2014/main" id="{11FB4F4C-39F3-FF68-2B79-D32B539CC80A}"/>
              </a:ext>
            </a:extLst>
          </p:cNvPr>
          <p:cNvSpPr/>
          <p:nvPr/>
        </p:nvSpPr>
        <p:spPr>
          <a:xfrm>
            <a:off x="306006" y="1812071"/>
            <a:ext cx="8367731" cy="1077178"/>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Pensez à une entreprise du secteur du transport et de la logistique. </a:t>
            </a:r>
            <a:r>
              <a:rPr lang="fr-FR" sz="1600" b="1" dirty="0">
                <a:solidFill>
                  <a:srgbClr val="18C320"/>
                </a:solidFill>
              </a:rPr>
              <a:t>Comment cette entreprise pourrait-elle contribuer aux 17 ODD ? </a:t>
            </a:r>
            <a:r>
              <a:rPr lang="fr-FR" sz="1600" dirty="0">
                <a:solidFill>
                  <a:schemeClr val="dk1"/>
                </a:solidFill>
              </a:rPr>
              <a:t>La contribution serait-elle la même dans tous les ODD ? 
</a:t>
            </a:r>
            <a:endParaRPr lang="en-US" sz="1600" dirty="0">
              <a:solidFill>
                <a:schemeClr val="dk1"/>
              </a:solidFill>
            </a:endParaRPr>
          </a:p>
        </p:txBody>
      </p:sp>
      <p:pic>
        <p:nvPicPr>
          <p:cNvPr id="6" name="Imagen 5">
            <a:extLst>
              <a:ext uri="{FF2B5EF4-FFF2-40B4-BE49-F238E27FC236}">
                <a16:creationId xmlns:a16="http://schemas.microsoft.com/office/drawing/2014/main" id="{14000DA7-474E-AABC-6CF1-BA40C0FE6DBD}"/>
              </a:ext>
            </a:extLst>
          </p:cNvPr>
          <p:cNvPicPr>
            <a:picLocks noChangeAspect="1"/>
          </p:cNvPicPr>
          <p:nvPr/>
        </p:nvPicPr>
        <p:blipFill rotWithShape="1">
          <a:blip r:embed="rId3"/>
          <a:srcRect t="21646"/>
          <a:stretch/>
        </p:blipFill>
        <p:spPr>
          <a:xfrm>
            <a:off x="194494" y="2844265"/>
            <a:ext cx="6114253" cy="2844503"/>
          </a:xfrm>
          <a:prstGeom prst="rect">
            <a:avLst/>
          </a:prstGeom>
        </p:spPr>
      </p:pic>
      <p:pic>
        <p:nvPicPr>
          <p:cNvPr id="10" name="Imagen 9">
            <a:extLst>
              <a:ext uri="{FF2B5EF4-FFF2-40B4-BE49-F238E27FC236}">
                <a16:creationId xmlns:a16="http://schemas.microsoft.com/office/drawing/2014/main" id="{C58B566D-E6FF-4ECC-56A9-274709B0129A}"/>
              </a:ext>
            </a:extLst>
          </p:cNvPr>
          <p:cNvPicPr>
            <a:picLocks noChangeAspect="1"/>
          </p:cNvPicPr>
          <p:nvPr/>
        </p:nvPicPr>
        <p:blipFill>
          <a:blip r:embed="rId4"/>
          <a:stretch>
            <a:fillRect/>
          </a:stretch>
        </p:blipFill>
        <p:spPr>
          <a:xfrm>
            <a:off x="7046913" y="2758900"/>
            <a:ext cx="1743607" cy="2170364"/>
          </a:xfrm>
          <a:prstGeom prst="rect">
            <a:avLst/>
          </a:prstGeom>
        </p:spPr>
      </p:pic>
      <p:sp>
        <p:nvSpPr>
          <p:cNvPr id="11" name="Google Shape;71;p9">
            <a:extLst>
              <a:ext uri="{FF2B5EF4-FFF2-40B4-BE49-F238E27FC236}">
                <a16:creationId xmlns:a16="http://schemas.microsoft.com/office/drawing/2014/main" id="{B1C3D53F-F129-8B7C-CCC0-D97983DBCF8C}"/>
              </a:ext>
            </a:extLst>
          </p:cNvPr>
          <p:cNvSpPr/>
          <p:nvPr/>
        </p:nvSpPr>
        <p:spPr>
          <a:xfrm>
            <a:off x="385093" y="5797713"/>
            <a:ext cx="2349644"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(1)</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08065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15</a:t>
            </a:fld>
            <a:endParaRPr/>
          </a:p>
        </p:txBody>
      </p:sp>
      <p:pic>
        <p:nvPicPr>
          <p:cNvPr id="143" name="Google Shape;143;p14"/>
          <p:cNvPicPr preferRelativeResize="0"/>
          <p:nvPr/>
        </p:nvPicPr>
        <p:blipFill rotWithShape="1">
          <a:blip r:embed="rId3">
            <a:alphaModFix/>
          </a:blip>
          <a:srcRect/>
          <a:stretch/>
        </p:blipFill>
        <p:spPr>
          <a:xfrm>
            <a:off x="264802" y="957400"/>
            <a:ext cx="8614395" cy="5462489"/>
          </a:xfrm>
          <a:prstGeom prst="rect">
            <a:avLst/>
          </a:prstGeom>
          <a:noFill/>
          <a:ln>
            <a:noFill/>
          </a:ln>
        </p:spPr>
      </p:pic>
      <p:sp>
        <p:nvSpPr>
          <p:cNvPr id="144" name="Google Shape;144;p14"/>
          <p:cNvSpPr/>
          <p:nvPr/>
        </p:nvSpPr>
        <p:spPr>
          <a:xfrm>
            <a:off x="348369" y="3589447"/>
            <a:ext cx="8367731" cy="1708120"/>
          </a:xfrm>
          <a:prstGeom prst="rect">
            <a:avLst/>
          </a:prstGeom>
          <a:noFill/>
          <a:ln>
            <a:noFill/>
          </a:ln>
        </p:spPr>
        <p:txBody>
          <a:bodyPr spcFirstLastPara="1" wrap="square" lIns="91425" tIns="45700" rIns="91425" bIns="45700" anchor="t" anchorCtr="0">
            <a:spAutoFit/>
          </a:bodyPr>
          <a:lstStyle/>
          <a:p>
            <a:pPr lvl="0" algn="just">
              <a:buSzPts val="2100"/>
            </a:pPr>
            <a:r>
              <a:rPr lang="fr-FR" sz="2100">
                <a:solidFill>
                  <a:srgbClr val="C5D8F1"/>
                </a:solidFill>
              </a:rPr>
              <a:t>Le quiz suivant représente 5 questions auxquelles vous devrez répondre pour confirmer votre compréhension de la présente capsule.
Chaque bonne réponse vaut 1 point. Aucun point pour les erreurs.
</a:t>
            </a:r>
            <a:endParaRPr sz="1400" b="0" i="0" u="none" strike="noStrike" cap="none" dirty="0">
              <a:solidFill>
                <a:srgbClr val="000000"/>
              </a:solidFill>
              <a:latin typeface="Arial"/>
              <a:ea typeface="Arial"/>
              <a:cs typeface="Arial"/>
              <a:sym typeface="Arial"/>
            </a:endParaRPr>
          </a:p>
        </p:txBody>
      </p:sp>
      <p:sp>
        <p:nvSpPr>
          <p:cNvPr id="145" name="Google Shape;145;p14">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16</a:t>
            </a:fld>
            <a:endParaRPr/>
          </a:p>
        </p:txBody>
      </p:sp>
      <p:sp>
        <p:nvSpPr>
          <p:cNvPr id="151" name="Google Shape;151;p15"/>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
        <p:nvSpPr>
          <p:cNvPr id="152" name="Google Shape;152;p15"/>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n°1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Quelle organisation est la promotrice de 17 objectifs de développement durable ? </a:t>
            </a:r>
            <a:endParaRPr sz="1400" b="0" i="0" u="none" strike="noStrike" cap="none" dirty="0">
              <a:solidFill>
                <a:srgbClr val="000000"/>
              </a:solidFill>
              <a:latin typeface="Arial"/>
              <a:ea typeface="Arial"/>
              <a:cs typeface="Arial"/>
              <a:sym typeface="Arial"/>
            </a:endParaRPr>
          </a:p>
        </p:txBody>
      </p:sp>
      <p:sp>
        <p:nvSpPr>
          <p:cNvPr id="153" name="Google Shape;153;p15"/>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es-ES" sz="1600" dirty="0">
                <a:solidFill>
                  <a:srgbClr val="244061"/>
                </a:solidFill>
              </a:rPr>
              <a:t>OTAN</a:t>
            </a:r>
            <a:endParaRPr sz="1600" dirty="0">
              <a:solidFill>
                <a:srgbClr val="244061"/>
              </a:solidFill>
            </a:endParaRPr>
          </a:p>
        </p:txBody>
      </p:sp>
      <p:sp>
        <p:nvSpPr>
          <p:cNvPr id="154" name="Google Shape;154;p15"/>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Commission</a:t>
            </a:r>
            <a:r>
              <a:rPr lang="es-ES" sz="1600" dirty="0">
                <a:solidFill>
                  <a:srgbClr val="244061"/>
                </a:solidFill>
              </a:rPr>
              <a:t> </a:t>
            </a:r>
            <a:r>
              <a:rPr lang="es-ES" sz="1600" dirty="0" err="1">
                <a:solidFill>
                  <a:srgbClr val="244061"/>
                </a:solidFill>
              </a:rPr>
              <a:t>européenne</a:t>
            </a:r>
            <a:endParaRPr sz="1600" b="0" i="0" u="none" strike="noStrike" cap="none" dirty="0">
              <a:solidFill>
                <a:srgbClr val="244061"/>
              </a:solidFill>
              <a:latin typeface="Arial"/>
              <a:ea typeface="Arial"/>
              <a:cs typeface="Arial"/>
              <a:sym typeface="Arial"/>
            </a:endParaRPr>
          </a:p>
        </p:txBody>
      </p:sp>
      <p:sp>
        <p:nvSpPr>
          <p:cNvPr id="155" name="Google Shape;155;p15"/>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Gouvernement</a:t>
            </a:r>
            <a:r>
              <a:rPr lang="es-ES" sz="1600" dirty="0">
                <a:solidFill>
                  <a:schemeClr val="dk2"/>
                </a:solidFill>
              </a:rPr>
              <a:t> des </a:t>
            </a:r>
            <a:r>
              <a:rPr lang="es-ES" sz="1600" dirty="0" err="1">
                <a:solidFill>
                  <a:schemeClr val="dk2"/>
                </a:solidFill>
              </a:rPr>
              <a:t>États-Unis</a:t>
            </a:r>
            <a:endParaRPr sz="1400" b="0" i="0" u="none" strike="noStrike" cap="none" dirty="0">
              <a:solidFill>
                <a:srgbClr val="000000"/>
              </a:solidFill>
              <a:latin typeface="Arial"/>
              <a:ea typeface="Arial"/>
              <a:cs typeface="Arial"/>
              <a:sym typeface="Arial"/>
            </a:endParaRPr>
          </a:p>
        </p:txBody>
      </p:sp>
      <p:sp>
        <p:nvSpPr>
          <p:cNvPr id="156" name="Google Shape;156;p15"/>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chemeClr val="dk2"/>
                </a:solidFill>
              </a:rPr>
              <a:t>Organisation</a:t>
            </a:r>
            <a:r>
              <a:rPr lang="es-ES" sz="1600" dirty="0">
                <a:solidFill>
                  <a:schemeClr val="dk2"/>
                </a:solidFill>
              </a:rPr>
              <a:t> des </a:t>
            </a:r>
            <a:r>
              <a:rPr lang="es-ES" sz="1600" dirty="0" err="1">
                <a:solidFill>
                  <a:schemeClr val="dk2"/>
                </a:solidFill>
              </a:rPr>
              <a:t>Nations</a:t>
            </a:r>
            <a:r>
              <a:rPr lang="es-ES" sz="1600" dirty="0">
                <a:solidFill>
                  <a:schemeClr val="dk2"/>
                </a:solidFill>
              </a:rPr>
              <a:t> </a:t>
            </a:r>
            <a:r>
              <a:rPr lang="es-ES" sz="1600" dirty="0" err="1">
                <a:solidFill>
                  <a:schemeClr val="dk2"/>
                </a:solidFill>
              </a:rPr>
              <a:t>unies</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17</a:t>
            </a:fld>
            <a:endParaRPr/>
          </a:p>
        </p:txBody>
      </p:sp>
      <p:sp>
        <p:nvSpPr>
          <p:cNvPr id="185" name="Google Shape;185;p18"/>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n°2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Quel est l’objectif de développement durable qui traite de l’éducation ? 
</a:t>
            </a:r>
            <a:endParaRPr sz="1400" b="0" i="0" u="none" strike="noStrike" cap="none" dirty="0">
              <a:solidFill>
                <a:srgbClr val="000000"/>
              </a:solidFill>
              <a:latin typeface="Arial"/>
              <a:ea typeface="Arial"/>
              <a:cs typeface="Arial"/>
              <a:sym typeface="Arial"/>
            </a:endParaRPr>
          </a:p>
        </p:txBody>
      </p:sp>
      <p:sp>
        <p:nvSpPr>
          <p:cNvPr id="186" name="Google Shape;186;p18"/>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dirty="0">
                <a:solidFill>
                  <a:srgbClr val="244061"/>
                </a:solidFill>
              </a:rPr>
              <a:t>ODD</a:t>
            </a:r>
            <a:r>
              <a:rPr lang="es-ES" sz="1600" b="0" i="0" u="none" strike="noStrike" cap="none" dirty="0">
                <a:solidFill>
                  <a:srgbClr val="244061"/>
                </a:solidFill>
                <a:latin typeface="Arial"/>
                <a:ea typeface="Arial"/>
                <a:cs typeface="Arial"/>
                <a:sym typeface="Arial"/>
              </a:rPr>
              <a:t> 12</a:t>
            </a:r>
          </a:p>
        </p:txBody>
      </p:sp>
      <p:sp>
        <p:nvSpPr>
          <p:cNvPr id="187" name="Google Shape;187;p18"/>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ODD </a:t>
            </a:r>
            <a:r>
              <a:rPr lang="es-ES" sz="1600" b="0" i="0" u="none" strike="noStrike" cap="none" dirty="0">
                <a:solidFill>
                  <a:srgbClr val="244061"/>
                </a:solidFill>
                <a:latin typeface="Arial"/>
                <a:ea typeface="Arial"/>
                <a:cs typeface="Arial"/>
                <a:sym typeface="Arial"/>
              </a:rPr>
              <a:t>6</a:t>
            </a:r>
            <a:endParaRPr sz="1600" b="0" i="0" u="none" strike="noStrike" cap="none" dirty="0">
              <a:solidFill>
                <a:srgbClr val="244061"/>
              </a:solidFill>
              <a:latin typeface="Arial"/>
              <a:ea typeface="Arial"/>
              <a:cs typeface="Arial"/>
              <a:sym typeface="Arial"/>
            </a:endParaRPr>
          </a:p>
        </p:txBody>
      </p:sp>
      <p:sp>
        <p:nvSpPr>
          <p:cNvPr id="188" name="Google Shape;188;p18"/>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dirty="0">
                <a:solidFill>
                  <a:srgbClr val="244061"/>
                </a:solidFill>
              </a:rPr>
              <a:t>ODD</a:t>
            </a:r>
            <a:r>
              <a:rPr lang="es-ES" sz="1600" b="0" i="0" u="none" strike="noStrike" cap="none" dirty="0">
                <a:solidFill>
                  <a:srgbClr val="244061"/>
                </a:solidFill>
                <a:latin typeface="Arial"/>
                <a:ea typeface="Arial"/>
                <a:cs typeface="Arial"/>
                <a:sym typeface="Arial"/>
              </a:rPr>
              <a:t> 4</a:t>
            </a:r>
          </a:p>
        </p:txBody>
      </p:sp>
      <p:sp>
        <p:nvSpPr>
          <p:cNvPr id="189" name="Google Shape;189;p18"/>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dirty="0">
                <a:solidFill>
                  <a:srgbClr val="244061"/>
                </a:solidFill>
              </a:rPr>
              <a:t>ODD</a:t>
            </a:r>
            <a:r>
              <a:rPr lang="es-ES" sz="1600" b="0" i="0" u="none" strike="noStrike" cap="none" dirty="0">
                <a:solidFill>
                  <a:srgbClr val="244061"/>
                </a:solidFill>
                <a:latin typeface="Arial"/>
                <a:ea typeface="Arial"/>
                <a:cs typeface="Arial"/>
                <a:sym typeface="Arial"/>
              </a:rPr>
              <a:t> 1</a:t>
            </a:r>
          </a:p>
        </p:txBody>
      </p:sp>
      <p:sp>
        <p:nvSpPr>
          <p:cNvPr id="2" name="Google Shape;151;p15">
            <a:extLst>
              <a:ext uri="{FF2B5EF4-FFF2-40B4-BE49-F238E27FC236}">
                <a16:creationId xmlns:a16="http://schemas.microsoft.com/office/drawing/2014/main" id="{436B2384-90DC-1632-5191-DD323A134BF7}"/>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18</a:t>
            </a:fld>
            <a:endParaRPr/>
          </a:p>
        </p:txBody>
      </p:sp>
      <p:sp>
        <p:nvSpPr>
          <p:cNvPr id="163" name="Google Shape;163;p16"/>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n°3:</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Laquelle des options suivantes n’est pas correcte en ce qui concerne les objectifs de développement durable?
</a:t>
            </a:r>
            <a:endParaRPr sz="1400" b="0" i="0" u="none" strike="noStrike" cap="none" dirty="0">
              <a:solidFill>
                <a:srgbClr val="000000"/>
              </a:solidFill>
              <a:latin typeface="Arial"/>
              <a:ea typeface="Arial"/>
              <a:cs typeface="Arial"/>
              <a:sym typeface="Arial"/>
            </a:endParaRPr>
          </a:p>
        </p:txBody>
      </p:sp>
      <p:sp>
        <p:nvSpPr>
          <p:cNvPr id="164" name="Google Shape;164;p16"/>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17365D"/>
                </a:solidFill>
              </a:rPr>
              <a:t>Les </a:t>
            </a:r>
            <a:r>
              <a:rPr lang="es-ES" sz="1600" dirty="0" err="1">
                <a:solidFill>
                  <a:srgbClr val="17365D"/>
                </a:solidFill>
              </a:rPr>
              <a:t>objectifs</a:t>
            </a:r>
            <a:r>
              <a:rPr lang="es-ES" sz="1600" dirty="0">
                <a:solidFill>
                  <a:srgbClr val="17365D"/>
                </a:solidFill>
              </a:rPr>
              <a:t> </a:t>
            </a:r>
            <a:r>
              <a:rPr lang="es-ES" sz="1600" dirty="0" err="1">
                <a:solidFill>
                  <a:srgbClr val="17365D"/>
                </a:solidFill>
              </a:rPr>
              <a:t>sont</a:t>
            </a:r>
            <a:r>
              <a:rPr lang="es-ES" sz="1600" dirty="0">
                <a:solidFill>
                  <a:srgbClr val="17365D"/>
                </a:solidFill>
              </a:rPr>
              <a:t> </a:t>
            </a:r>
            <a:r>
              <a:rPr lang="es-ES" sz="1600" dirty="0" err="1">
                <a:solidFill>
                  <a:srgbClr val="17365D"/>
                </a:solidFill>
              </a:rPr>
              <a:t>universels</a:t>
            </a:r>
            <a:endParaRPr sz="1600" b="0" i="0" u="none" strike="noStrike" cap="none" dirty="0">
              <a:solidFill>
                <a:srgbClr val="17365D"/>
              </a:solidFill>
              <a:latin typeface="Arial"/>
              <a:ea typeface="Arial"/>
              <a:cs typeface="Arial"/>
              <a:sym typeface="Arial"/>
            </a:endParaRPr>
          </a:p>
        </p:txBody>
      </p:sp>
      <p:sp>
        <p:nvSpPr>
          <p:cNvPr id="165" name="Google Shape;165;p16"/>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244061"/>
                </a:solidFill>
              </a:rPr>
              <a:t>Les objectifs sont liés et ont des interactions</a:t>
            </a:r>
            <a:endParaRPr sz="1600" b="0" i="0" u="none" strike="noStrike" cap="none" dirty="0">
              <a:solidFill>
                <a:srgbClr val="244061"/>
              </a:solidFill>
              <a:latin typeface="Arial"/>
              <a:ea typeface="Arial"/>
              <a:cs typeface="Arial"/>
              <a:sym typeface="Arial"/>
            </a:endParaRPr>
          </a:p>
        </p:txBody>
      </p:sp>
      <p:sp>
        <p:nvSpPr>
          <p:cNvPr id="166" name="Google Shape;166;p16"/>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17365D"/>
                </a:solidFill>
              </a:rPr>
              <a:t>Les objectifs transcendent les frontières</a:t>
            </a:r>
            <a:endParaRPr sz="1600" dirty="0">
              <a:solidFill>
                <a:srgbClr val="17365D"/>
              </a:solidFill>
            </a:endParaRPr>
          </a:p>
        </p:txBody>
      </p:sp>
      <p:sp>
        <p:nvSpPr>
          <p:cNvPr id="167" name="Google Shape;167;p16"/>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244061"/>
                </a:solidFill>
              </a:rPr>
              <a:t>Les objectifs ne sont pas interdépendants </a:t>
            </a:r>
            <a:endParaRPr lang="es-ES" sz="1600" b="0" i="0" u="none" strike="noStrike" cap="none" dirty="0">
              <a:solidFill>
                <a:srgbClr val="244061"/>
              </a:solidFill>
              <a:latin typeface="Arial"/>
              <a:ea typeface="Arial"/>
              <a:cs typeface="Arial"/>
              <a:sym typeface="Arial"/>
            </a:endParaRPr>
          </a:p>
        </p:txBody>
      </p:sp>
      <p:sp>
        <p:nvSpPr>
          <p:cNvPr id="2" name="Google Shape;151;p15">
            <a:extLst>
              <a:ext uri="{FF2B5EF4-FFF2-40B4-BE49-F238E27FC236}">
                <a16:creationId xmlns:a16="http://schemas.microsoft.com/office/drawing/2014/main" id="{B9661A6D-24A1-9082-C168-81D4F8CC1960}"/>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19</a:t>
            </a:fld>
            <a:endParaRPr/>
          </a:p>
        </p:txBody>
      </p:sp>
      <p:sp>
        <p:nvSpPr>
          <p:cNvPr id="196" name="Google Shape;196;p19"/>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n°4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Laquelle des options suivantes est vraie en ce qui concerne les transports et les ODD ? 
</a:t>
            </a:r>
            <a:endParaRPr sz="1400" b="0" i="0" u="none" strike="noStrike" cap="none" dirty="0">
              <a:solidFill>
                <a:srgbClr val="000000"/>
              </a:solidFill>
              <a:latin typeface="Arial"/>
              <a:ea typeface="Arial"/>
              <a:cs typeface="Arial"/>
              <a:sym typeface="Arial"/>
            </a:endParaRPr>
          </a:p>
        </p:txBody>
      </p:sp>
      <p:sp>
        <p:nvSpPr>
          <p:cNvPr id="197" name="Google Shape;197;p19"/>
          <p:cNvSpPr/>
          <p:nvPr/>
        </p:nvSpPr>
        <p:spPr>
          <a:xfrm>
            <a:off x="1828799" y="3715784"/>
            <a:ext cx="5218113" cy="483684"/>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17365D"/>
                </a:solidFill>
              </a:rPr>
              <a:t>Il n’y a pas de lien entre les ODD et le transport et la logistique</a:t>
            </a:r>
            <a:endParaRPr sz="1600" b="0" i="0" u="none" strike="noStrike" cap="none" dirty="0">
              <a:solidFill>
                <a:srgbClr val="17365D"/>
              </a:solidFill>
              <a:latin typeface="Arial"/>
              <a:ea typeface="Arial"/>
              <a:cs typeface="Arial"/>
              <a:sym typeface="Arial"/>
            </a:endParaRPr>
          </a:p>
        </p:txBody>
      </p:sp>
      <p:sp>
        <p:nvSpPr>
          <p:cNvPr id="198" name="Google Shape;198;p19"/>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Transport</a:t>
            </a:r>
            <a:r>
              <a:rPr lang="es-ES" sz="1600" dirty="0">
                <a:solidFill>
                  <a:srgbClr val="244061"/>
                </a:solidFill>
              </a:rPr>
              <a:t> a un ODD </a:t>
            </a:r>
            <a:r>
              <a:rPr lang="es-ES" sz="1600" dirty="0" err="1">
                <a:solidFill>
                  <a:srgbClr val="244061"/>
                </a:solidFill>
              </a:rPr>
              <a:t>dédié</a:t>
            </a:r>
            <a:endParaRPr sz="1600" b="0" i="0" u="none" strike="noStrike" cap="none" dirty="0">
              <a:solidFill>
                <a:srgbClr val="244061"/>
              </a:solidFill>
              <a:latin typeface="Arial"/>
              <a:ea typeface="Arial"/>
              <a:cs typeface="Arial"/>
              <a:sym typeface="Arial"/>
            </a:endParaRPr>
          </a:p>
        </p:txBody>
      </p:sp>
      <p:sp>
        <p:nvSpPr>
          <p:cNvPr id="199" name="Google Shape;199;p19"/>
          <p:cNvSpPr/>
          <p:nvPr/>
        </p:nvSpPr>
        <p:spPr>
          <a:xfrm>
            <a:off x="1828799" y="4531584"/>
            <a:ext cx="5218113" cy="497616"/>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rgbClr val="17365D"/>
                </a:solidFill>
              </a:rPr>
              <a:t>Le transport durable est intégré dans plusieurs ODD et cibles</a:t>
            </a:r>
            <a:endParaRPr sz="1600" dirty="0">
              <a:solidFill>
                <a:srgbClr val="17365D"/>
              </a:solidFill>
            </a:endParaRPr>
          </a:p>
        </p:txBody>
      </p:sp>
      <p:sp>
        <p:nvSpPr>
          <p:cNvPr id="200" name="Google Shape;200;p19"/>
          <p:cNvSpPr/>
          <p:nvPr/>
        </p:nvSpPr>
        <p:spPr>
          <a:xfrm>
            <a:off x="1828799" y="5375517"/>
            <a:ext cx="5218113" cy="497616"/>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fr-FR" sz="1600" dirty="0">
                <a:solidFill>
                  <a:schemeClr val="dk2"/>
                </a:solidFill>
              </a:rPr>
              <a:t>Il n’y a pas de lien entre les transports et les possibilités d’emploi et d’autonomisation (ODD 5)</a:t>
            </a:r>
            <a:endParaRPr sz="1600" b="0" i="0" u="none" strike="noStrike" cap="none" dirty="0">
              <a:solidFill>
                <a:schemeClr val="dk2"/>
              </a:solidFill>
              <a:latin typeface="Arial"/>
              <a:ea typeface="Arial"/>
              <a:cs typeface="Arial"/>
              <a:sym typeface="Arial"/>
            </a:endParaRPr>
          </a:p>
        </p:txBody>
      </p:sp>
      <p:sp>
        <p:nvSpPr>
          <p:cNvPr id="2" name="Google Shape;151;p15">
            <a:extLst>
              <a:ext uri="{FF2B5EF4-FFF2-40B4-BE49-F238E27FC236}">
                <a16:creationId xmlns:a16="http://schemas.microsoft.com/office/drawing/2014/main" id="{4F9545E9-D7B7-142C-E1FB-A7AB3DE736E0}"/>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 :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069"/>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1600" dirty="0">
                <a:solidFill>
                  <a:schemeClr val="dk1"/>
                </a:solidFill>
              </a:rPr>
              <a:t>Aucune connaissance supplémentaire préalable n’est nécessaire</a:t>
            </a:r>
            <a:endParaRPr lang="en-GB"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r>
              <a:rPr lang="es-ES" sz="1600" b="0" i="0" u="none" strike="noStrike" cap="none" dirty="0">
                <a:solidFill>
                  <a:schemeClr val="dk1"/>
                </a:solidFill>
                <a:latin typeface="Arial"/>
                <a:ea typeface="Arial"/>
                <a:cs typeface="Arial"/>
                <a:sym typeface="Arial"/>
              </a:rPr>
              <a:t>1.3.5, 1.4.6, 2.1.2, 2.1.3, 2.3.2, 2.5.1, 2.5.2, 2.5.4, 3.3.1, 3.3.3, 3.4.5. </a:t>
            </a:r>
            <a:r>
              <a:rPr lang="fr-FR" sz="1600" dirty="0">
                <a:solidFill>
                  <a:schemeClr val="dk1"/>
                </a:solidFill>
              </a:rPr>
              <a:t>Lien direct spécial avec les capsules de cette unité 2.4.</a:t>
            </a:r>
            <a:endParaRPr lang="es-ES" sz="16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577814"/>
            <a:ext cx="4066225"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0" i="0" u="none" strike="noStrike" cap="none" dirty="0">
                <a:solidFill>
                  <a:schemeClr val="dk1"/>
                </a:solidFill>
                <a:latin typeface="Arial"/>
                <a:ea typeface="Arial"/>
                <a:cs typeface="Arial"/>
                <a:sym typeface="Arial"/>
              </a:rPr>
              <a:t>PROSPEKTIKER &amp; SUSMILE Consortium</a:t>
            </a:r>
            <a:endParaRPr lang="es-E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20</a:t>
            </a:fld>
            <a:endParaRPr/>
          </a:p>
        </p:txBody>
      </p:sp>
      <p:sp>
        <p:nvSpPr>
          <p:cNvPr id="207" name="Google Shape;207;p20"/>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dirty="0" err="1">
                <a:solidFill>
                  <a:srgbClr val="000000"/>
                </a:solidFill>
                <a:latin typeface="Arial"/>
                <a:ea typeface="Arial"/>
                <a:cs typeface="Arial"/>
                <a:sym typeface="Arial"/>
              </a:rPr>
              <a:t>Question</a:t>
            </a:r>
            <a:r>
              <a:rPr lang="es-ES" sz="2000" b="1" i="0" u="none" strike="noStrike" cap="none" dirty="0">
                <a:solidFill>
                  <a:srgbClr val="000000"/>
                </a:solidFill>
                <a:latin typeface="Arial"/>
                <a:ea typeface="Arial"/>
                <a:cs typeface="Arial"/>
                <a:sym typeface="Arial"/>
              </a:rPr>
              <a:t> n°5 :</a:t>
            </a:r>
            <a:endParaRPr sz="1400" b="0" i="0" u="none" strike="noStrike" cap="none" dirty="0">
              <a:solidFill>
                <a:srgbClr val="000000"/>
              </a:solidFill>
              <a:latin typeface="Arial"/>
              <a:ea typeface="Arial"/>
              <a:cs typeface="Arial"/>
              <a:sym typeface="Arial"/>
            </a:endParaRPr>
          </a:p>
          <a:p>
            <a:pPr lvl="0">
              <a:buSzPts val="2000"/>
            </a:pPr>
            <a:r>
              <a:rPr lang="fr-FR" sz="2000" dirty="0">
                <a:solidFill>
                  <a:schemeClr val="dk1"/>
                </a:solidFill>
              </a:rPr>
              <a:t>Il y a 2 des 169 cibles des ODD qui concernent directement le secteur des transports. Lesquels ?
</a:t>
            </a:r>
            <a:endParaRPr sz="1400" b="0" i="0" u="none" strike="noStrike" cap="none" dirty="0">
              <a:solidFill>
                <a:srgbClr val="000000"/>
              </a:solidFill>
              <a:latin typeface="Arial"/>
              <a:ea typeface="Arial"/>
              <a:cs typeface="Arial"/>
              <a:sym typeface="Arial"/>
            </a:endParaRPr>
          </a:p>
        </p:txBody>
      </p:sp>
      <p:sp>
        <p:nvSpPr>
          <p:cNvPr id="208" name="Google Shape;208;p20"/>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n-US" sz="1600" dirty="0" err="1">
                <a:solidFill>
                  <a:srgbClr val="244061"/>
                </a:solidFill>
              </a:rPr>
              <a:t>Cible</a:t>
            </a:r>
            <a:r>
              <a:rPr lang="en-US" sz="1600" dirty="0">
                <a:solidFill>
                  <a:srgbClr val="244061"/>
                </a:solidFill>
              </a:rPr>
              <a:t> 3.6 et </a:t>
            </a:r>
            <a:r>
              <a:rPr lang="en-US" sz="1600" dirty="0" err="1">
                <a:solidFill>
                  <a:srgbClr val="244061"/>
                </a:solidFill>
              </a:rPr>
              <a:t>cible</a:t>
            </a:r>
            <a:r>
              <a:rPr lang="en-US" sz="1600" dirty="0">
                <a:solidFill>
                  <a:srgbClr val="244061"/>
                </a:solidFill>
              </a:rPr>
              <a:t> 17.2</a:t>
            </a:r>
            <a:endParaRPr lang="en-US" sz="1600" b="0" i="0" u="none" strike="noStrike" cap="none" dirty="0">
              <a:solidFill>
                <a:srgbClr val="244061"/>
              </a:solidFill>
              <a:latin typeface="Arial"/>
              <a:ea typeface="Arial"/>
              <a:cs typeface="Arial"/>
              <a:sym typeface="Arial"/>
            </a:endParaRPr>
          </a:p>
        </p:txBody>
      </p:sp>
      <p:sp>
        <p:nvSpPr>
          <p:cNvPr id="209" name="Google Shape;209;p20"/>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err="1">
                <a:solidFill>
                  <a:srgbClr val="244061"/>
                </a:solidFill>
              </a:rPr>
              <a:t>Cible</a:t>
            </a:r>
            <a:r>
              <a:rPr lang="es-ES" sz="1600" dirty="0">
                <a:solidFill>
                  <a:srgbClr val="244061"/>
                </a:solidFill>
              </a:rPr>
              <a:t> 1.5 et </a:t>
            </a:r>
            <a:r>
              <a:rPr lang="es-ES" sz="1600" dirty="0" err="1">
                <a:solidFill>
                  <a:srgbClr val="244061"/>
                </a:solidFill>
              </a:rPr>
              <a:t>cible</a:t>
            </a:r>
            <a:r>
              <a:rPr lang="es-ES" sz="1600" dirty="0">
                <a:solidFill>
                  <a:srgbClr val="244061"/>
                </a:solidFill>
              </a:rPr>
              <a:t> 11.2</a:t>
            </a:r>
            <a:endParaRPr sz="1600" b="0" i="0" u="none" strike="noStrike" cap="none" dirty="0">
              <a:solidFill>
                <a:srgbClr val="244061"/>
              </a:solidFill>
              <a:latin typeface="Arial"/>
              <a:ea typeface="Arial"/>
              <a:cs typeface="Arial"/>
              <a:sym typeface="Arial"/>
            </a:endParaRPr>
          </a:p>
        </p:txBody>
      </p:sp>
      <p:sp>
        <p:nvSpPr>
          <p:cNvPr id="210" name="Google Shape;210;p20"/>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n-US" sz="1600" dirty="0" err="1">
                <a:solidFill>
                  <a:srgbClr val="244061"/>
                </a:solidFill>
              </a:rPr>
              <a:t>Cible</a:t>
            </a:r>
            <a:r>
              <a:rPr lang="en-US" sz="1600" dirty="0">
                <a:solidFill>
                  <a:srgbClr val="244061"/>
                </a:solidFill>
              </a:rPr>
              <a:t> 3.6 et </a:t>
            </a:r>
            <a:r>
              <a:rPr lang="en-US" sz="1600" dirty="0" err="1">
                <a:solidFill>
                  <a:srgbClr val="244061"/>
                </a:solidFill>
              </a:rPr>
              <a:t>cible</a:t>
            </a:r>
            <a:r>
              <a:rPr lang="en-US" sz="1600" dirty="0">
                <a:solidFill>
                  <a:srgbClr val="244061"/>
                </a:solidFill>
              </a:rPr>
              <a:t> 1.5</a:t>
            </a:r>
            <a:endParaRPr lang="en-US" sz="1600" b="0" i="0" u="none" strike="noStrike" cap="none" dirty="0">
              <a:solidFill>
                <a:srgbClr val="244061"/>
              </a:solidFill>
              <a:latin typeface="Arial"/>
              <a:ea typeface="Arial"/>
              <a:cs typeface="Arial"/>
              <a:sym typeface="Arial"/>
            </a:endParaRPr>
          </a:p>
        </p:txBody>
      </p:sp>
      <p:sp>
        <p:nvSpPr>
          <p:cNvPr id="211" name="Google Shape;211;p20"/>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n-US" sz="1600" dirty="0" err="1">
                <a:solidFill>
                  <a:srgbClr val="244061"/>
                </a:solidFill>
              </a:rPr>
              <a:t>Cible</a:t>
            </a:r>
            <a:r>
              <a:rPr lang="en-US" sz="1600" dirty="0">
                <a:solidFill>
                  <a:srgbClr val="244061"/>
                </a:solidFill>
              </a:rPr>
              <a:t> 3.6 et </a:t>
            </a:r>
            <a:r>
              <a:rPr lang="en-US" sz="1600" dirty="0" err="1">
                <a:solidFill>
                  <a:srgbClr val="244061"/>
                </a:solidFill>
              </a:rPr>
              <a:t>cible</a:t>
            </a:r>
            <a:r>
              <a:rPr lang="en-US" sz="1600" dirty="0">
                <a:solidFill>
                  <a:srgbClr val="244061"/>
                </a:solidFill>
              </a:rPr>
              <a:t> 11.2</a:t>
            </a:r>
            <a:endParaRPr lang="en-US" sz="1600" b="0" i="0" u="none" strike="noStrike" cap="none" dirty="0">
              <a:solidFill>
                <a:srgbClr val="244061"/>
              </a:solidFill>
              <a:latin typeface="Arial"/>
              <a:ea typeface="Arial"/>
              <a:cs typeface="Arial"/>
              <a:sym typeface="Arial"/>
            </a:endParaRPr>
          </a:p>
        </p:txBody>
      </p:sp>
      <p:sp>
        <p:nvSpPr>
          <p:cNvPr id="2" name="Google Shape;151;p15">
            <a:extLst>
              <a:ext uri="{FF2B5EF4-FFF2-40B4-BE49-F238E27FC236}">
                <a16:creationId xmlns:a16="http://schemas.microsoft.com/office/drawing/2014/main" id="{96B3BED5-0ABF-B544-DC3B-DA6567309F7F}"/>
              </a:ext>
            </a:extLst>
          </p:cNvPr>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Quiz </a:t>
            </a:r>
            <a:r>
              <a:rPr lang="es-ES" sz="2400" dirty="0" err="1">
                <a:solidFill>
                  <a:schemeClr val="lt1"/>
                </a:solidFill>
              </a:rPr>
              <a:t>d’auto-évaluation</a:t>
            </a:r>
            <a:endParaRPr sz="2400" b="0" i="0" u="none" strike="noStrike" cap="none" dirty="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21</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3959"/>
              <a:buFont typeface="Arial"/>
              <a:buNone/>
            </a:pPr>
            <a:r>
              <a:rPr lang="es-ES" sz="2800" b="0" i="0" u="none" strike="noStrike" cap="none" dirty="0" err="1">
                <a:solidFill>
                  <a:schemeClr val="lt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383088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(1) United Nations. Department of Economic and Social Affairs. Sustainable Development. </a:t>
            </a:r>
            <a:r>
              <a:rPr lang="en-GB" sz="1200" i="1" dirty="0">
                <a:effectLst/>
                <a:latin typeface="+mj-lt"/>
                <a:ea typeface="Calibri" panose="020F0502020204030204" pitchFamily="34" charset="0"/>
                <a:cs typeface="Times New Roman" panose="02020603050405020304" pitchFamily="18" charset="0"/>
              </a:rPr>
              <a:t>17 Goals</a:t>
            </a:r>
            <a:r>
              <a:rPr lang="en-GB" sz="1200" dirty="0">
                <a:effectLst/>
                <a:latin typeface="+mj-lt"/>
                <a:ea typeface="Calibri" panose="020F0502020204030204" pitchFamily="34" charset="0"/>
                <a:cs typeface="Times New Roman" panose="02020603050405020304" pitchFamily="18" charset="0"/>
              </a:rPr>
              <a:t>.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3"/>
              </a:rPr>
              <a:t>https://sdgs.un.org/goals</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(2) International Food Policy Research Institute. (2017, July 7). </a:t>
            </a:r>
            <a:r>
              <a:rPr lang="en-GB" sz="1200" i="1" dirty="0">
                <a:effectLst/>
                <a:latin typeface="+mj-lt"/>
                <a:ea typeface="Calibri" panose="020F0502020204030204" pitchFamily="34" charset="0"/>
                <a:cs typeface="Times New Roman" panose="02020603050405020304" pitchFamily="18" charset="0"/>
              </a:rPr>
              <a:t>Linking the SDGs: The key to food and nutrition security</a:t>
            </a:r>
            <a:r>
              <a:rPr lang="en-GB" sz="1200" dirty="0">
                <a:effectLst/>
                <a:latin typeface="+mj-lt"/>
                <a:ea typeface="Calibri" panose="020F0502020204030204" pitchFamily="34" charset="0"/>
                <a:cs typeface="Times New Roman" panose="02020603050405020304" pitchFamily="18" charset="0"/>
              </a:rPr>
              <a:t>.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4"/>
              </a:rPr>
              <a:t>https://www.ifpri.org/blog/linking-sdgs-key-food-and-nutrition-security</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(3) Sustainability Illustrated. (2020, November 20). </a:t>
            </a:r>
            <a:r>
              <a:rPr lang="en-GB" sz="1200" i="1" dirty="0">
                <a:effectLst/>
                <a:latin typeface="+mj-lt"/>
                <a:ea typeface="Calibri" panose="020F0502020204030204" pitchFamily="34" charset="0"/>
                <a:cs typeface="Times New Roman" panose="02020603050405020304" pitchFamily="18" charset="0"/>
              </a:rPr>
              <a:t>Sustainable Development Goals explained with 3 useful tips. </a:t>
            </a:r>
            <a:r>
              <a:rPr lang="es-ES" sz="1200" i="1" dirty="0" err="1">
                <a:effectLst/>
                <a:latin typeface="+mj-lt"/>
                <a:ea typeface="Calibri" panose="020F0502020204030204" pitchFamily="34" charset="0"/>
                <a:cs typeface="Times New Roman" panose="02020603050405020304" pitchFamily="18" charset="0"/>
              </a:rPr>
              <a:t>Environment</a:t>
            </a:r>
            <a:r>
              <a:rPr lang="es-ES" sz="1200" i="1" dirty="0">
                <a:effectLst/>
                <a:latin typeface="+mj-lt"/>
                <a:ea typeface="Calibri" panose="020F0502020204030204" pitchFamily="34" charset="0"/>
                <a:cs typeface="Times New Roman" panose="02020603050405020304" pitchFamily="18" charset="0"/>
              </a:rPr>
              <a:t> SDG </a:t>
            </a:r>
            <a:r>
              <a:rPr lang="es-ES" sz="1200" i="1" dirty="0" err="1">
                <a:effectLst/>
                <a:latin typeface="+mj-lt"/>
                <a:ea typeface="Calibri" panose="020F0502020204030204" pitchFamily="34" charset="0"/>
                <a:cs typeface="Times New Roman" panose="02020603050405020304" pitchFamily="18" charset="0"/>
              </a:rPr>
              <a:t>Sustainability</a:t>
            </a:r>
            <a:r>
              <a:rPr lang="es-ES" sz="1200" dirty="0">
                <a:effectLst/>
                <a:latin typeface="+mj-lt"/>
                <a:ea typeface="Calibri" panose="020F0502020204030204" pitchFamily="34" charset="0"/>
                <a:cs typeface="Times New Roman" panose="02020603050405020304" pitchFamily="18" charset="0"/>
              </a:rPr>
              <a:t> [Video]. YouTube. </a:t>
            </a:r>
            <a:r>
              <a:rPr lang="es-ES" sz="1200" u="sng" dirty="0">
                <a:solidFill>
                  <a:srgbClr val="0563C1"/>
                </a:solidFill>
                <a:effectLst/>
                <a:latin typeface="+mj-lt"/>
                <a:ea typeface="Calibri" panose="020F0502020204030204" pitchFamily="34" charset="0"/>
                <a:cs typeface="Times New Roman" panose="02020603050405020304" pitchFamily="18" charset="0"/>
                <a:hlinkClick r:id="rId5"/>
              </a:rPr>
              <a:t>https://www.youtube.com/watch?v=qfOgdj4Okdw</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(4) United Nations. Sustainable Development Goals. Knowledge Platform. </a:t>
            </a:r>
            <a:r>
              <a:rPr lang="en-GB" sz="1200" i="1" dirty="0">
                <a:effectLst/>
                <a:latin typeface="+mj-lt"/>
                <a:ea typeface="Calibri" panose="020F0502020204030204" pitchFamily="34" charset="0"/>
                <a:cs typeface="Times New Roman" panose="02020603050405020304" pitchFamily="18" charset="0"/>
              </a:rPr>
              <a:t>Sustainable Transport</a:t>
            </a:r>
            <a:r>
              <a:rPr lang="en-GB" sz="1200" dirty="0">
                <a:effectLst/>
                <a:latin typeface="+mj-lt"/>
                <a:ea typeface="Calibri" panose="020F0502020204030204" pitchFamily="34" charset="0"/>
                <a:cs typeface="Times New Roman" panose="02020603050405020304" pitchFamily="18" charset="0"/>
              </a:rPr>
              <a:t>.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6"/>
              </a:rPr>
              <a:t>https://sustainabledevelopment.un.org/topics/sustainabletransport</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(5) Sustainable mobility for all. </a:t>
            </a:r>
            <a:r>
              <a:rPr lang="en-GB" sz="1200" i="1" dirty="0">
                <a:effectLst/>
                <a:latin typeface="+mj-lt"/>
                <a:ea typeface="Calibri" panose="020F0502020204030204" pitchFamily="34" charset="0"/>
                <a:cs typeface="Times New Roman" panose="02020603050405020304" pitchFamily="18" charset="0"/>
              </a:rPr>
              <a:t>Implementing the SDGs</a:t>
            </a:r>
            <a:r>
              <a:rPr lang="en-GB" sz="1200" dirty="0">
                <a:effectLst/>
                <a:latin typeface="+mj-lt"/>
                <a:ea typeface="Calibri" panose="020F0502020204030204" pitchFamily="34" charset="0"/>
                <a:cs typeface="Times New Roman" panose="02020603050405020304" pitchFamily="18" charset="0"/>
              </a:rPr>
              <a:t>. Retrieved March 16, 2022, from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7"/>
              </a:rPr>
              <a:t>https://www.sum4all.org/implementing-sdgs</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(6) UN-Habitat, UNEP, </a:t>
            </a:r>
            <a:r>
              <a:rPr lang="en-GB" sz="1200" dirty="0" err="1">
                <a:effectLst/>
                <a:latin typeface="+mj-lt"/>
                <a:ea typeface="Calibri" panose="020F0502020204030204" pitchFamily="34" charset="0"/>
                <a:cs typeface="Times New Roman" panose="02020603050405020304" pitchFamily="18" charset="0"/>
              </a:rPr>
              <a:t>SLoCaT</a:t>
            </a:r>
            <a:r>
              <a:rPr lang="en-GB" sz="1200" dirty="0">
                <a:effectLst/>
                <a:latin typeface="+mj-lt"/>
                <a:ea typeface="Calibri" panose="020F0502020204030204" pitchFamily="34" charset="0"/>
                <a:cs typeface="Times New Roman" panose="02020603050405020304" pitchFamily="18" charset="0"/>
              </a:rPr>
              <a:t>. (2015). </a:t>
            </a:r>
            <a:r>
              <a:rPr lang="en-GB" sz="1200" i="1" dirty="0">
                <a:effectLst/>
                <a:latin typeface="+mj-lt"/>
                <a:ea typeface="Calibri" panose="020F0502020204030204" pitchFamily="34" charset="0"/>
                <a:cs typeface="Times New Roman" panose="02020603050405020304" pitchFamily="18" charset="0"/>
              </a:rPr>
              <a:t>Analysis of the transport relevance of each of the 17 SDGs</a:t>
            </a:r>
            <a:r>
              <a:rPr lang="en-GB" sz="1200" dirty="0">
                <a:effectLst/>
                <a:latin typeface="+mj-lt"/>
                <a:ea typeface="Calibri" panose="020F0502020204030204" pitchFamily="34" charset="0"/>
                <a:cs typeface="Times New Roman" panose="02020603050405020304" pitchFamily="18" charset="0"/>
              </a:rPr>
              <a:t>. </a:t>
            </a:r>
            <a:r>
              <a:rPr lang="en-GB" sz="1200" u="sng" dirty="0">
                <a:solidFill>
                  <a:srgbClr val="0563C1"/>
                </a:solidFill>
                <a:effectLst/>
                <a:latin typeface="+mj-lt"/>
                <a:ea typeface="Calibri" panose="020F0502020204030204" pitchFamily="34" charset="0"/>
                <a:cs typeface="Times New Roman" panose="02020603050405020304" pitchFamily="18" charset="0"/>
                <a:hlinkClick r:id="rId8"/>
              </a:rPr>
              <a:t>https://sustainabledevelopment.un.org/content/documents/8656Analysis%20of%20transport%20relevance%20of%20SDGs.pdf</a:t>
            </a:r>
            <a:r>
              <a:rPr lang="en-GB" sz="1200" dirty="0">
                <a:effectLst/>
                <a:latin typeface="+mj-lt"/>
                <a:ea typeface="Calibri" panose="020F0502020204030204" pitchFamily="34" charset="0"/>
                <a:cs typeface="Times New Roman" panose="02020603050405020304" pitchFamily="18" charset="0"/>
              </a:rPr>
              <a:t> </a:t>
            </a:r>
            <a:endParaRPr lang="es-ES" sz="1200" dirty="0">
              <a:effectLst/>
              <a:latin typeface="+mj-lt"/>
              <a:ea typeface="Calibri" panose="020F0502020204030204" pitchFamily="34" charset="0"/>
              <a:cs typeface="Times New Roman" panose="02020603050405020304" pitchFamily="18" charset="0"/>
            </a:endParaRPr>
          </a:p>
          <a:p>
            <a:pPr marL="228600" marR="0" lvl="0" indent="-228600" algn="l" rtl="0">
              <a:lnSpc>
                <a:spcPct val="150000"/>
              </a:lnSpc>
              <a:spcBef>
                <a:spcPts val="0"/>
              </a:spcBef>
              <a:spcAft>
                <a:spcPts val="0"/>
              </a:spcAft>
              <a:buClr>
                <a:srgbClr val="000000"/>
              </a:buClr>
              <a:buSzPts val="1200"/>
              <a:buFont typeface="Arial"/>
              <a:buAutoNum type="arabicParenBoth"/>
            </a:pPr>
            <a:endParaRPr lang="es-ES" sz="1200" b="0" i="0" u="none" strike="noStrike" cap="none" dirty="0">
              <a:solidFill>
                <a:srgbClr val="000000"/>
              </a:solidFill>
              <a:latin typeface="Arial"/>
              <a:ea typeface="Arial"/>
              <a:cs typeface="Arial"/>
              <a:sym typeface="Arial"/>
            </a:endParaRPr>
          </a:p>
          <a:p>
            <a:pPr marR="0" lvl="0" algn="l" rtl="0">
              <a:lnSpc>
                <a:spcPct val="150000"/>
              </a:lnSpc>
              <a:spcBef>
                <a:spcPts val="0"/>
              </a:spcBef>
              <a:spcAft>
                <a:spcPts val="0"/>
              </a:spcAft>
              <a:buClr>
                <a:srgbClr val="000000"/>
              </a:buClr>
              <a:buSzPts val="1200"/>
            </a:pP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220"/>
          </a:xfrm>
          <a:prstGeom prst="rect">
            <a:avLst/>
          </a:prstGeom>
          <a:solidFill>
            <a:srgbClr val="18C32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800" b="0" i="0" u="none" strike="noStrike" cap="none" dirty="0" err="1">
                <a:solidFill>
                  <a:schemeClr val="lt1"/>
                </a:solidFill>
                <a:latin typeface="Arial"/>
                <a:ea typeface="Arial"/>
                <a:cs typeface="Arial"/>
                <a:sym typeface="Arial"/>
              </a:rPr>
              <a:t>Objectives</a:t>
            </a:r>
            <a:r>
              <a:rPr lang="es-ES" sz="2800" b="0" i="0" u="none" strike="noStrike" cap="none" dirty="0">
                <a:solidFill>
                  <a:schemeClr val="lt1"/>
                </a:solidFill>
                <a:latin typeface="Arial"/>
                <a:ea typeface="Arial"/>
                <a:cs typeface="Arial"/>
                <a:sym typeface="Arial"/>
              </a:rPr>
              <a:t> </a:t>
            </a:r>
            <a:r>
              <a:rPr lang="es-ES" sz="2800" b="0" i="0" u="none" strike="noStrike" cap="none" dirty="0" err="1">
                <a:solidFill>
                  <a:schemeClr val="lt1"/>
                </a:solidFill>
                <a:latin typeface="Arial"/>
                <a:ea typeface="Arial"/>
                <a:cs typeface="Arial"/>
                <a:sym typeface="Arial"/>
              </a:rPr>
              <a:t>of</a:t>
            </a:r>
            <a:r>
              <a:rPr lang="es-ES" sz="2800" b="0" i="0" u="none" strike="noStrike" cap="none" dirty="0">
                <a:solidFill>
                  <a:schemeClr val="lt1"/>
                </a:solidFill>
                <a:latin typeface="Arial"/>
                <a:ea typeface="Arial"/>
                <a:cs typeface="Arial"/>
                <a:sym typeface="Arial"/>
              </a:rPr>
              <a:t> </a:t>
            </a:r>
            <a:r>
              <a:rPr lang="es-ES" sz="2800" b="0" i="0" u="none" strike="noStrike" cap="none" dirty="0" err="1">
                <a:solidFill>
                  <a:schemeClr val="lt1"/>
                </a:solidFill>
                <a:latin typeface="Arial"/>
                <a:ea typeface="Arial"/>
                <a:cs typeface="Arial"/>
                <a:sym typeface="Arial"/>
              </a:rPr>
              <a:t>the</a:t>
            </a:r>
            <a:r>
              <a:rPr lang="es-ES" sz="2800" b="0" i="0" u="none" strike="noStrike" cap="none" dirty="0">
                <a:solidFill>
                  <a:schemeClr val="lt1"/>
                </a:solidFill>
                <a:latin typeface="Arial"/>
                <a:ea typeface="Arial"/>
                <a:cs typeface="Arial"/>
                <a:sym typeface="Arial"/>
              </a:rPr>
              <a:t>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092881"/>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dirty="0">
                <a:solidFill>
                  <a:schemeClr val="dk1"/>
                </a:solidFill>
                <a:latin typeface="Arial"/>
                <a:ea typeface="Arial"/>
                <a:cs typeface="Arial"/>
                <a:sym typeface="Arial"/>
              </a:rPr>
              <a:t>This capsule presents Sustainable Development Goals (SDG), highlighting these goals and targets that could be more related to transport and logistics</a:t>
            </a:r>
            <a:r>
              <a:rPr lang="en-GB" sz="2000" b="0" i="0" u="none" strike="noStrike" cap="none" dirty="0">
                <a:solidFill>
                  <a:schemeClr val="dk1"/>
                </a:solidFill>
                <a:latin typeface="Arial"/>
                <a:ea typeface="Arial"/>
                <a:cs typeface="Arial"/>
                <a:sym typeface="Arial"/>
              </a:rPr>
              <a:t>.</a:t>
            </a:r>
            <a:endParaRPr lang="en-GB" sz="20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2085530643"/>
              </p:ext>
            </p:extLst>
          </p:nvPr>
        </p:nvGraphicFramePr>
        <p:xfrm>
          <a:off x="326571" y="4053498"/>
          <a:ext cx="8464750" cy="906090"/>
        </p:xfrm>
        <a:graphic>
          <a:graphicData uri="http://schemas.openxmlformats.org/drawingml/2006/table">
            <a:tbl>
              <a:tblPr>
                <a:noFill/>
                <a:tableStyleId>{E09E5A37-5E8F-484C-B609-A22A48BEE202}</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Category</a:t>
                      </a:r>
                      <a:r>
                        <a:rPr lang="es-ES" sz="1800" b="0" i="0" u="none" strike="noStrike" cap="none">
                          <a:solidFill>
                            <a:srgbClr val="FFFFFF"/>
                          </a:solidFill>
                          <a:latin typeface="Arial"/>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1962268348"/>
              </p:ext>
            </p:extLst>
          </p:nvPr>
        </p:nvGraphicFramePr>
        <p:xfrm>
          <a:off x="326572" y="5281362"/>
          <a:ext cx="8490875" cy="342570"/>
        </p:xfrm>
        <a:graphic>
          <a:graphicData uri="http://schemas.openxmlformats.org/drawingml/2006/table">
            <a:tbl>
              <a:tblPr>
                <a:noFill/>
                <a:tableStyleId>{E09E5A37-5E8F-484C-B609-A22A48BEE202}</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Exercises included</a:t>
                      </a:r>
                      <a:endParaRPr sz="1800" u="none" strike="noStrike" cap="none"/>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a:solidFill>
                            <a:schemeClr val="dk1"/>
                          </a:solidFill>
                          <a:latin typeface="Arial"/>
                          <a:cs typeface="Arial"/>
                          <a:sym typeface="Arial"/>
                        </a:rPr>
                        <a:t>YES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EA5A0847-2A13-5997-D7FA-6D7CBE77AB7B}"/>
              </a:ext>
            </a:extLst>
          </p:cNvPr>
          <p:cNvGraphicFramePr>
            <a:graphicFrameLocks noGrp="1"/>
          </p:cNvGraphicFramePr>
          <p:nvPr>
            <p:extLst>
              <p:ext uri="{D42A27DB-BD31-4B8C-83A1-F6EECF244321}">
                <p14:modId xmlns:p14="http://schemas.microsoft.com/office/powerpoint/2010/main" val="217851137"/>
              </p:ext>
            </p:extLst>
          </p:nvPr>
        </p:nvGraphicFramePr>
        <p:xfrm>
          <a:off x="327635" y="5899609"/>
          <a:ext cx="8477796" cy="616904"/>
        </p:xfrm>
        <a:graphic>
          <a:graphicData uri="http://schemas.openxmlformats.org/drawingml/2006/table">
            <a:tbl>
              <a:tblPr/>
              <a:tblGrid>
                <a:gridCol w="2429692">
                  <a:extLst>
                    <a:ext uri="{9D8B030D-6E8A-4147-A177-3AD203B41FA5}">
                      <a16:colId xmlns:a16="http://schemas.microsoft.com/office/drawing/2014/main" val="4097796781"/>
                    </a:ext>
                  </a:extLst>
                </a:gridCol>
                <a:gridCol w="2024743">
                  <a:extLst>
                    <a:ext uri="{9D8B030D-6E8A-4147-A177-3AD203B41FA5}">
                      <a16:colId xmlns:a16="http://schemas.microsoft.com/office/drawing/2014/main" val="3352578713"/>
                    </a:ext>
                  </a:extLst>
                </a:gridCol>
                <a:gridCol w="1841862">
                  <a:extLst>
                    <a:ext uri="{9D8B030D-6E8A-4147-A177-3AD203B41FA5}">
                      <a16:colId xmlns:a16="http://schemas.microsoft.com/office/drawing/2014/main" val="420646528"/>
                    </a:ext>
                  </a:extLst>
                </a:gridCol>
                <a:gridCol w="2181499">
                  <a:extLst>
                    <a:ext uri="{9D8B030D-6E8A-4147-A177-3AD203B41FA5}">
                      <a16:colId xmlns:a16="http://schemas.microsoft.com/office/drawing/2014/main" val="51836284"/>
                    </a:ext>
                  </a:extLst>
                </a:gridCol>
              </a:tblGrid>
              <a:tr h="264865">
                <a:tc>
                  <a:txBody>
                    <a:bodyPr/>
                    <a:lstStyle/>
                    <a:p>
                      <a:pPr algn="just" rtl="0" fontAlgn="t">
                        <a:spcBef>
                          <a:spcPts val="0"/>
                        </a:spcBef>
                        <a:spcAft>
                          <a:spcPts val="0"/>
                        </a:spcAft>
                      </a:pPr>
                      <a:r>
                        <a:rPr lang="en-GB" sz="1800" b="0" i="0" u="none" strike="noStrike" noProof="0" dirty="0">
                          <a:solidFill>
                            <a:srgbClr val="FFFFFF"/>
                          </a:solidFill>
                          <a:latin typeface="Arial"/>
                        </a:rPr>
                        <a:t>Effort for the capsule</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en-GB" sz="1800" b="0" i="0" u="none" strike="noStrike" dirty="0">
                          <a:solidFill>
                            <a:schemeClr val="tx1"/>
                          </a:solidFill>
                          <a:latin typeface="Arial"/>
                        </a:rPr>
                        <a:t>Content</a:t>
                      </a:r>
                      <a:endParaRPr lang="en-GB" sz="1800" b="0" i="0" u="none" strike="noStrike" noProof="0" dirty="0">
                        <a:solidFill>
                          <a:schemeClr val="tx1"/>
                        </a:solidFill>
                        <a:latin typeface="Arial"/>
                      </a:endParaRPr>
                    </a:p>
                    <a:p>
                      <a:pPr algn="ctr" rtl="0" fontAlgn="t">
                        <a:spcBef>
                          <a:spcPts val="0"/>
                        </a:spcBef>
                        <a:spcAft>
                          <a:spcPts val="0"/>
                        </a:spcAft>
                      </a:pPr>
                      <a:r>
                        <a:rPr lang="en-GB" sz="1800" b="0" i="0" u="none" strike="noStrike" dirty="0">
                          <a:solidFill>
                            <a:srgbClr val="7F7F7F"/>
                          </a:solidFill>
                          <a:latin typeface="+mn-lt"/>
                        </a:rPr>
                        <a:t>15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Exercises</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25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Extra material</a:t>
                      </a:r>
                    </a:p>
                    <a:p>
                      <a:pPr algn="ctr" rtl="0" fontAlgn="t">
                        <a:spcBef>
                          <a:spcPts val="0"/>
                        </a:spcBef>
                        <a:spcAft>
                          <a:spcPts val="0"/>
                        </a:spcAft>
                      </a:pPr>
                      <a:r>
                        <a:rPr lang="en-GB" sz="1800" b="0" i="0" u="none" strike="noStrike">
                          <a:solidFill>
                            <a:srgbClr val="7F7F7F"/>
                          </a:solidFill>
                          <a:latin typeface="+mn-lt"/>
                        </a:rPr>
                        <a:t>45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9980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2800" b="0" i="0" u="none" strike="noStrike" cap="none" dirty="0" err="1">
                <a:solidFill>
                  <a:schemeClr val="lt1"/>
                </a:solidFill>
                <a:latin typeface="Arial"/>
                <a:ea typeface="Arial"/>
                <a:cs typeface="Arial"/>
                <a:sym typeface="Arial"/>
              </a:rPr>
              <a:t>Contenu</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47728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fr-FR" sz="2000" dirty="0"/>
              <a:t>17 Objectifs de développement durable
Lien entre les objectifs de développement durable et le transport et la logistique</a:t>
            </a:r>
            <a:endParaRPr lang="en-GB" sz="2000" b="0" i="0" u="none" strike="noStrike" cap="none" dirty="0">
              <a:solidFill>
                <a:srgbClr val="000000"/>
              </a:solidFill>
              <a:latin typeface="Arial"/>
              <a:ea typeface="Arial"/>
              <a:cs typeface="Arial"/>
              <a:sym typeface="Arial"/>
            </a:endParaRPr>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17 Objectifs de développement durable</a:t>
            </a:r>
            <a:endParaRPr lang="en-US"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1077178"/>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Les objectifs de développement durable sont un </a:t>
            </a:r>
            <a:r>
              <a:rPr lang="fr-FR" sz="1600" b="1" dirty="0">
                <a:solidFill>
                  <a:srgbClr val="18C320"/>
                </a:solidFill>
              </a:rPr>
              <a:t>appel universel à l’action </a:t>
            </a:r>
            <a:r>
              <a:rPr lang="fr-FR" sz="1600" dirty="0">
                <a:solidFill>
                  <a:schemeClr val="dk1"/>
                </a:solidFill>
              </a:rPr>
              <a:t>entre les gouvernements, les entreprises et la société civile </a:t>
            </a:r>
            <a:r>
              <a:rPr lang="fr-FR" sz="1600" b="1" dirty="0">
                <a:solidFill>
                  <a:srgbClr val="18C320"/>
                </a:solidFill>
              </a:rPr>
              <a:t>pour mettre fin à la pauvreté, protéger la planète et améliorer la vie et les perspectives de chacun, partout.</a:t>
            </a:r>
            <a:r>
              <a:rPr lang="fr-FR" sz="1600" dirty="0">
                <a:solidFill>
                  <a:schemeClr val="dk1"/>
                </a:solidFill>
              </a:rPr>
              <a:t>
</a:t>
            </a:r>
            <a:endParaRPr lang="en-US" sz="1600" b="0" i="0" u="none" strike="noStrike" cap="none" dirty="0">
              <a:solidFill>
                <a:schemeClr val="dk1"/>
              </a:solidFill>
              <a:latin typeface="Arial"/>
              <a:ea typeface="Arial"/>
              <a:cs typeface="Arial"/>
              <a:sym typeface="Arial"/>
            </a:endParaRPr>
          </a:p>
        </p:txBody>
      </p:sp>
      <p:pic>
        <p:nvPicPr>
          <p:cNvPr id="3" name="Imagen 2">
            <a:extLst>
              <a:ext uri="{FF2B5EF4-FFF2-40B4-BE49-F238E27FC236}">
                <a16:creationId xmlns:a16="http://schemas.microsoft.com/office/drawing/2014/main" id="{43270BF2-D3BD-4E9C-AD2B-4410B1486108}"/>
              </a:ext>
            </a:extLst>
          </p:cNvPr>
          <p:cNvPicPr>
            <a:picLocks noChangeAspect="1"/>
          </p:cNvPicPr>
          <p:nvPr/>
        </p:nvPicPr>
        <p:blipFill>
          <a:blip r:embed="rId3"/>
          <a:stretch>
            <a:fillRect/>
          </a:stretch>
        </p:blipFill>
        <p:spPr>
          <a:xfrm>
            <a:off x="2811289" y="2751408"/>
            <a:ext cx="6114253" cy="3630337"/>
          </a:xfrm>
          <a:prstGeom prst="rect">
            <a:avLst/>
          </a:prstGeom>
        </p:spPr>
      </p:pic>
      <p:sp>
        <p:nvSpPr>
          <p:cNvPr id="7" name="Google Shape;71;p9">
            <a:extLst>
              <a:ext uri="{FF2B5EF4-FFF2-40B4-BE49-F238E27FC236}">
                <a16:creationId xmlns:a16="http://schemas.microsoft.com/office/drawing/2014/main" id="{07748944-A192-4947-81E4-520EBCBD185E}"/>
              </a:ext>
            </a:extLst>
          </p:cNvPr>
          <p:cNvSpPr/>
          <p:nvPr/>
        </p:nvSpPr>
        <p:spPr>
          <a:xfrm>
            <a:off x="306007" y="2751408"/>
            <a:ext cx="2505282" cy="3508612"/>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Les 17 objectifs ont été </a:t>
            </a:r>
            <a:r>
              <a:rPr lang="fr-FR" sz="1600" b="1" dirty="0">
                <a:solidFill>
                  <a:srgbClr val="18C320"/>
                </a:solidFill>
              </a:rPr>
              <a:t>adoptés par tous les États membres des Nations Unies en 2015</a:t>
            </a:r>
            <a:r>
              <a:rPr lang="fr-FR" sz="1600" dirty="0">
                <a:solidFill>
                  <a:schemeClr val="dk1"/>
                </a:solidFill>
              </a:rPr>
              <a:t>, dans le cadre du </a:t>
            </a:r>
            <a:r>
              <a:rPr lang="fr-FR" sz="1600" b="1" dirty="0">
                <a:solidFill>
                  <a:srgbClr val="18C320"/>
                </a:solidFill>
              </a:rPr>
              <a:t>Programme de développement durable à l’horizon 2030</a:t>
            </a:r>
            <a:r>
              <a:rPr lang="fr-FR" sz="1600" dirty="0">
                <a:solidFill>
                  <a:schemeClr val="dk1"/>
                </a:solidFill>
              </a:rPr>
              <a:t>. Les États membres de l’UE font partie des 193 pays qui se sont engagés à respecter l’Agenda (1).
</a:t>
            </a:r>
            <a:endParaRPr sz="1400" b="0" i="0" u="none" strike="noStrike" cap="none" dirty="0">
              <a:solidFill>
                <a:srgbClr val="7F7F7F"/>
              </a:solidFill>
              <a:latin typeface="Arial"/>
              <a:ea typeface="Arial"/>
              <a:cs typeface="Arial"/>
              <a:sym typeface="Arial"/>
            </a:endParaRPr>
          </a:p>
          <a:p>
            <a:pPr marL="0" marR="0" lvl="0" indent="0" algn="just" rtl="0">
              <a:lnSpc>
                <a:spcPct val="100000"/>
              </a:lnSpc>
              <a:spcBef>
                <a:spcPts val="0"/>
              </a:spcBef>
              <a:spcAft>
                <a:spcPts val="0"/>
              </a:spcAft>
              <a:buNone/>
            </a:pPr>
            <a:r>
              <a:rPr lang="es-ES" sz="1400" b="0" i="0" u="none" strike="noStrike" cap="none" dirty="0">
                <a:solidFill>
                  <a:srgbClr val="7F7F7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8" name="Google Shape;71;p9">
            <a:extLst>
              <a:ext uri="{FF2B5EF4-FFF2-40B4-BE49-F238E27FC236}">
                <a16:creationId xmlns:a16="http://schemas.microsoft.com/office/drawing/2014/main" id="{FC5ADA09-B704-49A9-8737-D9FB4AFD6492}"/>
              </a:ext>
            </a:extLst>
          </p:cNvPr>
          <p:cNvSpPr/>
          <p:nvPr/>
        </p:nvSpPr>
        <p:spPr>
          <a:xfrm>
            <a:off x="3016781" y="6381745"/>
            <a:ext cx="2349644"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(1)</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71" name="Google Shape;71;p9"/>
          <p:cNvSpPr/>
          <p:nvPr/>
        </p:nvSpPr>
        <p:spPr>
          <a:xfrm>
            <a:off x="306006" y="1812071"/>
            <a:ext cx="3251233" cy="5016718"/>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Les objectifs sont </a:t>
            </a:r>
            <a:r>
              <a:rPr lang="fr-FR" sz="1600" b="1" dirty="0">
                <a:solidFill>
                  <a:srgbClr val="18C320"/>
                </a:solidFill>
              </a:rPr>
              <a:t>universels, transcendent les frontières </a:t>
            </a:r>
            <a:r>
              <a:rPr lang="fr-FR" sz="1600" dirty="0">
                <a:solidFill>
                  <a:schemeClr val="dk1"/>
                </a:solidFill>
              </a:rPr>
              <a:t>et s’appliquent à l’ensemble du lieu de travail, du marché et de la communauté. Ils sont </a:t>
            </a:r>
            <a:r>
              <a:rPr lang="fr-FR" sz="1600" b="1" dirty="0">
                <a:solidFill>
                  <a:srgbClr val="18C320"/>
                </a:solidFill>
              </a:rPr>
              <a:t>également interdépendants</a:t>
            </a:r>
            <a:r>
              <a:rPr lang="fr-FR" sz="1600" dirty="0">
                <a:solidFill>
                  <a:schemeClr val="dk1"/>
                </a:solidFill>
              </a:rPr>
              <a:t> : l’absence de progrès sur un objectif entrave les progrès sur les autres. </a:t>
            </a:r>
          </a:p>
          <a:p>
            <a:pPr lvl="0" algn="just"/>
            <a:r>
              <a:rPr lang="fr-FR" sz="1600" dirty="0">
                <a:solidFill>
                  <a:schemeClr val="dk1"/>
                </a:solidFill>
              </a:rPr>
              <a:t>
Dans un monde où les inégalités, les troubles civils et les pressions environnementales augmentent, </a:t>
            </a:r>
            <a:r>
              <a:rPr lang="fr-FR" sz="1600" b="1" dirty="0">
                <a:solidFill>
                  <a:srgbClr val="18C320"/>
                </a:solidFill>
              </a:rPr>
              <a:t>les entreprises ne prospéreront que si le Programme 2030 est réalisé </a:t>
            </a:r>
            <a:r>
              <a:rPr lang="fr-FR" sz="1600" dirty="0">
                <a:solidFill>
                  <a:schemeClr val="dk1"/>
                </a:solidFill>
              </a:rPr>
              <a:t>(2).
</a:t>
            </a:r>
            <a:endParaRPr lang="en-US" sz="1600" dirty="0">
              <a:solidFill>
                <a:schemeClr val="dk1"/>
              </a:solidFill>
            </a:endParaRPr>
          </a:p>
          <a:p>
            <a:pPr lvl="0" algn="just"/>
            <a:r>
              <a:rPr lang="fr-FR" sz="1600" dirty="0">
                <a:solidFill>
                  <a:schemeClr val="dk1"/>
                </a:solidFill>
              </a:rPr>
              <a:t>L’image montre les </a:t>
            </a:r>
            <a:r>
              <a:rPr lang="fr-FR" sz="1600" b="1" dirty="0">
                <a:solidFill>
                  <a:srgbClr val="18C320"/>
                </a:solidFill>
              </a:rPr>
              <a:t>interactions et les liens</a:t>
            </a:r>
            <a:r>
              <a:rPr lang="fr-FR" sz="1600" dirty="0">
                <a:solidFill>
                  <a:srgbClr val="18C320"/>
                </a:solidFill>
              </a:rPr>
              <a:t> </a:t>
            </a:r>
            <a:r>
              <a:rPr lang="fr-FR" sz="1600" dirty="0">
                <a:solidFill>
                  <a:schemeClr val="dk1"/>
                </a:solidFill>
              </a:rPr>
              <a:t>entre les différents ODD.
</a:t>
            </a:r>
            <a:endParaRPr lang="en-US" sz="1600" b="0" i="0" u="none" strike="noStrike" cap="none" dirty="0">
              <a:solidFill>
                <a:schemeClr val="dk1"/>
              </a:solidFill>
              <a:latin typeface="Arial"/>
              <a:ea typeface="Arial"/>
              <a:cs typeface="Arial"/>
              <a:sym typeface="Arial"/>
            </a:endParaRPr>
          </a:p>
        </p:txBody>
      </p:sp>
      <p:pic>
        <p:nvPicPr>
          <p:cNvPr id="2050" name="Picture 2">
            <a:extLst>
              <a:ext uri="{FF2B5EF4-FFF2-40B4-BE49-F238E27FC236}">
                <a16:creationId xmlns:a16="http://schemas.microsoft.com/office/drawing/2014/main" id="{9DED3CC5-3D96-4AAA-8042-1E4F2FF74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601" y="1562301"/>
            <a:ext cx="4642927" cy="480417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71;p9">
            <a:extLst>
              <a:ext uri="{FF2B5EF4-FFF2-40B4-BE49-F238E27FC236}">
                <a16:creationId xmlns:a16="http://schemas.microsoft.com/office/drawing/2014/main" id="{DC9BB47D-AE92-4422-85F0-DB8E27F7968D}"/>
              </a:ext>
            </a:extLst>
          </p:cNvPr>
          <p:cNvSpPr/>
          <p:nvPr/>
        </p:nvSpPr>
        <p:spPr>
          <a:xfrm>
            <a:off x="5872091" y="6366480"/>
            <a:ext cx="2349644"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(2)</a:t>
            </a:r>
            <a:endParaRPr sz="1400" b="0" i="0" u="none" strike="noStrike" cap="none" dirty="0">
              <a:solidFill>
                <a:srgbClr val="000000"/>
              </a:solidFill>
              <a:latin typeface="Arial"/>
              <a:ea typeface="Arial"/>
              <a:cs typeface="Arial"/>
              <a:sym typeface="Arial"/>
            </a:endParaRPr>
          </a:p>
        </p:txBody>
      </p:sp>
      <p:sp>
        <p:nvSpPr>
          <p:cNvPr id="2" name="Google Shape;69;p9">
            <a:extLst>
              <a:ext uri="{FF2B5EF4-FFF2-40B4-BE49-F238E27FC236}">
                <a16:creationId xmlns:a16="http://schemas.microsoft.com/office/drawing/2014/main" id="{1D56752F-B067-6618-E93A-76788F1A8E4B}"/>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17 Objectifs de développement durable</a:t>
            </a:r>
            <a:endParaRPr lang="en-US"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4185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71" name="Google Shape;71;p9"/>
          <p:cNvSpPr/>
          <p:nvPr/>
        </p:nvSpPr>
        <p:spPr>
          <a:xfrm>
            <a:off x="306006" y="1812071"/>
            <a:ext cx="8367731" cy="338514"/>
          </a:xfrm>
          <a:prstGeom prst="rect">
            <a:avLst/>
          </a:prstGeom>
          <a:noFill/>
          <a:ln>
            <a:noFill/>
          </a:ln>
        </p:spPr>
        <p:txBody>
          <a:bodyPr spcFirstLastPara="1" wrap="square" lIns="91425" tIns="45700" rIns="91425" bIns="45700" anchor="t" anchorCtr="0">
            <a:spAutoFit/>
          </a:bodyPr>
          <a:lstStyle/>
          <a:p>
            <a:pPr lvl="0" algn="just"/>
            <a:r>
              <a:rPr lang="fr-FR" sz="1600" b="1" dirty="0">
                <a:solidFill>
                  <a:srgbClr val="18C320"/>
                </a:solidFill>
              </a:rPr>
              <a:t>Pour en savoir plus sur 17 ODD, regardez cette vidéo intéressante! (3)</a:t>
            </a:r>
            <a:endParaRPr lang="en-US" sz="1600" dirty="0">
              <a:solidFill>
                <a:schemeClr val="dk1"/>
              </a:solidFill>
            </a:endParaRPr>
          </a:p>
        </p:txBody>
      </p:sp>
      <p:pic>
        <p:nvPicPr>
          <p:cNvPr id="4" name="Imagen 3">
            <a:hlinkClick r:id="rId3"/>
            <a:extLst>
              <a:ext uri="{FF2B5EF4-FFF2-40B4-BE49-F238E27FC236}">
                <a16:creationId xmlns:a16="http://schemas.microsoft.com/office/drawing/2014/main" id="{77DAEDDE-1761-4455-A100-9A56F01132B5}"/>
              </a:ext>
            </a:extLst>
          </p:cNvPr>
          <p:cNvPicPr>
            <a:picLocks noChangeAspect="1"/>
          </p:cNvPicPr>
          <p:nvPr/>
        </p:nvPicPr>
        <p:blipFill>
          <a:blip r:embed="rId4"/>
          <a:stretch>
            <a:fillRect/>
          </a:stretch>
        </p:blipFill>
        <p:spPr>
          <a:xfrm>
            <a:off x="1848987" y="2512679"/>
            <a:ext cx="5383084" cy="3477473"/>
          </a:xfrm>
          <a:prstGeom prst="rect">
            <a:avLst/>
          </a:prstGeom>
        </p:spPr>
      </p:pic>
      <p:sp>
        <p:nvSpPr>
          <p:cNvPr id="10" name="Google Shape;71;p9">
            <a:extLst>
              <a:ext uri="{FF2B5EF4-FFF2-40B4-BE49-F238E27FC236}">
                <a16:creationId xmlns:a16="http://schemas.microsoft.com/office/drawing/2014/main" id="{D761A3B6-934B-4EBF-889D-CBE6EA7FA9FE}"/>
              </a:ext>
            </a:extLst>
          </p:cNvPr>
          <p:cNvSpPr/>
          <p:nvPr/>
        </p:nvSpPr>
        <p:spPr>
          <a:xfrm>
            <a:off x="1726902" y="6085750"/>
            <a:ext cx="6502697"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(3) </a:t>
            </a:r>
            <a:r>
              <a:rPr lang="en-US" sz="1600" dirty="0">
                <a:solidFill>
                  <a:schemeClr val="dk1"/>
                </a:solidFill>
                <a:hlinkClick r:id="rId3"/>
              </a:rPr>
              <a:t>https://www.youtube.com/watch?v=qfOgdj4Okdw</a:t>
            </a:r>
            <a:r>
              <a:rPr lang="en-US" sz="1600" dirty="0">
                <a:solidFill>
                  <a:schemeClr val="dk1"/>
                </a:solidFill>
              </a:rPr>
              <a:t> (duration: 6.47).</a:t>
            </a:r>
            <a:endParaRPr sz="600" b="0" i="0" u="none" strike="noStrike" cap="none" dirty="0">
              <a:solidFill>
                <a:srgbClr val="000000"/>
              </a:solidFill>
              <a:latin typeface="Arial"/>
              <a:ea typeface="Arial"/>
              <a:cs typeface="Arial"/>
              <a:sym typeface="Arial"/>
            </a:endParaRPr>
          </a:p>
        </p:txBody>
      </p:sp>
      <p:pic>
        <p:nvPicPr>
          <p:cNvPr id="2" name="Irudia 1">
            <a:extLst>
              <a:ext uri="{FF2B5EF4-FFF2-40B4-BE49-F238E27FC236}">
                <a16:creationId xmlns:a16="http://schemas.microsoft.com/office/drawing/2014/main" id="{6CEAEAB9-1CB2-AC81-7BCA-E1865889D2B3}"/>
              </a:ext>
            </a:extLst>
          </p:cNvPr>
          <p:cNvPicPr>
            <a:picLocks noChangeAspect="1"/>
          </p:cNvPicPr>
          <p:nvPr/>
        </p:nvPicPr>
        <p:blipFill>
          <a:blip r:embed="rId5"/>
          <a:stretch>
            <a:fillRect/>
          </a:stretch>
        </p:blipFill>
        <p:spPr>
          <a:xfrm>
            <a:off x="788093" y="5887970"/>
            <a:ext cx="680737" cy="680737"/>
          </a:xfrm>
          <a:prstGeom prst="rect">
            <a:avLst/>
          </a:prstGeom>
        </p:spPr>
      </p:pic>
      <p:sp>
        <p:nvSpPr>
          <p:cNvPr id="3" name="Google Shape;69;p9">
            <a:extLst>
              <a:ext uri="{FF2B5EF4-FFF2-40B4-BE49-F238E27FC236}">
                <a16:creationId xmlns:a16="http://schemas.microsoft.com/office/drawing/2014/main" id="{E464DC43-5C0B-7AD9-BAB5-29B4566FBF50}"/>
              </a:ext>
            </a:extLst>
          </p:cNvPr>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fr-FR" sz="2400" dirty="0">
                <a:solidFill>
                  <a:schemeClr val="lt1"/>
                </a:solidFill>
              </a:rPr>
              <a:t>1. 17 Objectifs de développement durable</a:t>
            </a:r>
            <a:endParaRPr lang="en-US" sz="24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6112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77" name="Google Shape;77;g10b78f225a7_0_23"/>
          <p:cNvSpPr txBox="1"/>
          <p:nvPr/>
        </p:nvSpPr>
        <p:spPr>
          <a:xfrm>
            <a:off x="285531" y="1074532"/>
            <a:ext cx="8510100" cy="69397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361950" lvl="0" indent="-361950">
              <a:lnSpc>
                <a:spcPct val="90000"/>
              </a:lnSpc>
              <a:buSzPct val="100000"/>
            </a:pPr>
            <a:r>
              <a:rPr lang="es-ES" sz="2200" b="0" i="0" u="none" strike="noStrike" cap="none" dirty="0">
                <a:solidFill>
                  <a:schemeClr val="lt1"/>
                </a:solidFill>
                <a:latin typeface="Arial"/>
                <a:ea typeface="Arial"/>
                <a:cs typeface="Arial"/>
                <a:sym typeface="Arial"/>
              </a:rPr>
              <a:t>2. </a:t>
            </a:r>
            <a:r>
              <a:rPr lang="fr-FR" sz="2200" dirty="0">
                <a:solidFill>
                  <a:schemeClr val="lt1"/>
                </a:solidFill>
              </a:rPr>
              <a:t>Lien entre les objectifs de développement durable et le transport et la logistique</a:t>
            </a:r>
            <a:endParaRPr lang="en-US" sz="2200" b="0" i="0" u="none" strike="noStrike" cap="none" dirty="0">
              <a:solidFill>
                <a:schemeClr val="lt1"/>
              </a:solidFill>
              <a:latin typeface="Arial"/>
              <a:ea typeface="Arial"/>
              <a:cs typeface="Arial"/>
              <a:sym typeface="Arial"/>
            </a:endParaRPr>
          </a:p>
        </p:txBody>
      </p:sp>
      <p:sp>
        <p:nvSpPr>
          <p:cNvPr id="79" name="Google Shape;79;g10b78f225a7_0_23"/>
          <p:cNvSpPr/>
          <p:nvPr/>
        </p:nvSpPr>
        <p:spPr>
          <a:xfrm>
            <a:off x="319069" y="2100453"/>
            <a:ext cx="8367731" cy="4524275"/>
          </a:xfrm>
          <a:prstGeom prst="rect">
            <a:avLst/>
          </a:prstGeom>
          <a:noFill/>
          <a:ln>
            <a:noFill/>
          </a:ln>
        </p:spPr>
        <p:txBody>
          <a:bodyPr spcFirstLastPara="1" wrap="square" lIns="91425" tIns="45700" rIns="91425" bIns="45700" anchor="t" anchorCtr="0">
            <a:spAutoFit/>
          </a:bodyPr>
          <a:lstStyle/>
          <a:p>
            <a:pPr lvl="0" algn="just"/>
            <a:r>
              <a:rPr lang="fr-FR" sz="1600" dirty="0">
                <a:solidFill>
                  <a:schemeClr val="dk1"/>
                </a:solidFill>
              </a:rPr>
              <a:t>Dans le Programme de développement durable à l’horizon 2030, bien que les transports n’aient pas d’ODD dédié, </a:t>
            </a:r>
            <a:r>
              <a:rPr lang="fr-FR" sz="1600" b="1" dirty="0">
                <a:solidFill>
                  <a:srgbClr val="18C320"/>
                </a:solidFill>
              </a:rPr>
              <a:t>le transport durable est intégré dans plusieurs ODD </a:t>
            </a:r>
            <a:r>
              <a:rPr lang="fr-FR" sz="1600" dirty="0">
                <a:solidFill>
                  <a:schemeClr val="dk1"/>
                </a:solidFill>
              </a:rPr>
              <a:t>et cibles, en particulier ceux liés à la </a:t>
            </a:r>
            <a:r>
              <a:rPr lang="fr-FR" sz="1600" b="1" dirty="0">
                <a:solidFill>
                  <a:srgbClr val="18C320"/>
                </a:solidFill>
              </a:rPr>
              <a:t>sécurité alimentaire, à la santé, à l’énergie, à la croissance économique, aux infrastructures, aux villes et aux établissements humains </a:t>
            </a:r>
            <a:r>
              <a:rPr lang="fr-FR" sz="1600" dirty="0">
                <a:solidFill>
                  <a:schemeClr val="dk1"/>
                </a:solidFill>
              </a:rPr>
              <a:t>(4).
</a:t>
            </a:r>
            <a:endParaRPr lang="en-US" sz="1600" dirty="0">
              <a:solidFill>
                <a:schemeClr val="dk1"/>
              </a:solidFill>
            </a:endParaRPr>
          </a:p>
          <a:p>
            <a:pPr lvl="0" algn="just"/>
            <a:r>
              <a:rPr lang="fr-FR" sz="1600" dirty="0">
                <a:solidFill>
                  <a:schemeClr val="dk1"/>
                </a:solidFill>
              </a:rPr>
              <a:t>La contribution des transports au développement économique et au capital humain est indéniable. Par exemple (5): </a:t>
            </a:r>
            <a:r>
              <a:rPr lang="fr-FR" sz="1600" b="1" dirty="0">
                <a:solidFill>
                  <a:schemeClr val="dk1"/>
                </a:solidFill>
              </a:rPr>
              <a:t>sans systèmes de transport fiables et durables</a:t>
            </a:r>
            <a:r>
              <a:rPr lang="fr-FR" sz="1600" dirty="0">
                <a:solidFill>
                  <a:schemeClr val="dk1"/>
                </a:solidFill>
              </a:rPr>
              <a:t>,...
</a:t>
            </a:r>
            <a:endParaRPr lang="en-US" sz="1600" dirty="0">
              <a:solidFill>
                <a:schemeClr val="dk1"/>
              </a:solidFill>
            </a:endParaRPr>
          </a:p>
          <a:p>
            <a:pPr marL="285750" indent="-285750" algn="just">
              <a:buFont typeface="Arial" panose="020B0604020202020204" pitchFamily="34" charset="0"/>
              <a:buChar char="•"/>
            </a:pPr>
            <a:r>
              <a:rPr lang="fr-FR" sz="1600" dirty="0">
                <a:solidFill>
                  <a:schemeClr val="dk1"/>
                </a:solidFill>
              </a:rPr>
              <a:t>les jeunes ne peuvent pas aller à l’école (ODD 4), 
les femmes ne peuvent pas accéder aux possibilités d’emploi et d’autonomisation (ODD 5),  
et le monde ne peut pas réduire les émissions de gaz à effet de serre (ODD 13). </a:t>
            </a:r>
          </a:p>
          <a:p>
            <a:pPr marL="285750" indent="-285750" algn="just">
              <a:buFont typeface="Arial" panose="020B0604020202020204" pitchFamily="34" charset="0"/>
              <a:buChar char="•"/>
            </a:pPr>
            <a:endParaRPr lang="en-US" sz="1600" dirty="0">
              <a:solidFill>
                <a:schemeClr val="dk1"/>
              </a:solidFill>
            </a:endParaRPr>
          </a:p>
          <a:p>
            <a:pPr lvl="0" algn="just"/>
            <a:r>
              <a:rPr lang="fr-FR" sz="1600" dirty="0">
                <a:solidFill>
                  <a:schemeClr val="dk1"/>
                </a:solidFill>
              </a:rPr>
              <a:t>Face au changement climatique, les transports servent également de </a:t>
            </a:r>
            <a:r>
              <a:rPr lang="fr-FR" sz="1600" b="1" dirty="0">
                <a:solidFill>
                  <a:srgbClr val="18C320"/>
                </a:solidFill>
              </a:rPr>
              <a:t>bouée de sauvetage pour les communautés vulnérables</a:t>
            </a:r>
            <a:r>
              <a:rPr lang="fr-FR" sz="1600" dirty="0">
                <a:solidFill>
                  <a:schemeClr val="dk1"/>
                </a:solidFill>
              </a:rPr>
              <a:t> touchées par des catastrophes naturelles - permettant aux blessés de recevoir des soins médicaux et aux cargaisons humanitaires d’atteindre ceux qui en ont le plus besoin.
</a:t>
            </a:r>
            <a:endParaRPr lang="en-US" sz="600" b="0" i="0" u="none" strike="noStrike" cap="none" dirty="0">
              <a:solidFill>
                <a:srgbClr val="7F7F7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79" name="Google Shape;79;g10b78f225a7_0_23"/>
          <p:cNvSpPr/>
          <p:nvPr/>
        </p:nvSpPr>
        <p:spPr>
          <a:xfrm>
            <a:off x="319069" y="2100453"/>
            <a:ext cx="2859029" cy="4185721"/>
          </a:xfrm>
          <a:prstGeom prst="rect">
            <a:avLst/>
          </a:prstGeom>
          <a:noFill/>
          <a:ln>
            <a:noFill/>
          </a:ln>
        </p:spPr>
        <p:txBody>
          <a:bodyPr spcFirstLastPara="1" wrap="square" lIns="91425" tIns="45700" rIns="91425" bIns="45700" anchor="t" anchorCtr="0">
            <a:spAutoFit/>
          </a:bodyPr>
          <a:lstStyle/>
          <a:p>
            <a:pPr lvl="0" algn="just"/>
            <a:r>
              <a:rPr lang="fr-FR" dirty="0">
                <a:solidFill>
                  <a:schemeClr val="dk1"/>
                </a:solidFill>
              </a:rPr>
              <a:t>La </a:t>
            </a:r>
            <a:r>
              <a:rPr lang="fr-FR" b="1" dirty="0">
                <a:solidFill>
                  <a:srgbClr val="18C320"/>
                </a:solidFill>
              </a:rPr>
              <a:t>pertinence des ODD et de leurs cibles dans le domaine des transports </a:t>
            </a:r>
            <a:r>
              <a:rPr lang="fr-FR" dirty="0">
                <a:solidFill>
                  <a:schemeClr val="dk1"/>
                </a:solidFill>
              </a:rPr>
              <a:t>peut être </a:t>
            </a:r>
            <a:r>
              <a:rPr lang="fr-FR" b="1" dirty="0">
                <a:solidFill>
                  <a:srgbClr val="18C320"/>
                </a:solidFill>
              </a:rPr>
              <a:t>directe ou indirecte</a:t>
            </a:r>
            <a:r>
              <a:rPr lang="fr-FR" dirty="0">
                <a:solidFill>
                  <a:schemeClr val="dk1"/>
                </a:solidFill>
              </a:rPr>
              <a:t>. Les transports stimulent le développement économique et social, garantissent l’accessibilité aux possibilités, mais sont également associés à un certain nombre d’externalités directes et indirectes telles que les embouteillages, la pollution atmosphérique et les accidents de la route (6). 
Ce diagramme présente les cibles des ODD </a:t>
            </a:r>
            <a:r>
              <a:rPr lang="fr-FR" b="1" dirty="0">
                <a:solidFill>
                  <a:srgbClr val="18C320"/>
                </a:solidFill>
              </a:rPr>
              <a:t>qui sont liées au secteur des transports </a:t>
            </a:r>
            <a:r>
              <a:rPr lang="fr-FR" dirty="0">
                <a:solidFill>
                  <a:schemeClr val="dk1"/>
                </a:solidFill>
              </a:rPr>
              <a:t>(bien qu’elles ne s’y adressent pas directement). </a:t>
            </a:r>
            <a:endParaRPr lang="en-US" sz="500" dirty="0">
              <a:solidFill>
                <a:schemeClr val="dk1"/>
              </a:solidFill>
            </a:endParaRPr>
          </a:p>
        </p:txBody>
      </p:sp>
      <p:pic>
        <p:nvPicPr>
          <p:cNvPr id="10" name="Picture 2" descr="sdgs">
            <a:extLst>
              <a:ext uri="{FF2B5EF4-FFF2-40B4-BE49-F238E27FC236}">
                <a16:creationId xmlns:a16="http://schemas.microsoft.com/office/drawing/2014/main" id="{813DC118-B263-3C32-BEEF-C04DE33DB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19" y="2086787"/>
            <a:ext cx="5385212" cy="4289897"/>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71;p9">
            <a:extLst>
              <a:ext uri="{FF2B5EF4-FFF2-40B4-BE49-F238E27FC236}">
                <a16:creationId xmlns:a16="http://schemas.microsoft.com/office/drawing/2014/main" id="{DD4DD606-BA5B-FFE2-9085-7186EA939350}"/>
              </a:ext>
            </a:extLst>
          </p:cNvPr>
          <p:cNvSpPr/>
          <p:nvPr/>
        </p:nvSpPr>
        <p:spPr>
          <a:xfrm>
            <a:off x="3305570" y="6376684"/>
            <a:ext cx="2349644"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dirty="0">
                <a:solidFill>
                  <a:schemeClr val="dk1"/>
                </a:solidFill>
              </a:rPr>
              <a:t>Image: (5)</a:t>
            </a:r>
            <a:endParaRPr sz="1400" b="0" i="0" u="none" strike="noStrike" cap="none" dirty="0">
              <a:solidFill>
                <a:srgbClr val="000000"/>
              </a:solidFill>
              <a:latin typeface="Arial"/>
              <a:ea typeface="Arial"/>
              <a:cs typeface="Arial"/>
              <a:sym typeface="Arial"/>
            </a:endParaRPr>
          </a:p>
        </p:txBody>
      </p:sp>
      <p:sp>
        <p:nvSpPr>
          <p:cNvPr id="2" name="Google Shape;77;g10b78f225a7_0_23">
            <a:extLst>
              <a:ext uri="{FF2B5EF4-FFF2-40B4-BE49-F238E27FC236}">
                <a16:creationId xmlns:a16="http://schemas.microsoft.com/office/drawing/2014/main" id="{A9750ACE-9231-DFEA-ED08-FC5F5718FC46}"/>
              </a:ext>
            </a:extLst>
          </p:cNvPr>
          <p:cNvSpPr txBox="1"/>
          <p:nvPr/>
        </p:nvSpPr>
        <p:spPr>
          <a:xfrm>
            <a:off x="285531" y="1074532"/>
            <a:ext cx="8510100" cy="693978"/>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Autofit/>
          </a:bodyPr>
          <a:lstStyle/>
          <a:p>
            <a:pPr marL="361950" lvl="0" indent="-361950">
              <a:lnSpc>
                <a:spcPct val="90000"/>
              </a:lnSpc>
              <a:buSzPct val="100000"/>
            </a:pPr>
            <a:r>
              <a:rPr lang="es-ES" sz="2200" b="0" i="0" u="none" strike="noStrike" cap="none" dirty="0">
                <a:solidFill>
                  <a:schemeClr val="lt1"/>
                </a:solidFill>
                <a:latin typeface="Arial"/>
                <a:ea typeface="Arial"/>
                <a:cs typeface="Arial"/>
                <a:sym typeface="Arial"/>
              </a:rPr>
              <a:t>2. </a:t>
            </a:r>
            <a:r>
              <a:rPr lang="fr-FR" sz="2200" dirty="0">
                <a:solidFill>
                  <a:schemeClr val="lt1"/>
                </a:solidFill>
              </a:rPr>
              <a:t>Lien entre les objectifs de développement durable et le transport et la logistique</a:t>
            </a:r>
            <a:endParaRPr lang="en-US" sz="22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621413967"/>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2185</Words>
  <Application>Microsoft Office PowerPoint</Application>
  <PresentationFormat>Affichage à l'écran (4:3)</PresentationFormat>
  <Paragraphs>159</Paragraphs>
  <Slides>21</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Cambria</vt:lpstr>
      <vt:lpstr>Noto Sans Symbols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i.virgel</dc:creator>
  <cp:lastModifiedBy>Emilie DE MIGUEL</cp:lastModifiedBy>
  <cp:revision>70</cp:revision>
  <dcterms:created xsi:type="dcterms:W3CDTF">2016-11-18T09:55:38Z</dcterms:created>
  <dcterms:modified xsi:type="dcterms:W3CDTF">2022-10-24T09:27:28Z</dcterms:modified>
</cp:coreProperties>
</file>