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70" r:id="rId6"/>
    <p:sldId id="271" r:id="rId7"/>
    <p:sldId id="272" r:id="rId8"/>
    <p:sldId id="261" r:id="rId9"/>
    <p:sldId id="276" r:id="rId10"/>
    <p:sldId id="262" r:id="rId11"/>
    <p:sldId id="277" r:id="rId12"/>
    <p:sldId id="273" r:id="rId13"/>
    <p:sldId id="278" r:id="rId14"/>
    <p:sldId id="274" r:id="rId15"/>
    <p:sldId id="268" r:id="rId16"/>
    <p:sldId id="269" r:id="rId17"/>
    <p:sldId id="279" r:id="rId18"/>
    <p:sldId id="281" r:id="rId19"/>
    <p:sldId id="282" r:id="rId20"/>
    <p:sldId id="283" r:id="rId21"/>
    <p:sldId id="264" r:id="rId22"/>
    <p:sldId id="275"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lB2GQZJ0us/MA3sVsCmH9aHhe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9E5A37-5E8F-484C-B609-A22A48BEE202}">
  <a:tblStyle styleId="{E09E5A37-5E8F-484C-B609-A22A48BEE2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788" y="65"/>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7141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1390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752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385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8" name="Google Shape;14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9" name="Google Shape;15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1" name="Google Shape;18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2" name="Google Shape;19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3" name="Google Shape;20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849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444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034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654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0365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2" name="Google Shape;17;p7">
            <a:extLst>
              <a:ext uri="{FF2B5EF4-FFF2-40B4-BE49-F238E27FC236}">
                <a16:creationId xmlns:a16="http://schemas.microsoft.com/office/drawing/2014/main" id="{16339A1D-D0D1-0BA9-AB80-E1AEAEE37058}"/>
              </a:ext>
            </a:extLst>
          </p:cNvPr>
          <p:cNvSpPr txBox="1"/>
          <p:nvPr userDrawn="1"/>
        </p:nvSpPr>
        <p:spPr>
          <a:xfrm>
            <a:off x="2249905" y="6353327"/>
            <a:ext cx="4325556"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en.unesco.org/themes/education-sustainable-development/what-is-esd/sd#:~:text=Sustainability%20is%20often%20thought%20of,research%20and%20technology%20transfer%2C%20education" TargetMode="External"/><Relationship Id="rId3" Type="http://schemas.openxmlformats.org/officeDocument/2006/relationships/hyperlink" Target="https://online.maryville.edu/blog/sustainability-vs-sustainable-development/" TargetMode="External"/><Relationship Id="rId7" Type="http://schemas.openxmlformats.org/officeDocument/2006/relationships/hyperlink" Target="https://www.youtube.com/watch?v=zx04Kl8y4d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epa.gov/sites/default/files/2015-05/documents/sustainability_primer_v9.pdf" TargetMode="External"/><Relationship Id="rId5" Type="http://schemas.openxmlformats.org/officeDocument/2006/relationships/hyperlink" Target="https://pixabay.com/" TargetMode="External"/><Relationship Id="rId4" Type="http://schemas.openxmlformats.org/officeDocument/2006/relationships/hyperlink" Target="https://www.sustain.ucla.edu/what-is-sustainability/" TargetMode="External"/><Relationship Id="rId9" Type="http://schemas.openxmlformats.org/officeDocument/2006/relationships/hyperlink" Target="https://sumas.ch/sustainability-fac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isd.org/articles/deep-dive/road-sustainable-transpor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wri.org/insights/everything-you-need-know-about-fastest-growing-source-global-emissions-transport" TargetMode="External"/><Relationship Id="rId5" Type="http://schemas.openxmlformats.org/officeDocument/2006/relationships/hyperlink" Target="https://www.theguardian.com/environment/ng-interactive/2019/jul/19/carbon-calculator-how-taking-one-flight-emits-as-much-as-many-people-do-in-a-year" TargetMode="External"/><Relationship Id="rId4" Type="http://schemas.openxmlformats.org/officeDocument/2006/relationships/hyperlink" Target="https://www.worldbank.org/en/topic/transport/overview#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zx04Kl8y4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youtube.com/watch?v=zx04Kl8y4dE"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2.4.1</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1077178"/>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4000"/>
            </a:pPr>
            <a:r>
              <a:rPr lang="es-ES" sz="4000" b="1" i="0" u="none" strike="noStrike" cap="none" dirty="0">
                <a:solidFill>
                  <a:schemeClr val="dk1"/>
                </a:solidFill>
                <a:latin typeface="Arial"/>
                <a:ea typeface="Arial"/>
                <a:cs typeface="Arial"/>
                <a:sym typeface="Arial"/>
              </a:rPr>
              <a:t> </a:t>
            </a:r>
            <a:r>
              <a:rPr lang="fr-FR" sz="2400" b="1" dirty="0">
                <a:solidFill>
                  <a:schemeClr val="dk1"/>
                </a:solidFill>
              </a:rPr>
              <a:t>Définition de la durabilité et du développement durable</a:t>
            </a:r>
            <a:endParaRPr lang="en-GB"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lvl="0" algn="ctr">
              <a:buSzPts val="2000"/>
            </a:pPr>
            <a:r>
              <a:rPr lang="fr-FR" sz="2000" b="1" dirty="0">
                <a:solidFill>
                  <a:schemeClr val="lt1"/>
                </a:solidFill>
              </a:rPr>
              <a:t>CHAPITRE 2 : Opérations logistiques LMD et impacts</a:t>
            </a:r>
            <a:endParaRP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dirty="0">
                <a:solidFill>
                  <a:schemeClr val="dk1"/>
                </a:solidFill>
              </a:rPr>
              <a:t>UNITÉ 4 : Demandes et tendances actuelles de la société</a:t>
            </a:r>
            <a:endParaRP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3. </a:t>
            </a:r>
            <a:r>
              <a:rPr lang="es-ES" sz="2400" dirty="0" err="1">
                <a:solidFill>
                  <a:schemeClr val="lt1"/>
                </a:solidFill>
              </a:rPr>
              <a:t>Faits</a:t>
            </a:r>
            <a:r>
              <a:rPr lang="es-ES" sz="2400" dirty="0">
                <a:solidFill>
                  <a:schemeClr val="lt1"/>
                </a:solidFill>
              </a:rPr>
              <a:t> et </a:t>
            </a:r>
            <a:r>
              <a:rPr lang="es-ES" sz="2400" dirty="0" err="1">
                <a:solidFill>
                  <a:schemeClr val="lt1"/>
                </a:solidFill>
              </a:rPr>
              <a:t>chiffres</a:t>
            </a:r>
            <a:endParaRPr lang="es-ES" sz="2400" b="0" i="0" u="none" strike="noStrike" cap="none" dirty="0">
              <a:solidFill>
                <a:schemeClr val="lt1"/>
              </a:solidFill>
              <a:latin typeface="Arial"/>
              <a:ea typeface="Arial"/>
              <a:cs typeface="Arial"/>
              <a:sym typeface="Arial"/>
            </a:endParaRPr>
          </a:p>
        </p:txBody>
      </p:sp>
      <p:sp>
        <p:nvSpPr>
          <p:cNvPr id="87" name="Google Shape;87;p6"/>
          <p:cNvSpPr/>
          <p:nvPr/>
        </p:nvSpPr>
        <p:spPr>
          <a:xfrm>
            <a:off x="319069" y="1929637"/>
            <a:ext cx="8367731" cy="1692771"/>
          </a:xfrm>
          <a:prstGeom prst="rect">
            <a:avLst/>
          </a:prstGeom>
          <a:noFill/>
          <a:ln>
            <a:noFill/>
          </a:ln>
        </p:spPr>
        <p:txBody>
          <a:bodyPr spcFirstLastPara="1" wrap="square" lIns="91425" tIns="45700" rIns="91425" bIns="45700" anchor="t" anchorCtr="0">
            <a:spAutoFit/>
          </a:bodyPr>
          <a:lstStyle/>
          <a:p>
            <a:pPr lvl="0"/>
            <a:r>
              <a:rPr lang="es-ES" sz="1600" b="1" dirty="0" err="1">
                <a:solidFill>
                  <a:srgbClr val="18C320"/>
                </a:solidFill>
              </a:rPr>
              <a:t>Saviez-vous</a:t>
            </a:r>
            <a:r>
              <a:rPr lang="es-ES" sz="1600" b="1" dirty="0">
                <a:solidFill>
                  <a:srgbClr val="18C320"/>
                </a:solidFill>
              </a:rPr>
              <a:t> que..... ? (8)
</a:t>
            </a: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r>
              <a:rPr lang="es-ES" sz="1400" b="0" i="0" u="none" strike="noStrike" cap="none" dirty="0">
                <a:solidFill>
                  <a:srgbClr val="7F7F7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5" name="Google Shape;85;p6">
            <a:extLst>
              <a:ext uri="{FF2B5EF4-FFF2-40B4-BE49-F238E27FC236}">
                <a16:creationId xmlns:a16="http://schemas.microsoft.com/office/drawing/2014/main" id="{57AC18E6-168D-4FD8-A0D1-7F43B90E8022}"/>
              </a:ext>
            </a:extLst>
          </p:cNvPr>
          <p:cNvSpPr txBox="1"/>
          <p:nvPr/>
        </p:nvSpPr>
        <p:spPr>
          <a:xfrm>
            <a:off x="457199" y="2514731"/>
            <a:ext cx="3200401" cy="1579003"/>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lvl="0" algn="just">
              <a:lnSpc>
                <a:spcPct val="120000"/>
              </a:lnSpc>
              <a:buSzPct val="100000"/>
            </a:pPr>
            <a:r>
              <a:rPr lang="fr-FR" sz="1600" b="1" dirty="0">
                <a:solidFill>
                  <a:srgbClr val="18C320"/>
                </a:solidFill>
              </a:rPr>
              <a:t>L’énergie </a:t>
            </a:r>
            <a:r>
              <a:rPr lang="fr-FR" sz="1600" dirty="0">
                <a:solidFill>
                  <a:schemeClr val="tx1"/>
                </a:solidFill>
              </a:rPr>
              <a:t>est le principal contributeur au changement climatique, représentant environ 60% des émissions mondiales totales de gaz à effet de serre.</a:t>
            </a:r>
            <a:endParaRPr sz="1600" b="0" i="0" u="none" strike="noStrike" cap="none" dirty="0">
              <a:solidFill>
                <a:schemeClr val="tx1"/>
              </a:solidFill>
              <a:latin typeface="Arial"/>
              <a:ea typeface="Arial"/>
              <a:cs typeface="Arial"/>
              <a:sym typeface="Arial"/>
            </a:endParaRPr>
          </a:p>
        </p:txBody>
      </p:sp>
      <p:sp>
        <p:nvSpPr>
          <p:cNvPr id="7" name="Google Shape;85;p6">
            <a:extLst>
              <a:ext uri="{FF2B5EF4-FFF2-40B4-BE49-F238E27FC236}">
                <a16:creationId xmlns:a16="http://schemas.microsoft.com/office/drawing/2014/main" id="{2077BB9A-5478-4F3C-9420-879028B8BF82}"/>
              </a:ext>
            </a:extLst>
          </p:cNvPr>
          <p:cNvSpPr txBox="1"/>
          <p:nvPr/>
        </p:nvSpPr>
        <p:spPr>
          <a:xfrm>
            <a:off x="3883754" y="4313259"/>
            <a:ext cx="4579310" cy="2118093"/>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lvl="0" algn="just">
              <a:lnSpc>
                <a:spcPct val="120000"/>
              </a:lnSpc>
              <a:buSzPct val="100000"/>
            </a:pPr>
            <a:r>
              <a:rPr lang="fr-FR" sz="1600" dirty="0">
                <a:solidFill>
                  <a:schemeClr val="tx1"/>
                </a:solidFill>
              </a:rPr>
              <a:t>70% du monde est recouvert d’</a:t>
            </a:r>
            <a:r>
              <a:rPr lang="fr-FR" sz="1600" b="1" dirty="0">
                <a:solidFill>
                  <a:srgbClr val="18C320"/>
                </a:solidFill>
              </a:rPr>
              <a:t>eau</a:t>
            </a:r>
            <a:r>
              <a:rPr lang="fr-FR" sz="1600" dirty="0">
                <a:solidFill>
                  <a:schemeClr val="tx1"/>
                </a:solidFill>
              </a:rPr>
              <a:t>, mais seulement 2,5% de celle-ci est douce et seulement 1% est facilement accessible à l’usage humain. L’utilisation de l’eau a augmenté plus de deux fois plus vite que la croissance démographique du siècle dernier.</a:t>
            </a:r>
            <a:endParaRPr lang="en-US" sz="1600" b="0" i="0" u="none" strike="noStrike" cap="none" dirty="0">
              <a:solidFill>
                <a:schemeClr val="tx1"/>
              </a:solidFill>
              <a:latin typeface="Arial"/>
              <a:ea typeface="Arial"/>
              <a:cs typeface="Arial"/>
              <a:sym typeface="Arial"/>
            </a:endParaRPr>
          </a:p>
        </p:txBody>
      </p:sp>
      <p:sp>
        <p:nvSpPr>
          <p:cNvPr id="8" name="Google Shape;85;p6">
            <a:extLst>
              <a:ext uri="{FF2B5EF4-FFF2-40B4-BE49-F238E27FC236}">
                <a16:creationId xmlns:a16="http://schemas.microsoft.com/office/drawing/2014/main" id="{62DCEE0C-AFE0-48EE-A73F-0D06AF58BA65}"/>
              </a:ext>
            </a:extLst>
          </p:cNvPr>
          <p:cNvSpPr txBox="1"/>
          <p:nvPr/>
        </p:nvSpPr>
        <p:spPr>
          <a:xfrm>
            <a:off x="457199" y="4335560"/>
            <a:ext cx="3200401" cy="2184304"/>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lvl="0" algn="just">
              <a:lnSpc>
                <a:spcPct val="120000"/>
              </a:lnSpc>
              <a:buSzPct val="100000"/>
            </a:pPr>
            <a:r>
              <a:rPr lang="fr-FR" sz="1600" dirty="0">
                <a:solidFill>
                  <a:schemeClr val="tx1"/>
                </a:solidFill>
              </a:rPr>
              <a:t>36 millions de personnes vivent aujourd’hui dans </a:t>
            </a:r>
            <a:r>
              <a:rPr lang="fr-FR" sz="1600" b="1" dirty="0">
                <a:solidFill>
                  <a:srgbClr val="18C320"/>
                </a:solidFill>
              </a:rPr>
              <a:t>l’esclavage moderne</a:t>
            </a:r>
            <a:r>
              <a:rPr lang="fr-FR" sz="1600" dirty="0">
                <a:solidFill>
                  <a:schemeClr val="tx1"/>
                </a:solidFill>
              </a:rPr>
              <a:t>, dont beaucoup travaillent dans les chaînes d’approvisionnement de marques occidentales telles que celle de l’industrie de la mode rapide.</a:t>
            </a:r>
            <a:endParaRPr lang="en-US" sz="1600" b="0" i="0" u="none" strike="noStrike" cap="none" dirty="0">
              <a:solidFill>
                <a:schemeClr val="tx1"/>
              </a:solidFill>
              <a:latin typeface="Arial"/>
              <a:ea typeface="Arial"/>
              <a:cs typeface="Arial"/>
              <a:sym typeface="Arial"/>
            </a:endParaRPr>
          </a:p>
        </p:txBody>
      </p:sp>
      <p:sp>
        <p:nvSpPr>
          <p:cNvPr id="10" name="Google Shape;85;p6">
            <a:extLst>
              <a:ext uri="{FF2B5EF4-FFF2-40B4-BE49-F238E27FC236}">
                <a16:creationId xmlns:a16="http://schemas.microsoft.com/office/drawing/2014/main" id="{21917FB3-6C73-404A-9550-22FA2B953FA8}"/>
              </a:ext>
            </a:extLst>
          </p:cNvPr>
          <p:cNvSpPr txBox="1"/>
          <p:nvPr/>
        </p:nvSpPr>
        <p:spPr>
          <a:xfrm>
            <a:off x="3873789" y="2301073"/>
            <a:ext cx="3278460" cy="1801139"/>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lvl="0" algn="just">
              <a:lnSpc>
                <a:spcPct val="120000"/>
              </a:lnSpc>
              <a:buSzPct val="100000"/>
            </a:pPr>
            <a:r>
              <a:rPr lang="fr-FR" sz="1600" dirty="0">
                <a:solidFill>
                  <a:schemeClr val="tx1"/>
                </a:solidFill>
              </a:rPr>
              <a:t>La Chine est le </a:t>
            </a:r>
            <a:r>
              <a:rPr lang="fr-FR" sz="1600" b="1" dirty="0">
                <a:solidFill>
                  <a:srgbClr val="18C320"/>
                </a:solidFill>
              </a:rPr>
              <a:t>premier pollueur </a:t>
            </a:r>
            <a:r>
              <a:rPr lang="fr-FR" sz="1600" dirty="0">
                <a:solidFill>
                  <a:schemeClr val="tx1"/>
                </a:solidFill>
              </a:rPr>
              <a:t>mondial émettant 10 357 tonnes de dioxyde de carbone, suivie des États-Unis, de l’Inde, de la Russie et du Japon.</a:t>
            </a:r>
            <a:endParaRPr lang="en-US" sz="1600" b="0" i="0" u="none" strike="noStrike" cap="none" dirty="0">
              <a:solidFill>
                <a:schemeClr val="tx1"/>
              </a:solidFill>
              <a:latin typeface="Arial"/>
              <a:ea typeface="Arial"/>
              <a:cs typeface="Arial"/>
              <a:sym typeface="Arial"/>
            </a:endParaRPr>
          </a:p>
        </p:txBody>
      </p:sp>
      <p:pic>
        <p:nvPicPr>
          <p:cNvPr id="1026" name="Picture 2" descr="Question Mark Response - Free image on Pixabay">
            <a:extLst>
              <a:ext uri="{FF2B5EF4-FFF2-40B4-BE49-F238E27FC236}">
                <a16:creationId xmlns:a16="http://schemas.microsoft.com/office/drawing/2014/main" id="{9924F40C-BD91-4689-8822-990B5D0ABD0B}"/>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1037" t="5146" r="13445" b="7613"/>
          <a:stretch/>
        </p:blipFill>
        <p:spPr bwMode="auto">
          <a:xfrm>
            <a:off x="7553690" y="2018147"/>
            <a:ext cx="1271240" cy="1692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3. </a:t>
            </a:r>
            <a:r>
              <a:rPr lang="es-ES" sz="2400" dirty="0" err="1">
                <a:solidFill>
                  <a:schemeClr val="lt1"/>
                </a:solidFill>
              </a:rPr>
              <a:t>Faits</a:t>
            </a:r>
            <a:r>
              <a:rPr lang="es-ES" sz="2400" dirty="0">
                <a:solidFill>
                  <a:schemeClr val="lt1"/>
                </a:solidFill>
              </a:rPr>
              <a:t> et </a:t>
            </a:r>
            <a:r>
              <a:rPr lang="es-ES" sz="2400" dirty="0" err="1">
                <a:solidFill>
                  <a:schemeClr val="lt1"/>
                </a:solidFill>
              </a:rPr>
              <a:t>chiffres</a:t>
            </a:r>
            <a:endParaRPr lang="es-ES" sz="2400" b="0" i="0" u="none" strike="noStrike" cap="none" dirty="0">
              <a:solidFill>
                <a:schemeClr val="lt1"/>
              </a:solidFill>
              <a:latin typeface="Arial"/>
              <a:ea typeface="Arial"/>
              <a:cs typeface="Arial"/>
              <a:sym typeface="Arial"/>
            </a:endParaRPr>
          </a:p>
        </p:txBody>
      </p:sp>
      <p:sp>
        <p:nvSpPr>
          <p:cNvPr id="87" name="Google Shape;87;p6"/>
          <p:cNvSpPr/>
          <p:nvPr/>
        </p:nvSpPr>
        <p:spPr>
          <a:xfrm>
            <a:off x="319069" y="1929637"/>
            <a:ext cx="8367731" cy="1692771"/>
          </a:xfrm>
          <a:prstGeom prst="rect">
            <a:avLst/>
          </a:prstGeom>
          <a:noFill/>
          <a:ln>
            <a:noFill/>
          </a:ln>
        </p:spPr>
        <p:txBody>
          <a:bodyPr spcFirstLastPara="1" wrap="square" lIns="91425" tIns="45700" rIns="91425" bIns="45700" anchor="t" anchorCtr="0">
            <a:spAutoFit/>
          </a:bodyPr>
          <a:lstStyle/>
          <a:p>
            <a:pPr lvl="0"/>
            <a:r>
              <a:rPr lang="es-ES" sz="1600" b="1" dirty="0" err="1">
                <a:solidFill>
                  <a:srgbClr val="18C320"/>
                </a:solidFill>
              </a:rPr>
              <a:t>Saviez-vous</a:t>
            </a:r>
            <a:r>
              <a:rPr lang="es-ES" sz="1600" b="1" dirty="0">
                <a:solidFill>
                  <a:srgbClr val="18C320"/>
                </a:solidFill>
              </a:rPr>
              <a:t> que..... ? (8)
</a:t>
            </a: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r>
              <a:rPr lang="es-ES" sz="1400" b="0" i="0" u="none" strike="noStrike" cap="none" dirty="0">
                <a:solidFill>
                  <a:srgbClr val="7F7F7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1" name="Google Shape;85;p6">
            <a:extLst>
              <a:ext uri="{FF2B5EF4-FFF2-40B4-BE49-F238E27FC236}">
                <a16:creationId xmlns:a16="http://schemas.microsoft.com/office/drawing/2014/main" id="{4DBB87B8-96AF-4A57-A4D6-C3B10F6BC74B}"/>
              </a:ext>
            </a:extLst>
          </p:cNvPr>
          <p:cNvSpPr txBox="1"/>
          <p:nvPr/>
        </p:nvSpPr>
        <p:spPr>
          <a:xfrm>
            <a:off x="457198" y="2339902"/>
            <a:ext cx="3534939" cy="2061276"/>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lvl="0" algn="just">
              <a:lnSpc>
                <a:spcPct val="120000"/>
              </a:lnSpc>
              <a:buSzPct val="100000"/>
            </a:pPr>
            <a:r>
              <a:rPr lang="fr-FR" sz="1600" dirty="0">
                <a:solidFill>
                  <a:schemeClr val="tx1"/>
                </a:solidFill>
              </a:rPr>
              <a:t>Les </a:t>
            </a:r>
            <a:r>
              <a:rPr lang="fr-FR" sz="1600" b="1" dirty="0">
                <a:solidFill>
                  <a:srgbClr val="18C320"/>
                </a:solidFill>
              </a:rPr>
              <a:t>émissions anthropiques de dioxyde de carbone </a:t>
            </a:r>
            <a:r>
              <a:rPr lang="fr-FR" sz="1600" dirty="0">
                <a:solidFill>
                  <a:schemeClr val="tx1"/>
                </a:solidFill>
              </a:rPr>
              <a:t>doivent diminuer de 45% par rapport aux niveaux de 2010 d’ici 2030 et atteindre zéro net vers 2050 pour limiter la catastrophe du changement climatique.</a:t>
            </a:r>
            <a:endParaRPr lang="en-US" sz="1600" b="0" i="0" u="none" strike="noStrike" cap="none" dirty="0">
              <a:solidFill>
                <a:schemeClr val="tx1"/>
              </a:solidFill>
              <a:latin typeface="Arial"/>
              <a:ea typeface="Arial"/>
              <a:cs typeface="Arial"/>
              <a:sym typeface="Arial"/>
            </a:endParaRPr>
          </a:p>
        </p:txBody>
      </p:sp>
      <p:sp>
        <p:nvSpPr>
          <p:cNvPr id="12" name="Google Shape;85;p6">
            <a:extLst>
              <a:ext uri="{FF2B5EF4-FFF2-40B4-BE49-F238E27FC236}">
                <a16:creationId xmlns:a16="http://schemas.microsoft.com/office/drawing/2014/main" id="{FF4AA092-B9FB-42DC-89EA-E290151DD9EF}"/>
              </a:ext>
            </a:extLst>
          </p:cNvPr>
          <p:cNvSpPr txBox="1"/>
          <p:nvPr/>
        </p:nvSpPr>
        <p:spPr>
          <a:xfrm>
            <a:off x="4438188" y="3168046"/>
            <a:ext cx="4163805" cy="1846081"/>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lvl="0" algn="just">
              <a:lnSpc>
                <a:spcPct val="120000"/>
              </a:lnSpc>
              <a:buSzPct val="100000"/>
            </a:pPr>
            <a:r>
              <a:rPr lang="fr-FR" sz="1600" b="1" dirty="0">
                <a:solidFill>
                  <a:srgbClr val="18C320"/>
                </a:solidFill>
              </a:rPr>
              <a:t>L’éclairage </a:t>
            </a:r>
            <a:r>
              <a:rPr lang="fr-FR" sz="1600" dirty="0">
                <a:solidFill>
                  <a:schemeClr val="tx1"/>
                </a:solidFill>
              </a:rPr>
              <a:t>représente 15 % de la consommation mondiale d’électricité. Le passage aux LED consommera 90% moins d’énergie et durera beaucoup plus longtemps qu’avec l’utilisation de lampes à incandescence.</a:t>
            </a:r>
            <a:endParaRPr lang="en-US" sz="1600" b="0" i="0" u="none" strike="noStrike" cap="none" dirty="0">
              <a:solidFill>
                <a:schemeClr val="tx1"/>
              </a:solidFill>
              <a:latin typeface="Arial"/>
              <a:ea typeface="Arial"/>
              <a:cs typeface="Arial"/>
              <a:sym typeface="Arial"/>
            </a:endParaRPr>
          </a:p>
        </p:txBody>
      </p:sp>
      <p:sp>
        <p:nvSpPr>
          <p:cNvPr id="13" name="Google Shape;85;p6">
            <a:extLst>
              <a:ext uri="{FF2B5EF4-FFF2-40B4-BE49-F238E27FC236}">
                <a16:creationId xmlns:a16="http://schemas.microsoft.com/office/drawing/2014/main" id="{69BE12E7-BF06-4F96-B676-1409C4F5DBEF}"/>
              </a:ext>
            </a:extLst>
          </p:cNvPr>
          <p:cNvSpPr txBox="1"/>
          <p:nvPr/>
        </p:nvSpPr>
        <p:spPr>
          <a:xfrm>
            <a:off x="457199" y="4518098"/>
            <a:ext cx="3534938" cy="1447801"/>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lvl="0" algn="just">
              <a:lnSpc>
                <a:spcPct val="120000"/>
              </a:lnSpc>
              <a:buSzPct val="100000"/>
            </a:pPr>
            <a:r>
              <a:rPr lang="fr-FR" sz="1600" b="1" dirty="0">
                <a:solidFill>
                  <a:srgbClr val="18C320"/>
                </a:solidFill>
              </a:rPr>
              <a:t>Les émissions agricoles </a:t>
            </a:r>
            <a:r>
              <a:rPr lang="fr-FR" sz="1600" dirty="0">
                <a:solidFill>
                  <a:schemeClr val="tx1"/>
                </a:solidFill>
              </a:rPr>
              <a:t>pourraient être réduites jusqu’à 70% en adoptant un régime végétalien et 63% en adoptant un régime végétarien.</a:t>
            </a:r>
            <a:endParaRPr lang="en-US" sz="1600" b="0" i="0" u="none" strike="noStrike" cap="none" dirty="0">
              <a:solidFill>
                <a:schemeClr val="tx1"/>
              </a:solidFill>
              <a:latin typeface="Arial"/>
              <a:ea typeface="Arial"/>
              <a:cs typeface="Arial"/>
              <a:sym typeface="Arial"/>
            </a:endParaRPr>
          </a:p>
        </p:txBody>
      </p:sp>
      <p:sp>
        <p:nvSpPr>
          <p:cNvPr id="14" name="Google Shape;85;p6">
            <a:extLst>
              <a:ext uri="{FF2B5EF4-FFF2-40B4-BE49-F238E27FC236}">
                <a16:creationId xmlns:a16="http://schemas.microsoft.com/office/drawing/2014/main" id="{214D3478-57F0-4734-B4F4-1AA608DE93DC}"/>
              </a:ext>
            </a:extLst>
          </p:cNvPr>
          <p:cNvSpPr txBox="1"/>
          <p:nvPr/>
        </p:nvSpPr>
        <p:spPr>
          <a:xfrm>
            <a:off x="4438188" y="5303042"/>
            <a:ext cx="4163805" cy="1131213"/>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lvl="0" algn="just">
              <a:lnSpc>
                <a:spcPct val="120000"/>
              </a:lnSpc>
              <a:buSzPct val="100000"/>
            </a:pPr>
            <a:r>
              <a:rPr lang="fr-FR" sz="1600" dirty="0">
                <a:solidFill>
                  <a:schemeClr val="tx1"/>
                </a:solidFill>
              </a:rPr>
              <a:t>La </a:t>
            </a:r>
            <a:r>
              <a:rPr lang="fr-FR" sz="1600" b="1" dirty="0">
                <a:solidFill>
                  <a:srgbClr val="18C320"/>
                </a:solidFill>
              </a:rPr>
              <a:t>population indigène </a:t>
            </a:r>
            <a:r>
              <a:rPr lang="fr-FR" sz="1600" dirty="0">
                <a:solidFill>
                  <a:schemeClr val="tx1"/>
                </a:solidFill>
              </a:rPr>
              <a:t>mondiale ne représente que 5% de la population mondiale, mais protège 80% de la biodiversité mondiale.</a:t>
            </a:r>
            <a:endParaRPr lang="en-US" sz="1600" b="0" i="0" u="none" strike="noStrike" cap="none" dirty="0">
              <a:solidFill>
                <a:schemeClr val="tx1"/>
              </a:solidFill>
              <a:latin typeface="Arial"/>
              <a:ea typeface="Arial"/>
              <a:cs typeface="Arial"/>
              <a:sym typeface="Arial"/>
            </a:endParaRPr>
          </a:p>
        </p:txBody>
      </p:sp>
      <p:pic>
        <p:nvPicPr>
          <p:cNvPr id="1026" name="Picture 2" descr="Question Mark Response - Free image on Pixabay">
            <a:extLst>
              <a:ext uri="{FF2B5EF4-FFF2-40B4-BE49-F238E27FC236}">
                <a16:creationId xmlns:a16="http://schemas.microsoft.com/office/drawing/2014/main" id="{9924F40C-BD91-4689-8822-990B5D0ABD0B}"/>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1037" t="5146" r="13445" b="7613"/>
          <a:stretch/>
        </p:blipFill>
        <p:spPr bwMode="auto">
          <a:xfrm>
            <a:off x="7170233" y="1461459"/>
            <a:ext cx="1271240" cy="169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3. </a:t>
            </a:r>
            <a:r>
              <a:rPr lang="es-ES" sz="2400" dirty="0" err="1">
                <a:solidFill>
                  <a:schemeClr val="lt1"/>
                </a:solidFill>
              </a:rPr>
              <a:t>Faits</a:t>
            </a:r>
            <a:r>
              <a:rPr lang="es-ES" sz="2400" dirty="0">
                <a:solidFill>
                  <a:schemeClr val="lt1"/>
                </a:solidFill>
              </a:rPr>
              <a:t> et </a:t>
            </a:r>
            <a:r>
              <a:rPr lang="es-ES" sz="2400" dirty="0" err="1">
                <a:solidFill>
                  <a:schemeClr val="lt1"/>
                </a:solidFill>
              </a:rPr>
              <a:t>chiffres</a:t>
            </a:r>
            <a:endParaRPr lang="es-ES" sz="2400" b="0" i="0" u="none" strike="noStrike" cap="none" dirty="0">
              <a:solidFill>
                <a:schemeClr val="lt1"/>
              </a:solidFill>
              <a:latin typeface="Arial"/>
              <a:ea typeface="Arial"/>
              <a:cs typeface="Arial"/>
              <a:sym typeface="Arial"/>
            </a:endParaRPr>
          </a:p>
        </p:txBody>
      </p:sp>
      <p:sp>
        <p:nvSpPr>
          <p:cNvPr id="87" name="Google Shape;87;p6"/>
          <p:cNvSpPr/>
          <p:nvPr/>
        </p:nvSpPr>
        <p:spPr>
          <a:xfrm>
            <a:off x="319070" y="1929637"/>
            <a:ext cx="8861444" cy="338514"/>
          </a:xfrm>
          <a:prstGeom prst="rect">
            <a:avLst/>
          </a:prstGeom>
          <a:noFill/>
          <a:ln>
            <a:noFill/>
          </a:ln>
        </p:spPr>
        <p:txBody>
          <a:bodyPr spcFirstLastPara="1" wrap="square" lIns="91425" tIns="45700" rIns="91425" bIns="45700" anchor="t" anchorCtr="0">
            <a:spAutoFit/>
          </a:bodyPr>
          <a:lstStyle/>
          <a:p>
            <a:r>
              <a:rPr lang="es-ES" sz="1600" b="1" dirty="0">
                <a:solidFill>
                  <a:srgbClr val="18C320"/>
                </a:solidFill>
              </a:rPr>
              <a:t>And </a:t>
            </a:r>
            <a:r>
              <a:rPr lang="es-ES" sz="1600" b="1" dirty="0" err="1">
                <a:solidFill>
                  <a:srgbClr val="18C320"/>
                </a:solidFill>
              </a:rPr>
              <a:t>what</a:t>
            </a:r>
            <a:r>
              <a:rPr lang="es-ES" sz="1600" b="1" dirty="0">
                <a:solidFill>
                  <a:srgbClr val="18C320"/>
                </a:solidFill>
              </a:rPr>
              <a:t> </a:t>
            </a:r>
            <a:r>
              <a:rPr lang="es-ES" sz="1600" b="1" dirty="0" err="1">
                <a:solidFill>
                  <a:srgbClr val="18C320"/>
                </a:solidFill>
              </a:rPr>
              <a:t>about</a:t>
            </a:r>
            <a:r>
              <a:rPr lang="es-ES" sz="1600" b="1" dirty="0">
                <a:solidFill>
                  <a:srgbClr val="18C320"/>
                </a:solidFill>
              </a:rPr>
              <a:t> </a:t>
            </a:r>
            <a:r>
              <a:rPr lang="es-ES" sz="1600" b="1" dirty="0" err="1">
                <a:solidFill>
                  <a:srgbClr val="18C320"/>
                </a:solidFill>
              </a:rPr>
              <a:t>the</a:t>
            </a:r>
            <a:r>
              <a:rPr lang="es-ES" sz="1600" b="1" dirty="0">
                <a:solidFill>
                  <a:srgbClr val="18C320"/>
                </a:solidFill>
              </a:rPr>
              <a:t> </a:t>
            </a:r>
            <a:r>
              <a:rPr lang="es-ES" sz="1600" b="1" dirty="0" err="1">
                <a:solidFill>
                  <a:srgbClr val="18C320"/>
                </a:solidFill>
              </a:rPr>
              <a:t>transport</a:t>
            </a:r>
            <a:r>
              <a:rPr lang="es-ES" sz="1600" b="1" dirty="0">
                <a:solidFill>
                  <a:srgbClr val="18C320"/>
                </a:solidFill>
              </a:rPr>
              <a:t> sector?</a:t>
            </a:r>
            <a:endParaRPr sz="1600" b="1" dirty="0">
              <a:solidFill>
                <a:srgbClr val="18C320"/>
              </a:solidFill>
            </a:endParaRPr>
          </a:p>
        </p:txBody>
      </p:sp>
      <p:sp>
        <p:nvSpPr>
          <p:cNvPr id="15" name="Google Shape;85;p6">
            <a:extLst>
              <a:ext uri="{FF2B5EF4-FFF2-40B4-BE49-F238E27FC236}">
                <a16:creationId xmlns:a16="http://schemas.microsoft.com/office/drawing/2014/main" id="{CA417F46-C366-4354-BED0-BFB813E345B4}"/>
              </a:ext>
            </a:extLst>
          </p:cNvPr>
          <p:cNvSpPr txBox="1"/>
          <p:nvPr/>
        </p:nvSpPr>
        <p:spPr>
          <a:xfrm>
            <a:off x="4917029" y="2716793"/>
            <a:ext cx="2955732" cy="1308797"/>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marR="0" lvl="0" algn="just" rtl="0">
              <a:lnSpc>
                <a:spcPct val="120000"/>
              </a:lnSpc>
              <a:spcBef>
                <a:spcPts val="0"/>
              </a:spcBef>
              <a:spcAft>
                <a:spcPts val="0"/>
              </a:spcAft>
              <a:buClr>
                <a:srgbClr val="000000"/>
              </a:buClr>
              <a:buSzPct val="100000"/>
              <a:buFont typeface="Arial"/>
              <a:buNone/>
            </a:pPr>
            <a:r>
              <a:rPr lang="en-US" sz="1600" dirty="0">
                <a:solidFill>
                  <a:schemeClr val="tx1"/>
                </a:solidFill>
              </a:rPr>
              <a:t>Over </a:t>
            </a:r>
            <a:r>
              <a:rPr lang="en-US" sz="1600" b="1" dirty="0">
                <a:solidFill>
                  <a:srgbClr val="18C320"/>
                </a:solidFill>
              </a:rPr>
              <a:t>90% of the fuel used </a:t>
            </a:r>
            <a:r>
              <a:rPr lang="en-US" sz="1600" dirty="0">
                <a:solidFill>
                  <a:schemeClr val="tx1"/>
                </a:solidFill>
              </a:rPr>
              <a:t>for transportation is petroleum based, primarily gasoline and diesel. </a:t>
            </a:r>
            <a:r>
              <a:rPr lang="en-US" sz="1600" b="0" i="0" u="none" strike="noStrike" cap="none" dirty="0">
                <a:solidFill>
                  <a:schemeClr val="tx1"/>
                </a:solidFill>
                <a:latin typeface="Arial"/>
                <a:ea typeface="Arial"/>
                <a:cs typeface="Arial"/>
                <a:sym typeface="Arial"/>
              </a:rPr>
              <a:t>(9)</a:t>
            </a:r>
            <a:endParaRPr sz="1600" b="0" i="0" u="none" strike="noStrike" cap="none" dirty="0">
              <a:solidFill>
                <a:schemeClr val="tx1"/>
              </a:solidFill>
              <a:latin typeface="Arial"/>
              <a:ea typeface="Arial"/>
              <a:cs typeface="Arial"/>
              <a:sym typeface="Arial"/>
            </a:endParaRPr>
          </a:p>
        </p:txBody>
      </p:sp>
      <p:sp>
        <p:nvSpPr>
          <p:cNvPr id="16" name="Google Shape;85;p6">
            <a:extLst>
              <a:ext uri="{FF2B5EF4-FFF2-40B4-BE49-F238E27FC236}">
                <a16:creationId xmlns:a16="http://schemas.microsoft.com/office/drawing/2014/main" id="{6550855E-FA41-4C09-AF3C-00952B52AA95}"/>
              </a:ext>
            </a:extLst>
          </p:cNvPr>
          <p:cNvSpPr txBox="1"/>
          <p:nvPr/>
        </p:nvSpPr>
        <p:spPr>
          <a:xfrm>
            <a:off x="4928839" y="4215635"/>
            <a:ext cx="2955732" cy="2221172"/>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marR="0" lvl="0" algn="just" rtl="0">
              <a:lnSpc>
                <a:spcPct val="120000"/>
              </a:lnSpc>
              <a:spcBef>
                <a:spcPts val="0"/>
              </a:spcBef>
              <a:spcAft>
                <a:spcPts val="0"/>
              </a:spcAft>
              <a:buClr>
                <a:srgbClr val="000000"/>
              </a:buClr>
              <a:buSzPct val="100000"/>
              <a:buFont typeface="Arial"/>
              <a:buNone/>
            </a:pPr>
            <a:r>
              <a:rPr lang="en-US" sz="1600" b="1" dirty="0">
                <a:solidFill>
                  <a:srgbClr val="18C320"/>
                </a:solidFill>
              </a:rPr>
              <a:t>72% of the CO2 emissions </a:t>
            </a:r>
            <a:r>
              <a:rPr lang="en-US" sz="1600" dirty="0">
                <a:solidFill>
                  <a:schemeClr val="tx1"/>
                </a:solidFill>
              </a:rPr>
              <a:t>produced by the t</a:t>
            </a:r>
            <a:r>
              <a:rPr lang="en-US" sz="1600" b="0" i="0" u="none" strike="noStrike" cap="none" dirty="0">
                <a:solidFill>
                  <a:schemeClr val="tx1"/>
                </a:solidFill>
                <a:latin typeface="Arial"/>
                <a:ea typeface="Arial"/>
                <a:cs typeface="Arial"/>
                <a:sym typeface="Arial"/>
              </a:rPr>
              <a:t>ransport sector, come from </a:t>
            </a:r>
            <a:r>
              <a:rPr lang="en-US" sz="1600" b="1" dirty="0">
                <a:solidFill>
                  <a:srgbClr val="18C320"/>
                </a:solidFill>
              </a:rPr>
              <a:t>cars and other road vehicles</a:t>
            </a:r>
            <a:r>
              <a:rPr lang="en-US" sz="1600" b="0" i="0" u="none" strike="noStrike" cap="none" dirty="0">
                <a:solidFill>
                  <a:schemeClr val="tx1"/>
                </a:solidFill>
                <a:latin typeface="Arial"/>
                <a:ea typeface="Arial"/>
                <a:cs typeface="Arial"/>
                <a:sym typeface="Arial"/>
              </a:rPr>
              <a:t>. </a:t>
            </a:r>
            <a:r>
              <a:rPr lang="en-US" sz="1600" dirty="0">
                <a:solidFill>
                  <a:schemeClr val="dk1"/>
                </a:solidFill>
              </a:rPr>
              <a:t>From 1970 to 2010, such vehicles were responsible for 80% of the increase in emissions.</a:t>
            </a:r>
            <a:r>
              <a:rPr lang="en-US" sz="1600" b="0" i="0" u="none" strike="noStrike" cap="none" dirty="0">
                <a:solidFill>
                  <a:schemeClr val="tx1"/>
                </a:solidFill>
                <a:latin typeface="Arial"/>
                <a:ea typeface="Arial"/>
                <a:cs typeface="Arial"/>
                <a:sym typeface="Arial"/>
              </a:rPr>
              <a:t> (9)</a:t>
            </a:r>
            <a:endParaRPr sz="1600" b="0" i="0" u="none" strike="noStrike" cap="none" dirty="0">
              <a:solidFill>
                <a:schemeClr val="tx1"/>
              </a:solidFill>
              <a:latin typeface="Arial"/>
              <a:ea typeface="Arial"/>
              <a:cs typeface="Arial"/>
              <a:sym typeface="Arial"/>
            </a:endParaRPr>
          </a:p>
        </p:txBody>
      </p:sp>
      <p:sp>
        <p:nvSpPr>
          <p:cNvPr id="17" name="Google Shape;85;p6">
            <a:extLst>
              <a:ext uri="{FF2B5EF4-FFF2-40B4-BE49-F238E27FC236}">
                <a16:creationId xmlns:a16="http://schemas.microsoft.com/office/drawing/2014/main" id="{097ABFD9-BA27-4692-895F-E1C752F29A01}"/>
              </a:ext>
            </a:extLst>
          </p:cNvPr>
          <p:cNvSpPr txBox="1"/>
          <p:nvPr/>
        </p:nvSpPr>
        <p:spPr>
          <a:xfrm>
            <a:off x="319069" y="2696516"/>
            <a:ext cx="4252931" cy="2221172"/>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marR="0" lvl="0" algn="just" rtl="0">
              <a:lnSpc>
                <a:spcPct val="120000"/>
              </a:lnSpc>
              <a:spcBef>
                <a:spcPts val="0"/>
              </a:spcBef>
              <a:spcAft>
                <a:spcPts val="0"/>
              </a:spcAft>
              <a:buClr>
                <a:srgbClr val="000000"/>
              </a:buClr>
              <a:buSzPct val="100000"/>
              <a:buFont typeface="Arial"/>
              <a:buNone/>
            </a:pPr>
            <a:r>
              <a:rPr lang="en-US" sz="1600" b="0" i="0" u="none" strike="noStrike" cap="none" dirty="0">
                <a:solidFill>
                  <a:schemeClr val="tx1"/>
                </a:solidFill>
                <a:latin typeface="Arial"/>
                <a:ea typeface="Arial"/>
                <a:cs typeface="Arial"/>
                <a:sym typeface="Arial"/>
              </a:rPr>
              <a:t>Transport accounts for about </a:t>
            </a:r>
            <a:r>
              <a:rPr lang="en-US" sz="1600" b="1" dirty="0">
                <a:solidFill>
                  <a:srgbClr val="18C320"/>
                </a:solidFill>
              </a:rPr>
              <a:t>64% of global oil consumption,</a:t>
            </a:r>
            <a:r>
              <a:rPr lang="en-US" sz="1600" b="0" i="0" u="none" strike="noStrike" cap="none" dirty="0">
                <a:solidFill>
                  <a:schemeClr val="tx1"/>
                </a:solidFill>
                <a:latin typeface="Arial"/>
                <a:ea typeface="Arial"/>
                <a:cs typeface="Arial"/>
                <a:sym typeface="Arial"/>
              </a:rPr>
              <a:t> </a:t>
            </a:r>
            <a:r>
              <a:rPr lang="en-US" sz="1600" b="1" dirty="0">
                <a:solidFill>
                  <a:srgbClr val="18C320"/>
                </a:solidFill>
              </a:rPr>
              <a:t>27% of all energy </a:t>
            </a:r>
            <a:r>
              <a:rPr lang="en-US" sz="1600" b="0" i="0" u="none" strike="noStrike" cap="none" dirty="0">
                <a:solidFill>
                  <a:schemeClr val="tx1"/>
                </a:solidFill>
                <a:latin typeface="Arial"/>
                <a:ea typeface="Arial"/>
                <a:cs typeface="Arial"/>
                <a:sym typeface="Arial"/>
              </a:rPr>
              <a:t>use, and </a:t>
            </a:r>
            <a:r>
              <a:rPr lang="en-US" sz="1600" b="1" dirty="0">
                <a:solidFill>
                  <a:srgbClr val="18C320"/>
                </a:solidFill>
              </a:rPr>
              <a:t>23% of the world’s energy-related carbon dioxide emissions</a:t>
            </a:r>
            <a:r>
              <a:rPr lang="en-US" sz="1600" b="0" i="0" u="none" strike="noStrike" cap="none" dirty="0">
                <a:solidFill>
                  <a:schemeClr val="tx1"/>
                </a:solidFill>
                <a:latin typeface="Arial"/>
                <a:ea typeface="Arial"/>
                <a:cs typeface="Arial"/>
                <a:sym typeface="Arial"/>
              </a:rPr>
              <a:t>. </a:t>
            </a:r>
            <a:r>
              <a:rPr lang="en-US" sz="1600" dirty="0">
                <a:solidFill>
                  <a:schemeClr val="tx1"/>
                </a:solidFill>
              </a:rPr>
              <a:t>It is the fastest growing source of energy-related greenhouse gas (GHG) emissions in the world. (9)</a:t>
            </a:r>
            <a:endParaRPr sz="1600" b="0" i="0" u="none" strike="noStrike" cap="none" dirty="0">
              <a:solidFill>
                <a:schemeClr val="tx1"/>
              </a:solidFill>
              <a:latin typeface="Arial"/>
              <a:ea typeface="Arial"/>
              <a:cs typeface="Arial"/>
              <a:sym typeface="Arial"/>
            </a:endParaRPr>
          </a:p>
        </p:txBody>
      </p:sp>
      <p:sp>
        <p:nvSpPr>
          <p:cNvPr id="20" name="Google Shape;85;p6">
            <a:extLst>
              <a:ext uri="{FF2B5EF4-FFF2-40B4-BE49-F238E27FC236}">
                <a16:creationId xmlns:a16="http://schemas.microsoft.com/office/drawing/2014/main" id="{C2946BFA-CC57-43C4-8EC6-5F85A3C9BCE4}"/>
              </a:ext>
            </a:extLst>
          </p:cNvPr>
          <p:cNvSpPr txBox="1"/>
          <p:nvPr/>
        </p:nvSpPr>
        <p:spPr>
          <a:xfrm>
            <a:off x="319069" y="5096100"/>
            <a:ext cx="4252931" cy="1332429"/>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marR="0" lvl="0" algn="just" rtl="0">
              <a:lnSpc>
                <a:spcPct val="120000"/>
              </a:lnSpc>
              <a:spcBef>
                <a:spcPts val="0"/>
              </a:spcBef>
              <a:spcAft>
                <a:spcPts val="0"/>
              </a:spcAft>
              <a:buClr>
                <a:srgbClr val="000000"/>
              </a:buClr>
              <a:buSzPct val="100000"/>
              <a:buFont typeface="Arial"/>
              <a:buNone/>
            </a:pPr>
            <a:r>
              <a:rPr lang="en-US" sz="1600" dirty="0">
                <a:solidFill>
                  <a:schemeClr val="tx1"/>
                </a:solidFill>
              </a:rPr>
              <a:t>As populations, economies, and the need for mobility grow, GHG emissions from transport could </a:t>
            </a:r>
            <a:r>
              <a:rPr lang="en-US" sz="1600" b="1" dirty="0">
                <a:solidFill>
                  <a:srgbClr val="18C320"/>
                </a:solidFill>
              </a:rPr>
              <a:t>increase by as much as 60% by 2050 </a:t>
            </a:r>
            <a:r>
              <a:rPr lang="en-US" sz="1600" dirty="0">
                <a:solidFill>
                  <a:schemeClr val="tx1"/>
                </a:solidFill>
              </a:rPr>
              <a:t>if left unchecked. (10)</a:t>
            </a:r>
          </a:p>
        </p:txBody>
      </p:sp>
      <p:pic>
        <p:nvPicPr>
          <p:cNvPr id="11" name="Picture 2" descr="Question Mark Response - Free image on Pixabay">
            <a:extLst>
              <a:ext uri="{FF2B5EF4-FFF2-40B4-BE49-F238E27FC236}">
                <a16:creationId xmlns:a16="http://schemas.microsoft.com/office/drawing/2014/main" id="{1DC1AAFE-636E-417F-9E30-C05877F93DC4}"/>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1037" t="5146" r="13445" b="7613"/>
          <a:stretch/>
        </p:blipFill>
        <p:spPr bwMode="auto">
          <a:xfrm>
            <a:off x="7872760" y="1055322"/>
            <a:ext cx="1271240" cy="169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3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13</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3. </a:t>
            </a:r>
            <a:r>
              <a:rPr lang="es-ES" sz="2400" dirty="0" err="1">
                <a:solidFill>
                  <a:schemeClr val="lt1"/>
                </a:solidFill>
              </a:rPr>
              <a:t>Faits</a:t>
            </a:r>
            <a:r>
              <a:rPr lang="es-ES" sz="2400" dirty="0">
                <a:solidFill>
                  <a:schemeClr val="lt1"/>
                </a:solidFill>
              </a:rPr>
              <a:t> et </a:t>
            </a:r>
            <a:r>
              <a:rPr lang="es-ES" sz="2400" dirty="0" err="1">
                <a:solidFill>
                  <a:schemeClr val="lt1"/>
                </a:solidFill>
              </a:rPr>
              <a:t>chiffres</a:t>
            </a:r>
            <a:endParaRPr lang="es-ES" sz="2400" b="0" i="0" u="none" strike="noStrike" cap="none" dirty="0">
              <a:solidFill>
                <a:schemeClr val="lt1"/>
              </a:solidFill>
              <a:latin typeface="Arial"/>
              <a:ea typeface="Arial"/>
              <a:cs typeface="Arial"/>
              <a:sym typeface="Arial"/>
            </a:endParaRPr>
          </a:p>
        </p:txBody>
      </p:sp>
      <p:sp>
        <p:nvSpPr>
          <p:cNvPr id="87" name="Google Shape;87;p6"/>
          <p:cNvSpPr/>
          <p:nvPr/>
        </p:nvSpPr>
        <p:spPr>
          <a:xfrm>
            <a:off x="319070" y="1929637"/>
            <a:ext cx="8861444" cy="584735"/>
          </a:xfrm>
          <a:prstGeom prst="rect">
            <a:avLst/>
          </a:prstGeom>
          <a:noFill/>
          <a:ln>
            <a:noFill/>
          </a:ln>
        </p:spPr>
        <p:txBody>
          <a:bodyPr spcFirstLastPara="1" wrap="square" lIns="91425" tIns="45700" rIns="91425" bIns="45700" anchor="t" anchorCtr="0">
            <a:spAutoFit/>
          </a:bodyPr>
          <a:lstStyle/>
          <a:p>
            <a:r>
              <a:rPr lang="fr-FR" sz="1600" b="1" dirty="0">
                <a:solidFill>
                  <a:srgbClr val="18C320"/>
                </a:solidFill>
              </a:rPr>
              <a:t>Et qu’en est-il du secteur des transports?
</a:t>
            </a:r>
            <a:endParaRPr sz="1600" b="1" dirty="0">
              <a:solidFill>
                <a:srgbClr val="18C320"/>
              </a:solidFill>
            </a:endParaRPr>
          </a:p>
        </p:txBody>
      </p:sp>
      <p:sp>
        <p:nvSpPr>
          <p:cNvPr id="18" name="Google Shape;85;p6">
            <a:extLst>
              <a:ext uri="{FF2B5EF4-FFF2-40B4-BE49-F238E27FC236}">
                <a16:creationId xmlns:a16="http://schemas.microsoft.com/office/drawing/2014/main" id="{C3CBE330-36D6-4E90-8D94-9D758211BD79}"/>
              </a:ext>
            </a:extLst>
          </p:cNvPr>
          <p:cNvSpPr txBox="1"/>
          <p:nvPr/>
        </p:nvSpPr>
        <p:spPr>
          <a:xfrm>
            <a:off x="4291525" y="3410536"/>
            <a:ext cx="3822188" cy="2303808"/>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lvl="0" algn="just">
              <a:lnSpc>
                <a:spcPct val="120000"/>
              </a:lnSpc>
              <a:buSzPct val="100000"/>
            </a:pPr>
            <a:r>
              <a:rPr lang="fr-FR" sz="1600" dirty="0">
                <a:solidFill>
                  <a:schemeClr val="tx1"/>
                </a:solidFill>
              </a:rPr>
              <a:t>Chaque année, près de </a:t>
            </a:r>
            <a:r>
              <a:rPr lang="fr-FR" sz="1600" b="1" dirty="0">
                <a:solidFill>
                  <a:srgbClr val="18C320"/>
                </a:solidFill>
              </a:rPr>
              <a:t>185 000 décès </a:t>
            </a:r>
            <a:r>
              <a:rPr lang="fr-FR" sz="1600" dirty="0">
                <a:solidFill>
                  <a:schemeClr val="tx1"/>
                </a:solidFill>
              </a:rPr>
              <a:t>peuvent être directement attribués à la </a:t>
            </a:r>
            <a:r>
              <a:rPr lang="fr-FR" sz="1600" b="1" dirty="0">
                <a:solidFill>
                  <a:srgbClr val="18C320"/>
                </a:solidFill>
              </a:rPr>
              <a:t>pollution des véhicules</a:t>
            </a:r>
            <a:r>
              <a:rPr lang="fr-FR" sz="1600" dirty="0">
                <a:solidFill>
                  <a:schemeClr val="tx1"/>
                </a:solidFill>
              </a:rPr>
              <a:t>. Plus de 1,25 million de personnes sont tuées et jusqu’à 50 millions sont blessées sur les routes du monde chaque année (Banque mondiale, 2019). (10)</a:t>
            </a:r>
            <a:endParaRPr lang="en-US" sz="1600" dirty="0">
              <a:solidFill>
                <a:schemeClr val="tx1"/>
              </a:solidFill>
            </a:endParaRPr>
          </a:p>
        </p:txBody>
      </p:sp>
      <p:sp>
        <p:nvSpPr>
          <p:cNvPr id="19" name="Google Shape;85;p6">
            <a:extLst>
              <a:ext uri="{FF2B5EF4-FFF2-40B4-BE49-F238E27FC236}">
                <a16:creationId xmlns:a16="http://schemas.microsoft.com/office/drawing/2014/main" id="{2AD82E19-EAB9-4C62-96E4-829F6C1347F0}"/>
              </a:ext>
            </a:extLst>
          </p:cNvPr>
          <p:cNvSpPr txBox="1"/>
          <p:nvPr/>
        </p:nvSpPr>
        <p:spPr>
          <a:xfrm>
            <a:off x="348369" y="2943921"/>
            <a:ext cx="3376138" cy="2750061"/>
          </a:xfrm>
          <a:prstGeom prst="rect">
            <a:avLst/>
          </a:prstGeom>
          <a:solidFill>
            <a:schemeClr val="bg1">
              <a:lumMod val="85000"/>
            </a:scheme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108000" algn="just">
              <a:lnSpc>
                <a:spcPct val="120000"/>
              </a:lnSpc>
              <a:buSzPct val="100000"/>
            </a:pPr>
            <a:r>
              <a:rPr lang="fr-FR" sz="1600" dirty="0">
                <a:solidFill>
                  <a:schemeClr val="tx1"/>
                </a:solidFill>
              </a:rPr>
              <a:t>Le </a:t>
            </a:r>
            <a:r>
              <a:rPr lang="fr-FR" sz="1600" b="1" dirty="0">
                <a:solidFill>
                  <a:srgbClr val="18C320"/>
                </a:solidFill>
              </a:rPr>
              <a:t>secteur de l’aviation </a:t>
            </a:r>
            <a:r>
              <a:rPr lang="fr-FR" sz="1600" dirty="0">
                <a:solidFill>
                  <a:schemeClr val="tx1"/>
                </a:solidFill>
              </a:rPr>
              <a:t>représente actuellement environ 2 % des émissions mondiales et est l’un des pollueurs à la croissance la plus rapide. </a:t>
            </a:r>
            <a:r>
              <a:rPr lang="fr-FR" sz="1600" b="1" dirty="0">
                <a:solidFill>
                  <a:srgbClr val="18C320"/>
                </a:solidFill>
              </a:rPr>
              <a:t>Un vol aller-retour de Londres à Rome </a:t>
            </a:r>
            <a:r>
              <a:rPr lang="fr-FR" sz="1600" dirty="0">
                <a:solidFill>
                  <a:schemeClr val="tx1"/>
                </a:solidFill>
              </a:rPr>
              <a:t>générant 234 kg de CO2, c’est autant qu’un citoyen moyen à Madagascar émet en un an ! (11)</a:t>
            </a:r>
            <a:endParaRPr lang="en-US" sz="1600" dirty="0">
              <a:solidFill>
                <a:schemeClr val="tx1"/>
              </a:solidFill>
            </a:endParaRPr>
          </a:p>
        </p:txBody>
      </p:sp>
      <p:pic>
        <p:nvPicPr>
          <p:cNvPr id="11" name="Picture 2" descr="Question Mark Response - Free image on Pixabay">
            <a:extLst>
              <a:ext uri="{FF2B5EF4-FFF2-40B4-BE49-F238E27FC236}">
                <a16:creationId xmlns:a16="http://schemas.microsoft.com/office/drawing/2014/main" id="{1DC1AAFE-636E-417F-9E30-C05877F93DC4}"/>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1037" t="5146" r="13445" b="7613"/>
          <a:stretch/>
        </p:blipFill>
        <p:spPr bwMode="auto">
          <a:xfrm>
            <a:off x="6842473" y="1585550"/>
            <a:ext cx="1271240" cy="169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32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14</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3. </a:t>
            </a:r>
            <a:r>
              <a:rPr lang="es-ES" sz="2400" dirty="0" err="1">
                <a:solidFill>
                  <a:schemeClr val="lt1"/>
                </a:solidFill>
              </a:rPr>
              <a:t>Faits</a:t>
            </a:r>
            <a:r>
              <a:rPr lang="es-ES" sz="2400" dirty="0">
                <a:solidFill>
                  <a:schemeClr val="lt1"/>
                </a:solidFill>
              </a:rPr>
              <a:t> et </a:t>
            </a:r>
            <a:r>
              <a:rPr lang="es-ES" sz="2400" dirty="0" err="1">
                <a:solidFill>
                  <a:schemeClr val="lt1"/>
                </a:solidFill>
              </a:rPr>
              <a:t>chiffres</a:t>
            </a:r>
            <a:endParaRPr lang="es-ES" sz="2400" b="0" i="0" u="none" strike="noStrike" cap="none" dirty="0">
              <a:solidFill>
                <a:schemeClr val="lt1"/>
              </a:solidFill>
              <a:latin typeface="Arial"/>
              <a:ea typeface="Arial"/>
              <a:cs typeface="Arial"/>
              <a:sym typeface="Arial"/>
            </a:endParaRPr>
          </a:p>
        </p:txBody>
      </p:sp>
      <p:sp>
        <p:nvSpPr>
          <p:cNvPr id="87" name="Google Shape;87;p6"/>
          <p:cNvSpPr/>
          <p:nvPr/>
        </p:nvSpPr>
        <p:spPr>
          <a:xfrm>
            <a:off x="319069" y="1929637"/>
            <a:ext cx="8367731" cy="584735"/>
          </a:xfrm>
          <a:prstGeom prst="rect">
            <a:avLst/>
          </a:prstGeom>
          <a:noFill/>
          <a:ln>
            <a:noFill/>
          </a:ln>
        </p:spPr>
        <p:txBody>
          <a:bodyPr spcFirstLastPara="1" wrap="square" lIns="91425" tIns="45700" rIns="91425" bIns="45700" anchor="t" anchorCtr="0">
            <a:spAutoFit/>
          </a:bodyPr>
          <a:lstStyle/>
          <a:p>
            <a:pPr lvl="0"/>
            <a:r>
              <a:rPr lang="fr-FR" sz="1600" b="1" dirty="0">
                <a:solidFill>
                  <a:srgbClr val="18C320"/>
                </a:solidFill>
              </a:rPr>
              <a:t>Émissions des transports dans le monde (12)
</a:t>
            </a:r>
            <a:endParaRPr lang="es-ES" sz="1600" dirty="0">
              <a:solidFill>
                <a:schemeClr val="dk1"/>
              </a:solidFill>
            </a:endParaRPr>
          </a:p>
        </p:txBody>
      </p:sp>
      <p:pic>
        <p:nvPicPr>
          <p:cNvPr id="3" name="Imagen 2">
            <a:extLst>
              <a:ext uri="{FF2B5EF4-FFF2-40B4-BE49-F238E27FC236}">
                <a16:creationId xmlns:a16="http://schemas.microsoft.com/office/drawing/2014/main" id="{C5C5F519-7697-40A3-87E4-21C8F27EE163}"/>
              </a:ext>
            </a:extLst>
          </p:cNvPr>
          <p:cNvPicPr>
            <a:picLocks noChangeAspect="1"/>
          </p:cNvPicPr>
          <p:nvPr/>
        </p:nvPicPr>
        <p:blipFill>
          <a:blip r:embed="rId3"/>
          <a:stretch>
            <a:fillRect/>
          </a:stretch>
        </p:blipFill>
        <p:spPr>
          <a:xfrm>
            <a:off x="285531" y="2873466"/>
            <a:ext cx="8280286" cy="3854722"/>
          </a:xfrm>
          <a:prstGeom prst="rect">
            <a:avLst/>
          </a:prstGeom>
        </p:spPr>
      </p:pic>
      <p:sp>
        <p:nvSpPr>
          <p:cNvPr id="6" name="Google Shape;79;g10b78f225a7_0_23">
            <a:extLst>
              <a:ext uri="{FF2B5EF4-FFF2-40B4-BE49-F238E27FC236}">
                <a16:creationId xmlns:a16="http://schemas.microsoft.com/office/drawing/2014/main" id="{D471A48A-332A-BCE1-A7BB-DD9AFF452BD0}"/>
              </a:ext>
            </a:extLst>
          </p:cNvPr>
          <p:cNvSpPr/>
          <p:nvPr/>
        </p:nvSpPr>
        <p:spPr>
          <a:xfrm>
            <a:off x="319069" y="2342229"/>
            <a:ext cx="8367731" cy="584735"/>
          </a:xfrm>
          <a:prstGeom prst="rect">
            <a:avLst/>
          </a:prstGeom>
          <a:noFill/>
          <a:ln>
            <a:noFill/>
          </a:ln>
        </p:spPr>
        <p:txBody>
          <a:bodyPr spcFirstLastPara="1" wrap="square" lIns="91425" tIns="45700" rIns="91425" bIns="45700" anchor="t" anchorCtr="0">
            <a:spAutoFit/>
          </a:bodyPr>
          <a:lstStyle/>
          <a:p>
            <a:pPr lvl="0"/>
            <a:r>
              <a:rPr lang="fr-FR" sz="1600" dirty="0">
                <a:solidFill>
                  <a:schemeClr val="dk1"/>
                </a:solidFill>
              </a:rPr>
              <a:t>Cette carte présente les </a:t>
            </a:r>
            <a:r>
              <a:rPr lang="fr-FR" sz="1600" b="1" dirty="0">
                <a:solidFill>
                  <a:srgbClr val="18C320"/>
                </a:solidFill>
              </a:rPr>
              <a:t>émissions générées </a:t>
            </a:r>
            <a:r>
              <a:rPr lang="fr-FR" sz="1600" dirty="0">
                <a:solidFill>
                  <a:schemeClr val="dk1"/>
                </a:solidFill>
              </a:rPr>
              <a:t>par les transports, par pays. Les États-Unis sont le pays le plus polluant, suivis de la Chine.  </a:t>
            </a:r>
            <a:endParaRPr lang="en-GB" sz="1600" dirty="0">
              <a:solidFill>
                <a:schemeClr val="dk1"/>
              </a:solidFill>
            </a:endParaRPr>
          </a:p>
        </p:txBody>
      </p:sp>
    </p:spTree>
    <p:extLst>
      <p:ext uri="{BB962C8B-B14F-4D97-AF65-F5344CB8AC3E}">
        <p14:creationId xmlns:p14="http://schemas.microsoft.com/office/powerpoint/2010/main" val="3020968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15</a:t>
            </a:fld>
            <a:endParaRPr/>
          </a:p>
        </p:txBody>
      </p:sp>
      <p:pic>
        <p:nvPicPr>
          <p:cNvPr id="143" name="Google Shape;143;p14"/>
          <p:cNvPicPr preferRelativeResize="0"/>
          <p:nvPr/>
        </p:nvPicPr>
        <p:blipFill rotWithShape="1">
          <a:blip r:embed="rId3">
            <a:alphaModFix/>
          </a:blip>
          <a:srcRect/>
          <a:stretch/>
        </p:blipFill>
        <p:spPr>
          <a:xfrm>
            <a:off x="264802" y="957400"/>
            <a:ext cx="8614395" cy="5462489"/>
          </a:xfrm>
          <a:prstGeom prst="rect">
            <a:avLst/>
          </a:prstGeom>
          <a:noFill/>
          <a:ln>
            <a:noFill/>
          </a:ln>
        </p:spPr>
      </p:pic>
      <p:sp>
        <p:nvSpPr>
          <p:cNvPr id="144" name="Google Shape;144;p14"/>
          <p:cNvSpPr/>
          <p:nvPr/>
        </p:nvSpPr>
        <p:spPr>
          <a:xfrm>
            <a:off x="348369" y="3589447"/>
            <a:ext cx="8367731" cy="1708120"/>
          </a:xfrm>
          <a:prstGeom prst="rect">
            <a:avLst/>
          </a:prstGeom>
          <a:noFill/>
          <a:ln>
            <a:noFill/>
          </a:ln>
        </p:spPr>
        <p:txBody>
          <a:bodyPr spcFirstLastPara="1" wrap="square" lIns="91425" tIns="45700" rIns="91425" bIns="45700" anchor="t" anchorCtr="0">
            <a:spAutoFit/>
          </a:bodyPr>
          <a:lstStyle/>
          <a:p>
            <a:pPr lvl="0" algn="just">
              <a:buSzPts val="2100"/>
            </a:pPr>
            <a:r>
              <a:rPr lang="fr-FR" sz="2100" dirty="0">
                <a:solidFill>
                  <a:srgbClr val="C5D8F1"/>
                </a:solidFill>
              </a:rPr>
              <a:t>Le quiz suivant représente 5 questions auxquelles vous devrez répondre pour confirmer votre compréhension de la présente capsule.
Chaque bonne réponse vaut 1 point. Aucun point pour les erreurs.
</a:t>
            </a:r>
            <a:endParaRPr sz="1400" b="0" i="0" u="none" strike="noStrike" cap="none" dirty="0">
              <a:solidFill>
                <a:srgbClr val="000000"/>
              </a:solidFill>
              <a:latin typeface="Arial"/>
              <a:ea typeface="Arial"/>
              <a:cs typeface="Arial"/>
              <a:sym typeface="Arial"/>
            </a:endParaRPr>
          </a:p>
        </p:txBody>
      </p:sp>
      <p:sp>
        <p:nvSpPr>
          <p:cNvPr id="145" name="Google Shape;145;p14">
            <a:hlinkClick r:id="" action="ppaction://hlinkshowjump?jump=nextslide"/>
          </p:cNvPr>
          <p:cNvSpPr/>
          <p:nvPr/>
        </p:nvSpPr>
        <p:spPr>
          <a:xfrm>
            <a:off x="7474187" y="5832263"/>
            <a:ext cx="903249" cy="490653"/>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16</a:t>
            </a:fld>
            <a:endParaRPr/>
          </a:p>
        </p:txBody>
      </p:sp>
      <p:sp>
        <p:nvSpPr>
          <p:cNvPr id="151" name="Google Shape;151;p15"/>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lang="es-ES" sz="2400" b="0" i="0" u="none" strike="noStrike" cap="none" dirty="0">
              <a:solidFill>
                <a:schemeClr val="lt1"/>
              </a:solidFill>
              <a:latin typeface="Arial"/>
              <a:ea typeface="Arial"/>
              <a:cs typeface="Arial"/>
              <a:sym typeface="Arial"/>
            </a:endParaRPr>
          </a:p>
        </p:txBody>
      </p:sp>
      <p:sp>
        <p:nvSpPr>
          <p:cNvPr id="152" name="Google Shape;152;p15"/>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n°1:</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Lequel des concepts suivants est un terme général qui décrit la gestion des ressources sans les épuiser pour les générations futures? 
</a:t>
            </a:r>
            <a:endParaRPr sz="1400" b="0" i="0" u="none" strike="noStrike" cap="none" dirty="0">
              <a:solidFill>
                <a:srgbClr val="000000"/>
              </a:solidFill>
              <a:latin typeface="Arial"/>
              <a:ea typeface="Arial"/>
              <a:cs typeface="Arial"/>
              <a:sym typeface="Arial"/>
            </a:endParaRPr>
          </a:p>
        </p:txBody>
      </p:sp>
      <p:sp>
        <p:nvSpPr>
          <p:cNvPr id="153" name="Google Shape;153;p15"/>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SzPts val="1600"/>
            </a:pPr>
            <a:r>
              <a:rPr lang="es-ES" sz="1600" dirty="0" err="1">
                <a:solidFill>
                  <a:srgbClr val="244061"/>
                </a:solidFill>
              </a:rPr>
              <a:t>Environnement</a:t>
            </a:r>
            <a:endParaRPr sz="1600" dirty="0">
              <a:solidFill>
                <a:srgbClr val="244061"/>
              </a:solidFill>
            </a:endParaRPr>
          </a:p>
        </p:txBody>
      </p:sp>
      <p:sp>
        <p:nvSpPr>
          <p:cNvPr id="154" name="Google Shape;154;p15"/>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Développement</a:t>
            </a:r>
            <a:r>
              <a:rPr lang="es-ES" sz="1600" dirty="0">
                <a:solidFill>
                  <a:srgbClr val="244061"/>
                </a:solidFill>
              </a:rPr>
              <a:t> durable</a:t>
            </a:r>
            <a:endParaRPr sz="1600" b="0" i="0" u="none" strike="noStrike" cap="none" dirty="0">
              <a:solidFill>
                <a:srgbClr val="244061"/>
              </a:solidFill>
              <a:latin typeface="Arial"/>
              <a:ea typeface="Arial"/>
              <a:cs typeface="Arial"/>
              <a:sym typeface="Arial"/>
            </a:endParaRPr>
          </a:p>
        </p:txBody>
      </p:sp>
      <p:sp>
        <p:nvSpPr>
          <p:cNvPr id="155" name="Google Shape;155;p15"/>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chemeClr val="dk2"/>
                </a:solidFill>
              </a:rPr>
              <a:t>Durabilité</a:t>
            </a:r>
            <a:endParaRPr sz="1400" b="0" i="0" u="none" strike="noStrike" cap="none" dirty="0">
              <a:solidFill>
                <a:srgbClr val="000000"/>
              </a:solidFill>
              <a:latin typeface="Arial"/>
              <a:ea typeface="Arial"/>
              <a:cs typeface="Arial"/>
              <a:sym typeface="Arial"/>
            </a:endParaRPr>
          </a:p>
        </p:txBody>
      </p:sp>
      <p:sp>
        <p:nvSpPr>
          <p:cNvPr id="156" name="Google Shape;156;p15"/>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chemeClr val="dk2"/>
                </a:solidFill>
              </a:rPr>
              <a:t>Inclusion</a:t>
            </a:r>
            <a:r>
              <a:rPr lang="es-ES" sz="1600" dirty="0">
                <a:solidFill>
                  <a:schemeClr val="dk2"/>
                </a:solidFill>
              </a:rPr>
              <a:t> </a:t>
            </a:r>
            <a:r>
              <a:rPr lang="es-ES" sz="1600" dirty="0" err="1">
                <a:solidFill>
                  <a:schemeClr val="dk2"/>
                </a:solidFill>
              </a:rPr>
              <a:t>sociale</a:t>
            </a:r>
            <a:endParaRPr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17</a:t>
            </a:fld>
            <a:endParaRPr/>
          </a:p>
        </p:txBody>
      </p:sp>
      <p:sp>
        <p:nvSpPr>
          <p:cNvPr id="162" name="Google Shape;162;p16"/>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lang="es-ES" sz="2400" b="0" i="0" u="none" strike="noStrike" cap="none" dirty="0">
              <a:solidFill>
                <a:schemeClr val="lt1"/>
              </a:solidFill>
              <a:latin typeface="Arial"/>
              <a:ea typeface="Arial"/>
              <a:cs typeface="Arial"/>
              <a:sym typeface="Arial"/>
            </a:endParaRPr>
          </a:p>
        </p:txBody>
      </p:sp>
      <p:sp>
        <p:nvSpPr>
          <p:cNvPr id="163" name="Google Shape;163;p16"/>
          <p:cNvSpPr txBox="1"/>
          <p:nvPr/>
        </p:nvSpPr>
        <p:spPr>
          <a:xfrm>
            <a:off x="316950" y="1778634"/>
            <a:ext cx="85101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n°2:</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Quels sont les trois piliers fondamentaux de la durabilité ?
</a:t>
            </a:r>
            <a:endParaRPr sz="1400" b="0" i="0" u="none" strike="noStrike" cap="none" dirty="0">
              <a:solidFill>
                <a:srgbClr val="000000"/>
              </a:solidFill>
              <a:latin typeface="Arial"/>
              <a:ea typeface="Arial"/>
              <a:cs typeface="Arial"/>
              <a:sym typeface="Arial"/>
            </a:endParaRPr>
          </a:p>
        </p:txBody>
      </p:sp>
      <p:sp>
        <p:nvSpPr>
          <p:cNvPr id="164" name="Google Shape;164;p16"/>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17365D"/>
                </a:solidFill>
              </a:rPr>
              <a:t>Environnement</a:t>
            </a:r>
            <a:r>
              <a:rPr lang="es-ES" sz="1600" dirty="0">
                <a:solidFill>
                  <a:srgbClr val="17365D"/>
                </a:solidFill>
              </a:rPr>
              <a:t>, </a:t>
            </a:r>
            <a:r>
              <a:rPr lang="es-ES" sz="1600" dirty="0" err="1">
                <a:solidFill>
                  <a:srgbClr val="17365D"/>
                </a:solidFill>
              </a:rPr>
              <a:t>société</a:t>
            </a:r>
            <a:r>
              <a:rPr lang="es-ES" sz="1600" dirty="0">
                <a:solidFill>
                  <a:srgbClr val="17365D"/>
                </a:solidFill>
              </a:rPr>
              <a:t> et </a:t>
            </a:r>
            <a:r>
              <a:rPr lang="es-ES" sz="1600" dirty="0" err="1">
                <a:solidFill>
                  <a:srgbClr val="17365D"/>
                </a:solidFill>
              </a:rPr>
              <a:t>justice</a:t>
            </a:r>
            <a:endParaRPr sz="1600" b="0" i="0" u="none" strike="noStrike" cap="none" dirty="0">
              <a:solidFill>
                <a:srgbClr val="17365D"/>
              </a:solidFill>
              <a:latin typeface="Arial"/>
              <a:ea typeface="Arial"/>
              <a:cs typeface="Arial"/>
              <a:sym typeface="Arial"/>
            </a:endParaRPr>
          </a:p>
        </p:txBody>
      </p:sp>
      <p:sp>
        <p:nvSpPr>
          <p:cNvPr id="165" name="Google Shape;165;p16"/>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Emploi</a:t>
            </a:r>
            <a:r>
              <a:rPr lang="es-ES" sz="1600" dirty="0">
                <a:solidFill>
                  <a:srgbClr val="244061"/>
                </a:solidFill>
              </a:rPr>
              <a:t>, </a:t>
            </a:r>
            <a:r>
              <a:rPr lang="es-ES" sz="1600" dirty="0" err="1">
                <a:solidFill>
                  <a:srgbClr val="244061"/>
                </a:solidFill>
              </a:rPr>
              <a:t>environnement</a:t>
            </a:r>
            <a:r>
              <a:rPr lang="es-ES" sz="1600" dirty="0">
                <a:solidFill>
                  <a:srgbClr val="244061"/>
                </a:solidFill>
              </a:rPr>
              <a:t> et </a:t>
            </a:r>
            <a:r>
              <a:rPr lang="es-ES" sz="1600" dirty="0" err="1">
                <a:solidFill>
                  <a:srgbClr val="244061"/>
                </a:solidFill>
              </a:rPr>
              <a:t>société</a:t>
            </a:r>
            <a:endParaRPr sz="1600" b="0" i="0" u="none" strike="noStrike" cap="none" dirty="0">
              <a:solidFill>
                <a:srgbClr val="244061"/>
              </a:solidFill>
              <a:latin typeface="Arial"/>
              <a:ea typeface="Arial"/>
              <a:cs typeface="Arial"/>
              <a:sym typeface="Arial"/>
            </a:endParaRPr>
          </a:p>
        </p:txBody>
      </p:sp>
      <p:sp>
        <p:nvSpPr>
          <p:cNvPr id="166" name="Google Shape;166;p16"/>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17365D"/>
                </a:solidFill>
              </a:rPr>
              <a:t>Environnement</a:t>
            </a:r>
            <a:r>
              <a:rPr lang="es-ES" sz="1600" dirty="0">
                <a:solidFill>
                  <a:srgbClr val="17365D"/>
                </a:solidFill>
              </a:rPr>
              <a:t>, </a:t>
            </a:r>
            <a:r>
              <a:rPr lang="es-ES" sz="1600" dirty="0" err="1">
                <a:solidFill>
                  <a:srgbClr val="17365D"/>
                </a:solidFill>
              </a:rPr>
              <a:t>économie</a:t>
            </a:r>
            <a:r>
              <a:rPr lang="es-ES" sz="1600" dirty="0">
                <a:solidFill>
                  <a:srgbClr val="17365D"/>
                </a:solidFill>
              </a:rPr>
              <a:t> et </a:t>
            </a:r>
            <a:r>
              <a:rPr lang="es-ES" sz="1600" dirty="0" err="1">
                <a:solidFill>
                  <a:srgbClr val="17365D"/>
                </a:solidFill>
              </a:rPr>
              <a:t>société</a:t>
            </a:r>
            <a:endParaRPr sz="1600" dirty="0">
              <a:solidFill>
                <a:srgbClr val="17365D"/>
              </a:solidFill>
            </a:endParaRPr>
          </a:p>
        </p:txBody>
      </p:sp>
      <p:sp>
        <p:nvSpPr>
          <p:cNvPr id="167" name="Google Shape;167;p16"/>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chemeClr val="dk2"/>
                </a:solidFill>
              </a:rPr>
              <a:t>Environnement</a:t>
            </a:r>
            <a:r>
              <a:rPr lang="es-ES" sz="1600" dirty="0">
                <a:solidFill>
                  <a:schemeClr val="dk2"/>
                </a:solidFill>
              </a:rPr>
              <a:t>, </a:t>
            </a:r>
            <a:r>
              <a:rPr lang="es-ES" sz="1600" dirty="0" err="1">
                <a:solidFill>
                  <a:schemeClr val="dk2"/>
                </a:solidFill>
              </a:rPr>
              <a:t>économie</a:t>
            </a:r>
            <a:r>
              <a:rPr lang="es-ES" sz="1600" dirty="0">
                <a:solidFill>
                  <a:schemeClr val="dk2"/>
                </a:solidFill>
              </a:rPr>
              <a:t> et </a:t>
            </a:r>
            <a:r>
              <a:rPr lang="es-ES" sz="1600" dirty="0" err="1">
                <a:solidFill>
                  <a:schemeClr val="dk2"/>
                </a:solidFill>
              </a:rPr>
              <a:t>éducation</a:t>
            </a:r>
            <a:endParaRPr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18</a:t>
            </a:fld>
            <a:endParaRPr/>
          </a:p>
        </p:txBody>
      </p:sp>
      <p:sp>
        <p:nvSpPr>
          <p:cNvPr id="184" name="Google Shape;184;p18"/>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indent="-742950">
              <a:lnSpc>
                <a:spcPct val="90000"/>
              </a:lnSpc>
              <a:buSzPct val="100000"/>
            </a:pPr>
            <a:r>
              <a:rPr lang="es-ES" sz="2400" dirty="0">
                <a:solidFill>
                  <a:schemeClr val="lt1"/>
                </a:solidFill>
              </a:rPr>
              <a:t>Quiz </a:t>
            </a:r>
            <a:r>
              <a:rPr lang="es-ES" sz="2400" dirty="0" err="1">
                <a:solidFill>
                  <a:schemeClr val="lt1"/>
                </a:solidFill>
              </a:rPr>
              <a:t>d’auto-évaluation</a:t>
            </a:r>
            <a:endParaRPr lang="es-ES" sz="2400" b="0" i="0" u="none" strike="noStrike" cap="none" dirty="0">
              <a:solidFill>
                <a:schemeClr val="lt1"/>
              </a:solidFill>
              <a:latin typeface="Arial"/>
              <a:ea typeface="Arial"/>
              <a:cs typeface="Arial"/>
              <a:sym typeface="Arial"/>
            </a:endParaRPr>
          </a:p>
        </p:txBody>
      </p:sp>
      <p:sp>
        <p:nvSpPr>
          <p:cNvPr id="185" name="Google Shape;185;p18"/>
          <p:cNvSpPr txBox="1"/>
          <p:nvPr/>
        </p:nvSpPr>
        <p:spPr>
          <a:xfrm>
            <a:off x="316950" y="1778634"/>
            <a:ext cx="85101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n°3:</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Qu’est-ce qui n’est pas vrai dans le développement durable? </a:t>
            </a:r>
            <a:endParaRPr sz="1400" b="0" i="0" u="none" strike="noStrike" cap="none" dirty="0">
              <a:solidFill>
                <a:srgbClr val="000000"/>
              </a:solidFill>
              <a:latin typeface="Arial"/>
              <a:ea typeface="Arial"/>
              <a:cs typeface="Arial"/>
              <a:sym typeface="Arial"/>
            </a:endParaRPr>
          </a:p>
        </p:txBody>
      </p:sp>
      <p:sp>
        <p:nvSpPr>
          <p:cNvPr id="186" name="Google Shape;186;p18"/>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rgbClr val="17365D"/>
                </a:solidFill>
              </a:rPr>
              <a:t>Il ne s’agit pas seulement de l’environnement</a:t>
            </a:r>
            <a:endParaRPr sz="1600" b="0" i="0" u="none" strike="noStrike" cap="none" dirty="0">
              <a:solidFill>
                <a:srgbClr val="17365D"/>
              </a:solidFill>
              <a:latin typeface="Arial"/>
              <a:ea typeface="Arial"/>
              <a:cs typeface="Arial"/>
              <a:sym typeface="Arial"/>
            </a:endParaRPr>
          </a:p>
        </p:txBody>
      </p:sp>
      <p:sp>
        <p:nvSpPr>
          <p:cNvPr id="187" name="Google Shape;187;p18"/>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rgbClr val="244061"/>
                </a:solidFill>
              </a:rPr>
              <a:t>Elle est basée sur le respect des limites écologiques de la Terre</a:t>
            </a:r>
            <a:endParaRPr sz="1600" b="0" i="0" u="none" strike="noStrike" cap="none" dirty="0">
              <a:solidFill>
                <a:srgbClr val="244061"/>
              </a:solidFill>
              <a:latin typeface="Arial"/>
              <a:ea typeface="Arial"/>
              <a:cs typeface="Arial"/>
              <a:sym typeface="Arial"/>
            </a:endParaRPr>
          </a:p>
        </p:txBody>
      </p:sp>
      <p:sp>
        <p:nvSpPr>
          <p:cNvPr id="188" name="Google Shape;188;p18"/>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SzPts val="1600"/>
            </a:pPr>
            <a:r>
              <a:rPr lang="fr-FR" sz="1600" dirty="0">
                <a:solidFill>
                  <a:srgbClr val="17365D"/>
                </a:solidFill>
              </a:rPr>
              <a:t>Son objectif est le développement humain</a:t>
            </a:r>
            <a:endParaRPr sz="1600" dirty="0">
              <a:solidFill>
                <a:srgbClr val="17365D"/>
              </a:solidFill>
            </a:endParaRPr>
          </a:p>
        </p:txBody>
      </p:sp>
      <p:sp>
        <p:nvSpPr>
          <p:cNvPr id="189" name="Google Shape;189;p18"/>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SzPts val="1600"/>
            </a:pPr>
            <a:r>
              <a:rPr lang="fr-FR" sz="1600" dirty="0">
                <a:solidFill>
                  <a:srgbClr val="17365D"/>
                </a:solidFill>
              </a:rPr>
              <a:t>Son objectif est la croissance</a:t>
            </a:r>
            <a:endParaRPr lang="en-US" sz="1600" dirty="0">
              <a:solidFill>
                <a:srgbClr val="17365D"/>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19</a:t>
            </a:fld>
            <a:endParaRPr/>
          </a:p>
        </p:txBody>
      </p:sp>
      <p:sp>
        <p:nvSpPr>
          <p:cNvPr id="195" name="Google Shape;195;p19"/>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lang="es-ES" sz="2400" b="0" i="0" u="none" strike="noStrike" cap="none" dirty="0">
              <a:solidFill>
                <a:schemeClr val="lt1"/>
              </a:solidFill>
              <a:latin typeface="Arial"/>
              <a:ea typeface="Arial"/>
              <a:cs typeface="Arial"/>
              <a:sym typeface="Arial"/>
            </a:endParaRPr>
          </a:p>
        </p:txBody>
      </p:sp>
      <p:sp>
        <p:nvSpPr>
          <p:cNvPr id="196" name="Google Shape;196;p19"/>
          <p:cNvSpPr txBox="1"/>
          <p:nvPr/>
        </p:nvSpPr>
        <p:spPr>
          <a:xfrm>
            <a:off x="316950" y="1778634"/>
            <a:ext cx="8510100"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n°4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Laquelle des options suivantes est le principal contributeur au changement climatique en termes d’émissions de gaz à effet de serre produites? 
</a:t>
            </a:r>
            <a:endParaRPr sz="1400" b="0" i="0" u="none" strike="noStrike" cap="none" dirty="0">
              <a:solidFill>
                <a:srgbClr val="000000"/>
              </a:solidFill>
              <a:latin typeface="Arial"/>
              <a:ea typeface="Arial"/>
              <a:cs typeface="Arial"/>
              <a:sym typeface="Arial"/>
            </a:endParaRPr>
          </a:p>
        </p:txBody>
      </p:sp>
      <p:sp>
        <p:nvSpPr>
          <p:cNvPr id="197" name="Google Shape;197;p19"/>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17365D"/>
                </a:solidFill>
              </a:rPr>
              <a:t>Transport</a:t>
            </a:r>
            <a:r>
              <a:rPr lang="es-ES" sz="1600" dirty="0">
                <a:solidFill>
                  <a:srgbClr val="17365D"/>
                </a:solidFill>
              </a:rPr>
              <a:t> et </a:t>
            </a:r>
            <a:r>
              <a:rPr lang="es-ES" sz="1600" dirty="0" err="1">
                <a:solidFill>
                  <a:srgbClr val="17365D"/>
                </a:solidFill>
              </a:rPr>
              <a:t>logistique</a:t>
            </a:r>
            <a:endParaRPr sz="1600" b="0" i="0" u="none" strike="noStrike" cap="none" dirty="0">
              <a:solidFill>
                <a:srgbClr val="17365D"/>
              </a:solidFill>
              <a:latin typeface="Arial"/>
              <a:ea typeface="Arial"/>
              <a:cs typeface="Arial"/>
              <a:sym typeface="Arial"/>
            </a:endParaRPr>
          </a:p>
        </p:txBody>
      </p:sp>
      <p:sp>
        <p:nvSpPr>
          <p:cNvPr id="198" name="Google Shape;198;p19"/>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Secteur</a:t>
            </a:r>
            <a:r>
              <a:rPr lang="es-ES" sz="1600" dirty="0">
                <a:solidFill>
                  <a:srgbClr val="244061"/>
                </a:solidFill>
              </a:rPr>
              <a:t> </a:t>
            </a:r>
            <a:r>
              <a:rPr lang="es-ES" sz="1600" dirty="0" err="1">
                <a:solidFill>
                  <a:srgbClr val="244061"/>
                </a:solidFill>
              </a:rPr>
              <a:t>agricole</a:t>
            </a:r>
            <a:endParaRPr sz="1600" b="0" i="0" u="none" strike="noStrike" cap="none" dirty="0">
              <a:solidFill>
                <a:srgbClr val="244061"/>
              </a:solidFill>
              <a:latin typeface="Arial"/>
              <a:ea typeface="Arial"/>
              <a:cs typeface="Arial"/>
              <a:sym typeface="Arial"/>
            </a:endParaRPr>
          </a:p>
        </p:txBody>
      </p:sp>
      <p:sp>
        <p:nvSpPr>
          <p:cNvPr id="199" name="Google Shape;199;p19"/>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17365D"/>
                </a:solidFill>
              </a:rPr>
              <a:t>Énergie</a:t>
            </a:r>
            <a:endParaRPr sz="1600" dirty="0">
              <a:solidFill>
                <a:srgbClr val="17365D"/>
              </a:solidFill>
            </a:endParaRPr>
          </a:p>
        </p:txBody>
      </p:sp>
      <p:sp>
        <p:nvSpPr>
          <p:cNvPr id="200" name="Google Shape;200;p19"/>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chemeClr val="dk2"/>
                </a:solidFill>
              </a:rPr>
              <a:t>Éclairage</a:t>
            </a:r>
            <a:endParaRPr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À faire avant cette capsule : </a:t>
            </a:r>
            <a:endParaRPr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a:solidFill>
                  <a:srgbClr val="18C320"/>
                </a:solidFill>
              </a:rPr>
              <a:t>Capsule </a:t>
            </a:r>
            <a:r>
              <a:rPr lang="es-ES" sz="2000" b="1" dirty="0" err="1">
                <a:solidFill>
                  <a:srgbClr val="18C320"/>
                </a:solidFill>
              </a:rPr>
              <a:t>liée</a:t>
            </a:r>
            <a:r>
              <a:rPr lang="es-ES" sz="2000" b="1" dirty="0">
                <a:solidFill>
                  <a:srgbClr val="18C320"/>
                </a:solidFill>
              </a:rPr>
              <a:t> à:</a:t>
            </a:r>
            <a:endParaRPr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1600" dirty="0">
                <a:solidFill>
                  <a:schemeClr val="dk1"/>
                </a:solidFill>
              </a:rPr>
              <a:t>Aucune connaissance supplémentaire préalable n’est nécessaire</a:t>
            </a:r>
            <a:endParaRPr lang="en-GB" sz="2000" b="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830956"/>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r>
              <a:rPr lang="es-ES" sz="1600" b="0" i="0" u="none" strike="noStrike" cap="none" dirty="0">
                <a:solidFill>
                  <a:schemeClr val="dk1"/>
                </a:solidFill>
                <a:latin typeface="Arial"/>
                <a:ea typeface="Arial"/>
                <a:cs typeface="Arial"/>
                <a:sym typeface="Arial"/>
              </a:rPr>
              <a:t>1.3.5, 1.4.6, 2.1.2, 2.1.3, 2.3.2, 2.5.1, 2.5.2, 2.5.4, 3.3.1, 3.3.3, 3.4.5. </a:t>
            </a:r>
            <a:r>
              <a:rPr lang="fr-FR" sz="1600" dirty="0">
                <a:solidFill>
                  <a:schemeClr val="dk1"/>
                </a:solidFill>
              </a:rPr>
              <a:t>Lien direct spécial avec les capsules de cette unité 2.4</a:t>
            </a:r>
            <a:r>
              <a:rPr lang="en-GB" sz="1600" dirty="0">
                <a:solidFill>
                  <a:schemeClr val="dk1"/>
                </a:solidFill>
              </a:rPr>
              <a:t>.</a:t>
            </a:r>
            <a:endParaRPr lang="en-GB" sz="1600" b="0" i="0" u="none" strike="noStrike" cap="none" dirty="0">
              <a:solidFill>
                <a:schemeClr val="dk1"/>
              </a:solidFill>
              <a:latin typeface="Arial"/>
              <a:ea typeface="Arial"/>
              <a:cs typeface="Arial"/>
              <a:sym typeface="Arial"/>
            </a:endParaRP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err="1">
                <a:solidFill>
                  <a:srgbClr val="18C320"/>
                </a:solidFill>
              </a:rPr>
              <a:t>Auteurs</a:t>
            </a:r>
            <a:r>
              <a:rPr lang="es-ES" sz="2000" b="1" dirty="0">
                <a:solidFill>
                  <a:srgbClr val="18C320"/>
                </a:solidFill>
              </a:rPr>
              <a:t>:</a:t>
            </a:r>
            <a:endParaRPr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066225" cy="351492"/>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0" i="0" u="none" strike="noStrike" cap="none" dirty="0">
                <a:solidFill>
                  <a:schemeClr val="dk1"/>
                </a:solidFill>
                <a:latin typeface="Arial"/>
                <a:ea typeface="Arial"/>
                <a:cs typeface="Arial"/>
                <a:sym typeface="Arial"/>
              </a:rPr>
              <a:t>PROSPEKTIKER &amp; SUSMILE Consortium</a:t>
            </a:r>
            <a:endParaRPr lang="es-ES" sz="16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20</a:t>
            </a:fld>
            <a:endParaRPr/>
          </a:p>
        </p:txBody>
      </p:sp>
      <p:sp>
        <p:nvSpPr>
          <p:cNvPr id="206" name="Google Shape;206;p20"/>
          <p:cNvSpPr txBox="1"/>
          <p:nvPr/>
        </p:nvSpPr>
        <p:spPr>
          <a:xfrm>
            <a:off x="316950" y="1075463"/>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lang="es-ES" sz="2400" b="0" i="0" u="none" strike="noStrike" cap="none" dirty="0">
              <a:solidFill>
                <a:schemeClr val="lt1"/>
              </a:solidFill>
              <a:latin typeface="Arial"/>
              <a:ea typeface="Arial"/>
              <a:cs typeface="Arial"/>
              <a:sym typeface="Arial"/>
            </a:endParaRPr>
          </a:p>
        </p:txBody>
      </p:sp>
      <p:sp>
        <p:nvSpPr>
          <p:cNvPr id="207" name="Google Shape;207;p20"/>
          <p:cNvSpPr txBox="1"/>
          <p:nvPr/>
        </p:nvSpPr>
        <p:spPr>
          <a:xfrm>
            <a:off x="316950" y="1778634"/>
            <a:ext cx="85101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n°5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Plus de 90 % du carburant utilisé pour le transport est...
</a:t>
            </a:r>
            <a:endParaRPr sz="1400" b="0" i="0" u="none" strike="noStrike" cap="none" dirty="0">
              <a:solidFill>
                <a:srgbClr val="000000"/>
              </a:solidFill>
              <a:latin typeface="Arial"/>
              <a:ea typeface="Arial"/>
              <a:cs typeface="Arial"/>
              <a:sym typeface="Arial"/>
            </a:endParaRPr>
          </a:p>
        </p:txBody>
      </p:sp>
      <p:sp>
        <p:nvSpPr>
          <p:cNvPr id="208" name="Google Shape;208;p20"/>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244061"/>
                </a:solidFill>
              </a:rPr>
              <a:t>À base de </a:t>
            </a:r>
            <a:r>
              <a:rPr lang="es-ES" sz="1600" dirty="0" err="1">
                <a:solidFill>
                  <a:srgbClr val="244061"/>
                </a:solidFill>
              </a:rPr>
              <a:t>pétrole</a:t>
            </a:r>
            <a:r>
              <a:rPr lang="es-ES" sz="1600" dirty="0">
                <a:solidFill>
                  <a:srgbClr val="244061"/>
                </a:solidFill>
              </a:rPr>
              <a:t> </a:t>
            </a:r>
            <a:endParaRPr sz="1600" dirty="0">
              <a:solidFill>
                <a:srgbClr val="244061"/>
              </a:solidFill>
            </a:endParaRPr>
          </a:p>
        </p:txBody>
      </p:sp>
      <p:sp>
        <p:nvSpPr>
          <p:cNvPr id="209" name="Google Shape;209;p20"/>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244061"/>
                </a:solidFill>
              </a:rPr>
              <a:t>Bio </a:t>
            </a:r>
            <a:r>
              <a:rPr lang="es-ES" sz="1600" dirty="0" err="1">
                <a:solidFill>
                  <a:srgbClr val="244061"/>
                </a:solidFill>
              </a:rPr>
              <a:t>sourcé</a:t>
            </a:r>
            <a:endParaRPr sz="1600" b="0" i="0" u="none" strike="noStrike" cap="none" dirty="0">
              <a:solidFill>
                <a:srgbClr val="244061"/>
              </a:solidFill>
              <a:latin typeface="Arial"/>
              <a:ea typeface="Arial"/>
              <a:cs typeface="Arial"/>
              <a:sym typeface="Arial"/>
            </a:endParaRPr>
          </a:p>
        </p:txBody>
      </p:sp>
      <p:sp>
        <p:nvSpPr>
          <p:cNvPr id="210" name="Google Shape;210;p20"/>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rgbClr val="244061"/>
                </a:solidFill>
              </a:rPr>
              <a:t>Basé sur les énergies renouvelables</a:t>
            </a:r>
            <a:endParaRPr sz="1600" b="0" i="0" u="none" strike="noStrike" cap="none" dirty="0">
              <a:solidFill>
                <a:srgbClr val="244061"/>
              </a:solidFill>
              <a:latin typeface="Arial"/>
              <a:ea typeface="Arial"/>
              <a:cs typeface="Arial"/>
              <a:sym typeface="Arial"/>
            </a:endParaRPr>
          </a:p>
        </p:txBody>
      </p:sp>
      <p:sp>
        <p:nvSpPr>
          <p:cNvPr id="211" name="Google Shape;211;p20"/>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chemeClr val="dk2"/>
                </a:solidFill>
              </a:rPr>
              <a:t>À base </a:t>
            </a:r>
            <a:r>
              <a:rPr lang="es-ES" sz="1600" dirty="0" err="1">
                <a:solidFill>
                  <a:schemeClr val="dk2"/>
                </a:solidFill>
              </a:rPr>
              <a:t>d’hydrogène</a:t>
            </a:r>
            <a:endParaRPr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21</a:t>
            </a:fld>
            <a:endParaRPr/>
          </a:p>
        </p:txBody>
      </p:sp>
      <p:sp>
        <p:nvSpPr>
          <p:cNvPr id="100" name="Google Shape;100;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err="1">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Références</a:t>
            </a:r>
            <a:endParaRPr sz="2800" b="0" i="0" u="none" strike="noStrike" cap="none" dirty="0">
              <a:solidFill>
                <a:schemeClr val="lt1"/>
              </a:solidFill>
              <a:latin typeface="Arial"/>
              <a:ea typeface="Arial"/>
              <a:cs typeface="Arial"/>
              <a:sym typeface="Arial"/>
            </a:endParaRPr>
          </a:p>
        </p:txBody>
      </p:sp>
      <p:sp>
        <p:nvSpPr>
          <p:cNvPr id="102" name="Google Shape;102;g10b78f225a7_0_15"/>
          <p:cNvSpPr txBox="1"/>
          <p:nvPr/>
        </p:nvSpPr>
        <p:spPr>
          <a:xfrm>
            <a:off x="444137" y="1907177"/>
            <a:ext cx="8377613" cy="407492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(1) Maryville University. </a:t>
            </a:r>
            <a:r>
              <a:rPr lang="en-US" sz="1200" i="1" dirty="0">
                <a:effectLst/>
                <a:latin typeface="+mj-lt"/>
                <a:ea typeface="Calibri" panose="020F0502020204030204" pitchFamily="34" charset="0"/>
                <a:cs typeface="Times New Roman" panose="02020603050405020304" pitchFamily="18" charset="0"/>
              </a:rPr>
              <a:t>Sustainability vs. Sustainable Development: Examining Two Important Concepts</a:t>
            </a:r>
            <a:r>
              <a:rPr lang="en-GB" sz="1200" dirty="0">
                <a:effectLst/>
                <a:latin typeface="+mj-lt"/>
                <a:ea typeface="Calibri" panose="020F0502020204030204" pitchFamily="34" charset="0"/>
                <a:cs typeface="Times New Roman" panose="02020603050405020304" pitchFamily="18" charset="0"/>
              </a:rPr>
              <a:t>. Retrieved June 03, 2022, from </a:t>
            </a:r>
            <a:r>
              <a:rPr lang="en-GB" sz="1200" dirty="0">
                <a:effectLst/>
                <a:latin typeface="+mj-lt"/>
                <a:ea typeface="Calibri" panose="020F0502020204030204" pitchFamily="34" charset="0"/>
                <a:cs typeface="Times New Roman" panose="02020603050405020304" pitchFamily="18" charset="0"/>
                <a:hlinkClick r:id="rId3"/>
              </a:rPr>
              <a:t>https://online.maryville.edu/blog/sustainability-vs-sustainable-development/</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(2) UCLA Sustainability. </a:t>
            </a:r>
            <a:r>
              <a:rPr lang="en-GB" sz="1200" i="1" dirty="0">
                <a:effectLst/>
                <a:latin typeface="+mj-lt"/>
                <a:ea typeface="Calibri" panose="020F0502020204030204" pitchFamily="34" charset="0"/>
                <a:cs typeface="Times New Roman" panose="02020603050405020304" pitchFamily="18" charset="0"/>
              </a:rPr>
              <a:t>What is sustainability?</a:t>
            </a:r>
            <a:r>
              <a:rPr lang="en-GB" sz="1200" dirty="0">
                <a:effectLst/>
                <a:latin typeface="+mj-lt"/>
                <a:ea typeface="Calibri" panose="020F0502020204030204" pitchFamily="34" charset="0"/>
                <a:cs typeface="Times New Roman" panose="02020603050405020304" pitchFamily="18" charset="0"/>
              </a:rPr>
              <a:t>. Retrieved March 16, 2022, from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4"/>
              </a:rPr>
              <a:t>https://www.sustain.ucla.edu/what-is-sustainability/</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(3) </a:t>
            </a:r>
            <a:r>
              <a:rPr lang="en-GB" sz="1200" dirty="0" err="1">
                <a:effectLst/>
                <a:latin typeface="+mj-lt"/>
                <a:ea typeface="Calibri" panose="020F0502020204030204" pitchFamily="34" charset="0"/>
                <a:cs typeface="Times New Roman" panose="02020603050405020304" pitchFamily="18" charset="0"/>
              </a:rPr>
              <a:t>Pixabay</a:t>
            </a:r>
            <a:r>
              <a:rPr lang="en-GB" sz="1200" dirty="0">
                <a:effectLst/>
                <a:latin typeface="+mj-lt"/>
                <a:ea typeface="Calibri" panose="020F0502020204030204" pitchFamily="34" charset="0"/>
                <a:cs typeface="Times New Roman" panose="02020603050405020304" pitchFamily="18" charset="0"/>
              </a:rPr>
              <a:t>. Free images website. Retrieved March 16, 2022, from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5"/>
              </a:rPr>
              <a:t>https://pixabay.com/</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(4) Adapted from U.S. Environmental Protection Agency. </a:t>
            </a:r>
            <a:r>
              <a:rPr lang="en-GB" sz="1200" i="1" dirty="0">
                <a:effectLst/>
                <a:latin typeface="+mj-lt"/>
                <a:ea typeface="Calibri" panose="020F0502020204030204" pitchFamily="34" charset="0"/>
                <a:cs typeface="Times New Roman" panose="02020603050405020304" pitchFamily="18" charset="0"/>
              </a:rPr>
              <a:t>Sustainability criteria</a:t>
            </a:r>
            <a:r>
              <a:rPr lang="en-GB" sz="1200" dirty="0">
                <a:effectLst/>
                <a:latin typeface="+mj-lt"/>
                <a:ea typeface="Calibri" panose="020F0502020204030204" pitchFamily="34" charset="0"/>
                <a:cs typeface="Times New Roman" panose="02020603050405020304" pitchFamily="18" charset="0"/>
              </a:rPr>
              <a:t>. Retrieved March 16, 2022, from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6"/>
              </a:rPr>
              <a:t>https://www.epa.gov/sites/default/files/2015-05/documents/sustainability_primer_v9.pdf</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(5) UCLA. </a:t>
            </a:r>
            <a:r>
              <a:rPr lang="en-GB" sz="1200" i="1" dirty="0">
                <a:effectLst/>
                <a:latin typeface="+mj-lt"/>
                <a:ea typeface="Calibri" panose="020F0502020204030204" pitchFamily="34" charset="0"/>
                <a:cs typeface="Times New Roman" panose="02020603050405020304" pitchFamily="18" charset="0"/>
              </a:rPr>
              <a:t>What is Sustainability.</a:t>
            </a:r>
            <a:r>
              <a:rPr lang="en-GB" sz="1200" dirty="0">
                <a:effectLst/>
                <a:latin typeface="+mj-lt"/>
                <a:ea typeface="Calibri" panose="020F0502020204030204" pitchFamily="34" charset="0"/>
                <a:cs typeface="Times New Roman" panose="02020603050405020304" pitchFamily="18" charset="0"/>
              </a:rPr>
              <a:t> [Video]. YouTube. Retrieved March 16, 2022, from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7"/>
              </a:rPr>
              <a:t>https://www.youtube.com/watch?v=zx04Kl8y4dE</a:t>
            </a:r>
            <a:r>
              <a:rPr lang="en-GB" sz="12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(6) </a:t>
            </a:r>
            <a:r>
              <a:rPr lang="en-GB" sz="1200" dirty="0" err="1">
                <a:effectLst/>
                <a:latin typeface="+mj-lt"/>
                <a:ea typeface="Calibri" panose="020F0502020204030204" pitchFamily="34" charset="0"/>
                <a:cs typeface="Times New Roman" panose="02020603050405020304" pitchFamily="18" charset="0"/>
              </a:rPr>
              <a:t>Unesco</a:t>
            </a:r>
            <a:r>
              <a:rPr lang="en-GB" sz="1200" dirty="0">
                <a:effectLst/>
                <a:latin typeface="+mj-lt"/>
                <a:ea typeface="Calibri" panose="020F0502020204030204" pitchFamily="34" charset="0"/>
                <a:cs typeface="Times New Roman" panose="02020603050405020304" pitchFamily="18" charset="0"/>
              </a:rPr>
              <a:t>. </a:t>
            </a:r>
            <a:r>
              <a:rPr lang="en-GB" sz="1200" i="1" dirty="0">
                <a:effectLst/>
                <a:latin typeface="+mj-lt"/>
                <a:ea typeface="Calibri" panose="020F0502020204030204" pitchFamily="34" charset="0"/>
                <a:cs typeface="Times New Roman" panose="02020603050405020304" pitchFamily="18" charset="0"/>
              </a:rPr>
              <a:t>Sustainable Development</a:t>
            </a:r>
            <a:r>
              <a:rPr lang="en-GB" sz="1200" dirty="0">
                <a:effectLst/>
                <a:latin typeface="+mj-lt"/>
                <a:ea typeface="Calibri" panose="020F0502020204030204" pitchFamily="34" charset="0"/>
                <a:cs typeface="Times New Roman" panose="02020603050405020304" pitchFamily="18" charset="0"/>
              </a:rPr>
              <a:t>. Retrieved June 3, 2022, from </a:t>
            </a:r>
            <a:r>
              <a:rPr lang="en-GB" sz="1200" dirty="0">
                <a:effectLst/>
                <a:latin typeface="+mj-lt"/>
                <a:ea typeface="Calibri" panose="020F0502020204030204" pitchFamily="34" charset="0"/>
                <a:cs typeface="Times New Roman" panose="02020603050405020304" pitchFamily="18" charset="0"/>
                <a:hlinkClick r:id="rId8"/>
              </a:rPr>
              <a:t>https://en.unesco.org/themes/education-sustainable-development/what-is-esd/sd#:~:text=Sustainability%20is%20often%20thought%20of,research%20and%20technology%20transfer%2C%20education</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(7) World Commission on Environment and Development. (1987). Our common future. Oxford University Press</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(8) Sustainability Management School. Switzerland Business School. </a:t>
            </a:r>
            <a:r>
              <a:rPr lang="en-GB" sz="1200" i="1" dirty="0">
                <a:effectLst/>
                <a:latin typeface="+mj-lt"/>
                <a:ea typeface="Calibri" panose="020F0502020204030204" pitchFamily="34" charset="0"/>
                <a:cs typeface="Times New Roman" panose="02020603050405020304" pitchFamily="18" charset="0"/>
              </a:rPr>
              <a:t>30 Interesting Facts about Sustainability</a:t>
            </a:r>
            <a:r>
              <a:rPr lang="en-GB" sz="1200" dirty="0">
                <a:effectLst/>
                <a:latin typeface="+mj-lt"/>
                <a:ea typeface="Calibri" panose="020F0502020204030204" pitchFamily="34" charset="0"/>
                <a:cs typeface="Times New Roman" panose="02020603050405020304" pitchFamily="18" charset="0"/>
              </a:rPr>
              <a:t>. Retrieved March 16, 2022, from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9"/>
              </a:rPr>
              <a:t>https://sumas.ch/sustainability-facts/</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22</a:t>
            </a:fld>
            <a:endParaRPr/>
          </a:p>
        </p:txBody>
      </p:sp>
      <p:sp>
        <p:nvSpPr>
          <p:cNvPr id="100" name="Google Shape;100;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err="1">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Références</a:t>
            </a:r>
            <a:endParaRPr sz="2800" b="0" i="0" u="none" strike="noStrike" cap="none" dirty="0">
              <a:solidFill>
                <a:schemeClr val="lt1"/>
              </a:solidFill>
              <a:latin typeface="Arial"/>
              <a:ea typeface="Arial"/>
              <a:cs typeface="Arial"/>
              <a:sym typeface="Arial"/>
            </a:endParaRPr>
          </a:p>
        </p:txBody>
      </p:sp>
      <p:sp>
        <p:nvSpPr>
          <p:cNvPr id="102" name="Google Shape;102;g10b78f225a7_0_15"/>
          <p:cNvSpPr txBox="1"/>
          <p:nvPr/>
        </p:nvSpPr>
        <p:spPr>
          <a:xfrm>
            <a:off x="444137" y="1907177"/>
            <a:ext cx="8377613" cy="246589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(9) International Institute for Sustainable Development. (2021, May 24). </a:t>
            </a:r>
            <a:r>
              <a:rPr lang="en-GB" sz="1200" i="1" dirty="0">
                <a:effectLst/>
                <a:latin typeface="+mj-lt"/>
                <a:ea typeface="Calibri" panose="020F0502020204030204" pitchFamily="34" charset="0"/>
                <a:cs typeface="Times New Roman" panose="02020603050405020304" pitchFamily="18" charset="0"/>
              </a:rPr>
              <a:t>The Road to Sustainable Transport</a:t>
            </a:r>
            <a:r>
              <a:rPr lang="en-GB" sz="1200" dirty="0">
                <a:effectLst/>
                <a:latin typeface="+mj-lt"/>
                <a:ea typeface="Calibri" panose="020F0502020204030204" pitchFamily="34" charset="0"/>
                <a:cs typeface="Times New Roman" panose="02020603050405020304" pitchFamily="18" charset="0"/>
              </a:rPr>
              <a:t>.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3"/>
              </a:rPr>
              <a:t>https://www.iisd.org/articles/deep-dive/road-sustainable-transport</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(10) The World Bank. (2022, March 29). </a:t>
            </a:r>
            <a:r>
              <a:rPr lang="en-GB" sz="1200" i="1" dirty="0">
                <a:effectLst/>
                <a:latin typeface="+mj-lt"/>
                <a:ea typeface="Calibri" panose="020F0502020204030204" pitchFamily="34" charset="0"/>
                <a:cs typeface="Times New Roman" panose="02020603050405020304" pitchFamily="18" charset="0"/>
              </a:rPr>
              <a:t>Transport. Overview. </a:t>
            </a:r>
            <a:r>
              <a:rPr lang="en-GB" sz="1200" i="1" u="sng" dirty="0">
                <a:solidFill>
                  <a:srgbClr val="0563C1"/>
                </a:solidFill>
                <a:effectLst/>
                <a:latin typeface="+mj-lt"/>
                <a:ea typeface="Calibri" panose="020F0502020204030204" pitchFamily="34" charset="0"/>
                <a:cs typeface="Times New Roman" panose="02020603050405020304" pitchFamily="18" charset="0"/>
                <a:hlinkClick r:id="rId4"/>
              </a:rPr>
              <a:t>https://www.worldbank.org/en/topic/transport/overview#1</a:t>
            </a:r>
            <a:r>
              <a:rPr lang="en-GB" sz="1200" i="1"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(11) </a:t>
            </a:r>
            <a:r>
              <a:rPr lang="en-GB" sz="1200" dirty="0" err="1">
                <a:effectLst/>
                <a:latin typeface="+mj-lt"/>
                <a:ea typeface="Calibri" panose="020F0502020204030204" pitchFamily="34" charset="0"/>
                <a:cs typeface="Times New Roman" panose="02020603050405020304" pitchFamily="18" charset="0"/>
              </a:rPr>
              <a:t>Kommenda</a:t>
            </a:r>
            <a:r>
              <a:rPr lang="en-GB" sz="1200" dirty="0">
                <a:effectLst/>
                <a:latin typeface="+mj-lt"/>
                <a:ea typeface="Calibri" panose="020F0502020204030204" pitchFamily="34" charset="0"/>
                <a:cs typeface="Times New Roman" panose="02020603050405020304" pitchFamily="18" charset="0"/>
              </a:rPr>
              <a:t>, N. (2019, July 19). How your flight emits as much CO2 as many people do in a year. </a:t>
            </a:r>
            <a:r>
              <a:rPr lang="en-GB" sz="1200" i="1" dirty="0">
                <a:effectLst/>
                <a:latin typeface="+mj-lt"/>
                <a:ea typeface="Calibri" panose="020F0502020204030204" pitchFamily="34" charset="0"/>
                <a:cs typeface="Times New Roman" panose="02020603050405020304" pitchFamily="18" charset="0"/>
              </a:rPr>
              <a:t>The Guardian</a:t>
            </a:r>
            <a:r>
              <a:rPr lang="en-GB" sz="1200" dirty="0">
                <a:effectLst/>
                <a:latin typeface="+mj-lt"/>
                <a:ea typeface="Calibri" panose="020F0502020204030204" pitchFamily="34" charset="0"/>
                <a:cs typeface="Times New Roman" panose="02020603050405020304" pitchFamily="18" charset="0"/>
              </a:rPr>
              <a:t>.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5"/>
              </a:rPr>
              <a:t>https://www.theguardian.com/environment/ng-interactive/2019/jul/19/carbon-calculator-how-taking-one-flight-emits-as-much-as-many-people-do-in-a-year</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(12) World Resources Institute. (2019, October 16). </a:t>
            </a:r>
            <a:r>
              <a:rPr lang="en-GB" sz="1200" i="1" dirty="0">
                <a:effectLst/>
                <a:latin typeface="+mj-lt"/>
                <a:ea typeface="Calibri" panose="020F0502020204030204" pitchFamily="34" charset="0"/>
                <a:cs typeface="Times New Roman" panose="02020603050405020304" pitchFamily="18" charset="0"/>
              </a:rPr>
              <a:t>Everything You Need to Know About the Fastest-Growing Source of Global Emissions: Transport</a:t>
            </a:r>
            <a:r>
              <a:rPr lang="en-GB" sz="1200" dirty="0">
                <a:effectLst/>
                <a:latin typeface="+mj-lt"/>
                <a:ea typeface="Calibri" panose="020F0502020204030204" pitchFamily="34" charset="0"/>
                <a:cs typeface="Times New Roman" panose="02020603050405020304" pitchFamily="18" charset="0"/>
              </a:rPr>
              <a:t>.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6"/>
              </a:rPr>
              <a:t>https://www.wri.org/insights/everything-you-need-know-about-fastest-growing-source-global-emissions-transport</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marL="228600" marR="0" lvl="0" indent="-228600" algn="l" rtl="0">
              <a:lnSpc>
                <a:spcPct val="100000"/>
              </a:lnSpc>
              <a:spcBef>
                <a:spcPts val="0"/>
              </a:spcBef>
              <a:spcAft>
                <a:spcPts val="0"/>
              </a:spcAft>
              <a:buNone/>
            </a:pPr>
            <a:r>
              <a:rPr lang="es-ES" sz="1200" b="0" i="0" u="none" strike="noStrike" cap="none" dirty="0">
                <a:solidFill>
                  <a:srgbClr val="000000"/>
                </a:solidFill>
                <a:latin typeface="+mj-lt"/>
                <a:ea typeface="Arial"/>
                <a:cs typeface="Arial"/>
                <a:sym typeface="Arial"/>
              </a:rPr>
              <a:t> </a:t>
            </a:r>
            <a:endParaRPr sz="1200" b="0" i="0" u="none" strike="noStrike" cap="none" dirty="0">
              <a:solidFill>
                <a:srgbClr val="000000"/>
              </a:solidFill>
              <a:latin typeface="+mj-lt"/>
              <a:ea typeface="Arial"/>
              <a:cs typeface="Arial"/>
              <a:sym typeface="Arial"/>
            </a:endParaRPr>
          </a:p>
        </p:txBody>
      </p:sp>
    </p:spTree>
    <p:extLst>
      <p:ext uri="{BB962C8B-B14F-4D97-AF65-F5344CB8AC3E}">
        <p14:creationId xmlns:p14="http://schemas.microsoft.com/office/powerpoint/2010/main" val="371220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a:p>
        </p:txBody>
      </p:sp>
      <p:sp>
        <p:nvSpPr>
          <p:cNvPr id="47" name="Google Shape;47;p1"/>
          <p:cNvSpPr/>
          <p:nvPr/>
        </p:nvSpPr>
        <p:spPr>
          <a:xfrm>
            <a:off x="313508" y="891234"/>
            <a:ext cx="8477795" cy="523180"/>
          </a:xfrm>
          <a:prstGeom prst="rect">
            <a:avLst/>
          </a:prstGeom>
          <a:solidFill>
            <a:srgbClr val="18C320"/>
          </a:solidFill>
          <a:ln>
            <a:noFill/>
          </a:ln>
        </p:spPr>
        <p:txBody>
          <a:bodyPr spcFirstLastPara="1" wrap="square" lIns="91425" tIns="45700" rIns="91425" bIns="45700" anchor="t" anchorCtr="0">
            <a:spAutoFit/>
          </a:bodyPr>
          <a:lstStyle/>
          <a:p>
            <a:pPr lvl="0"/>
            <a:r>
              <a:rPr lang="es-ES" sz="2800" dirty="0" err="1">
                <a:solidFill>
                  <a:schemeClr val="lt1"/>
                </a:solidFill>
              </a:rPr>
              <a:t>Objectifs</a:t>
            </a:r>
            <a:r>
              <a:rPr lang="es-ES" sz="2800" dirty="0">
                <a:solidFill>
                  <a:schemeClr val="lt1"/>
                </a:solidFill>
              </a:rPr>
              <a:t> de la capsule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9" y="1586972"/>
            <a:ext cx="8464731" cy="2185173"/>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lvl="0"/>
            <a:r>
              <a:rPr lang="fr-FR" sz="2000" dirty="0">
                <a:solidFill>
                  <a:schemeClr val="dk1"/>
                </a:solidFill>
              </a:rPr>
              <a:t>À la fin de cette capsule, l’apprenant comprendra les concepts de durabilité et de développement durable et pourquoi ils sont importants pour la livraison du dernier kilomètre.
</a:t>
            </a: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extLst>
              <p:ext uri="{D42A27DB-BD31-4B8C-83A1-F6EECF244321}">
                <p14:modId xmlns:p14="http://schemas.microsoft.com/office/powerpoint/2010/main" val="3329087820"/>
              </p:ext>
            </p:extLst>
          </p:nvPr>
        </p:nvGraphicFramePr>
        <p:xfrm>
          <a:off x="326571" y="4053498"/>
          <a:ext cx="8464750" cy="906090"/>
        </p:xfrm>
        <a:graphic>
          <a:graphicData uri="http://schemas.openxmlformats.org/drawingml/2006/table">
            <a:tbl>
              <a:tblPr>
                <a:noFill/>
                <a:tableStyleId>{E09E5A37-5E8F-484C-B609-A22A48BEE202}</a:tableStyleId>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Catégorie</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None/>
                      </a:pPr>
                      <a:r>
                        <a:rPr lang="es-ES" sz="1800" b="0" i="0" u="none" strike="noStrike" cap="none">
                          <a:solidFill>
                            <a:schemeClr val="dk1"/>
                          </a:solidFill>
                          <a:latin typeface="Arial"/>
                          <a:ea typeface="Arial"/>
                          <a:cs typeface="Arial"/>
                          <a:sym typeface="Arial"/>
                        </a:rPr>
                        <a:t>E-learning</a:t>
                      </a:r>
                      <a:endParaRPr sz="18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5">
                <a:tc vMerge="1">
                  <a:txBody>
                    <a:bodyPr/>
                    <a:lstStyle/>
                    <a:p>
                      <a:endParaRPr lang="es-ES"/>
                    </a:p>
                  </a:txBody>
                  <a:tcPr/>
                </a:tc>
                <a:tc vMerge="1">
                  <a:txBody>
                    <a:bodyPr/>
                    <a:lstStyle/>
                    <a:p>
                      <a:endParaRPr lang="es-ES"/>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es-ES"/>
                    </a:p>
                  </a:txBody>
                  <a:tcPr/>
                </a:tc>
                <a:tc vMerge="1">
                  <a:txBody>
                    <a:bodyPr/>
                    <a:lstStyle/>
                    <a:p>
                      <a:endParaRPr lang="es-ES"/>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2153287208"/>
              </p:ext>
            </p:extLst>
          </p:nvPr>
        </p:nvGraphicFramePr>
        <p:xfrm>
          <a:off x="326572" y="5281362"/>
          <a:ext cx="8490875" cy="342570"/>
        </p:xfrm>
        <a:graphic>
          <a:graphicData uri="http://schemas.openxmlformats.org/drawingml/2006/table">
            <a:tbl>
              <a:tblPr>
                <a:noFill/>
                <a:tableStyleId>{E09E5A37-5E8F-484C-B609-A22A48BEE202}</a:tableStyleId>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Exercices</a:t>
                      </a:r>
                      <a:r>
                        <a:rPr lang="es-ES" sz="1800" b="0" i="0" u="none" strike="noStrike" cap="none" dirty="0">
                          <a:solidFill>
                            <a:srgbClr val="FFFFFF"/>
                          </a:solidFill>
                          <a:latin typeface="Arial"/>
                          <a:ea typeface="Arial"/>
                          <a:cs typeface="Arial"/>
                          <a:sym typeface="Arial"/>
                        </a:rPr>
                        <a:t> </a:t>
                      </a:r>
                      <a:r>
                        <a:rPr lang="es-ES" sz="1800" b="0" i="0" u="none" strike="noStrike" cap="none" dirty="0" err="1">
                          <a:solidFill>
                            <a:srgbClr val="FFFFFF"/>
                          </a:solidFill>
                          <a:latin typeface="Arial"/>
                          <a:ea typeface="Arial"/>
                          <a:cs typeface="Arial"/>
                          <a:sym typeface="Arial"/>
                        </a:rPr>
                        <a:t>inclus</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es-ES" sz="1800" b="0" i="0" u="none" strike="noStrike" cap="none" dirty="0" err="1">
                          <a:solidFill>
                            <a:schemeClr val="dk1"/>
                          </a:solidFill>
                          <a:latin typeface="Arial"/>
                          <a:ea typeface="Arial"/>
                          <a:cs typeface="Arial"/>
                          <a:sym typeface="Arial"/>
                        </a:rPr>
                        <a:t>Oui</a:t>
                      </a:r>
                      <a:r>
                        <a:rPr lang="es-ES" sz="1800" b="0" i="0" u="none" strike="noStrike" cap="none" dirty="0">
                          <a:solidFill>
                            <a:schemeClr val="dk1"/>
                          </a:solidFill>
                          <a:latin typeface="Arial"/>
                          <a:ea typeface="Arial"/>
                          <a:cs typeface="Arial"/>
                          <a:sym typeface="Arial"/>
                        </a:rPr>
                        <a:t> </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2" name="Tabla 1">
            <a:extLst>
              <a:ext uri="{FF2B5EF4-FFF2-40B4-BE49-F238E27FC236}">
                <a16:creationId xmlns:a16="http://schemas.microsoft.com/office/drawing/2014/main" id="{1100969D-D78C-7FCB-4871-1D67E892F4BD}"/>
              </a:ext>
            </a:extLst>
          </p:cNvPr>
          <p:cNvGraphicFramePr>
            <a:graphicFrameLocks noGrp="1"/>
          </p:cNvGraphicFramePr>
          <p:nvPr>
            <p:extLst>
              <p:ext uri="{D42A27DB-BD31-4B8C-83A1-F6EECF244321}">
                <p14:modId xmlns:p14="http://schemas.microsoft.com/office/powerpoint/2010/main" val="1414685309"/>
              </p:ext>
            </p:extLst>
          </p:nvPr>
        </p:nvGraphicFramePr>
        <p:xfrm>
          <a:off x="327635" y="5899609"/>
          <a:ext cx="8477796" cy="616904"/>
        </p:xfrm>
        <a:graphic>
          <a:graphicData uri="http://schemas.openxmlformats.org/drawingml/2006/table">
            <a:tbl>
              <a:tblPr/>
              <a:tblGrid>
                <a:gridCol w="2429692">
                  <a:extLst>
                    <a:ext uri="{9D8B030D-6E8A-4147-A177-3AD203B41FA5}">
                      <a16:colId xmlns:a16="http://schemas.microsoft.com/office/drawing/2014/main" val="4097796781"/>
                    </a:ext>
                  </a:extLst>
                </a:gridCol>
                <a:gridCol w="2024743">
                  <a:extLst>
                    <a:ext uri="{9D8B030D-6E8A-4147-A177-3AD203B41FA5}">
                      <a16:colId xmlns:a16="http://schemas.microsoft.com/office/drawing/2014/main" val="3352578713"/>
                    </a:ext>
                  </a:extLst>
                </a:gridCol>
                <a:gridCol w="1841862">
                  <a:extLst>
                    <a:ext uri="{9D8B030D-6E8A-4147-A177-3AD203B41FA5}">
                      <a16:colId xmlns:a16="http://schemas.microsoft.com/office/drawing/2014/main" val="420646528"/>
                    </a:ext>
                  </a:extLst>
                </a:gridCol>
                <a:gridCol w="2181499">
                  <a:extLst>
                    <a:ext uri="{9D8B030D-6E8A-4147-A177-3AD203B41FA5}">
                      <a16:colId xmlns:a16="http://schemas.microsoft.com/office/drawing/2014/main" val="51836284"/>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mn-lt"/>
                        </a:rPr>
                        <a:t>Effort pour la capsule
</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n-GB" sz="1800" b="0" i="0" u="none" strike="noStrike" dirty="0">
                          <a:solidFill>
                            <a:srgbClr val="7F7F7F"/>
                          </a:solidFill>
                          <a:latin typeface="Arial"/>
                        </a:rPr>
                        <a:t> </a:t>
                      </a:r>
                      <a:r>
                        <a:rPr lang="en-GB" sz="1800" b="0" i="0" u="none" strike="noStrike" dirty="0" err="1">
                          <a:solidFill>
                            <a:schemeClr val="tx1"/>
                          </a:solidFill>
                          <a:latin typeface="Arial"/>
                        </a:rPr>
                        <a:t>Contenu</a:t>
                      </a:r>
                      <a:endParaRPr lang="en-GB" sz="1800" b="0" i="0" u="none" strike="noStrike" noProof="0" dirty="0">
                        <a:solidFill>
                          <a:schemeClr val="tx1"/>
                        </a:solidFill>
                        <a:latin typeface="Arial"/>
                      </a:endParaRPr>
                    </a:p>
                    <a:p>
                      <a:pPr algn="ctr" rtl="0" fontAlgn="t">
                        <a:spcBef>
                          <a:spcPts val="0"/>
                        </a:spcBef>
                        <a:spcAft>
                          <a:spcPts val="0"/>
                        </a:spcAft>
                      </a:pPr>
                      <a:r>
                        <a:rPr lang="en-GB" sz="1800" b="0" i="0" u="none" strike="noStrike" dirty="0">
                          <a:solidFill>
                            <a:srgbClr val="7F7F7F"/>
                          </a:solidFill>
                          <a:latin typeface="+mn-lt"/>
                        </a:rPr>
                        <a:t>10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err="1">
                          <a:solidFill>
                            <a:schemeClr val="tx1"/>
                          </a:solidFill>
                          <a:latin typeface="+mn-lt"/>
                        </a:rPr>
                        <a:t>Exercices</a:t>
                      </a:r>
                      <a:endParaRPr lang="en-GB" sz="1800" b="0" i="0" u="none" strike="noStrike" noProof="0" dirty="0">
                        <a:solidFill>
                          <a:schemeClr val="tx1"/>
                        </a:solidFill>
                        <a:latin typeface="+mn-lt"/>
                      </a:endParaRPr>
                    </a:p>
                    <a:p>
                      <a:pPr algn="ctr" rtl="0" fontAlgn="t">
                        <a:spcBef>
                          <a:spcPts val="0"/>
                        </a:spcBef>
                        <a:spcAft>
                          <a:spcPts val="0"/>
                        </a:spcAft>
                      </a:pPr>
                      <a:r>
                        <a:rPr lang="en-GB" sz="1800" b="0" i="0" u="none" strike="noStrike" dirty="0">
                          <a:solidFill>
                            <a:srgbClr val="7F7F7F"/>
                          </a:solidFill>
                          <a:latin typeface="+mn-lt"/>
                        </a:rPr>
                        <a:t>4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chemeClr val="tx1"/>
                          </a:solidFill>
                          <a:latin typeface="+mn-lt"/>
                        </a:rPr>
                        <a:t>Matériel suppl.
</a:t>
                      </a:r>
                      <a:r>
                        <a:rPr lang="en-GB" sz="1800" b="0" i="0" u="none" strike="noStrike" dirty="0">
                          <a:solidFill>
                            <a:srgbClr val="7F7F7F"/>
                          </a:solidFill>
                          <a:latin typeface="+mn-lt"/>
                        </a:rPr>
                        <a:t>-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599809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2800" b="0" i="0" u="none" strike="noStrike" cap="none" dirty="0" err="1">
                <a:solidFill>
                  <a:schemeClr val="lt1"/>
                </a:solidFill>
                <a:latin typeface="Arial"/>
                <a:ea typeface="Arial"/>
                <a:cs typeface="Arial"/>
                <a:sym typeface="Arial"/>
              </a:rPr>
              <a:t>Contenu</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58538" y="2396683"/>
            <a:ext cx="7354388" cy="1477287"/>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Arial"/>
              <a:buAutoNum type="arabicPeriod"/>
            </a:pPr>
            <a:r>
              <a:rPr lang="fr-FR" sz="2000" dirty="0"/>
              <a:t>Définition de la durabilité
Définition du développement durable
Faits et chiffres</a:t>
            </a:r>
            <a:endParaRPr lang="en-GB" sz="2000" b="0" i="0" u="none" strike="noStrike" cap="none" dirty="0">
              <a:solidFill>
                <a:srgbClr val="000000"/>
              </a:solidFill>
              <a:latin typeface="Arial"/>
              <a:ea typeface="Arial"/>
              <a:cs typeface="Arial"/>
              <a:sym typeface="Arial"/>
            </a:endParaRPr>
          </a:p>
        </p:txBody>
      </p:sp>
      <p:sp>
        <p:nvSpPr>
          <p:cNvPr id="62" name="Google Shape;62;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Définition de la durabilité</a:t>
            </a:r>
            <a:endParaRPr lang="en-US"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2554505"/>
          </a:xfrm>
          <a:prstGeom prst="rect">
            <a:avLst/>
          </a:prstGeom>
          <a:noFill/>
          <a:ln>
            <a:noFill/>
          </a:ln>
        </p:spPr>
        <p:txBody>
          <a:bodyPr spcFirstLastPara="1" wrap="square" lIns="91425" tIns="45700" rIns="91425" bIns="45700" anchor="t" anchorCtr="0">
            <a:spAutoFit/>
          </a:bodyPr>
          <a:lstStyle/>
          <a:p>
            <a:pPr lvl="0" algn="just"/>
            <a:r>
              <a:rPr lang="fr-FR" sz="1600" b="1" dirty="0">
                <a:solidFill>
                  <a:srgbClr val="18C320"/>
                </a:solidFill>
              </a:rPr>
              <a:t>La durabilité est l’équilibre entre l’environnement, l’équité et l’économie. </a:t>
            </a:r>
            <a:r>
              <a:rPr lang="fr-FR" sz="1600" dirty="0">
                <a:solidFill>
                  <a:schemeClr val="tx1"/>
                </a:solidFill>
              </a:rPr>
              <a:t>Il existe de nombreuses définitions différentes, et toutes sont ancrées dans la définition la plus souvent citée, de la Commission mondiale des Nations Unies sur l’environnement et le développement, sur</a:t>
            </a:r>
            <a:r>
              <a:rPr lang="fr-FR" sz="1600" b="1" dirty="0">
                <a:solidFill>
                  <a:srgbClr val="18C320"/>
                </a:solidFill>
              </a:rPr>
              <a:t> le développement durable. </a:t>
            </a:r>
            <a:r>
              <a:rPr lang="fr-FR" sz="1600" dirty="0">
                <a:solidFill>
                  <a:schemeClr val="tx1"/>
                </a:solidFill>
              </a:rPr>
              <a:t>En effet, durabilité et développement durable sont souvent utilisés de manière interchangeable.</a:t>
            </a:r>
            <a:r>
              <a:rPr lang="fr-FR" sz="1600" b="1" dirty="0">
                <a:solidFill>
                  <a:srgbClr val="18C320"/>
                </a:solidFill>
              </a:rPr>
              <a:t>
</a:t>
            </a:r>
            <a:endParaRPr lang="en-US" sz="1600" dirty="0">
              <a:solidFill>
                <a:schemeClr val="dk1"/>
              </a:solidFill>
            </a:endParaRPr>
          </a:p>
          <a:p>
            <a:pPr lvl="0" algn="ctr"/>
            <a:r>
              <a:rPr lang="en-US" sz="1600" dirty="0">
                <a:solidFill>
                  <a:schemeClr val="dk1"/>
                </a:solidFill>
              </a:rPr>
              <a:t>“</a:t>
            </a:r>
            <a:r>
              <a:rPr lang="fr-FR" sz="1600" i="1" dirty="0">
                <a:solidFill>
                  <a:schemeClr val="dk1"/>
                </a:solidFill>
              </a:rPr>
              <a:t>La durabilité est un </a:t>
            </a:r>
            <a:r>
              <a:rPr lang="fr-FR" sz="1600" b="1" i="1" dirty="0">
                <a:solidFill>
                  <a:srgbClr val="18C320"/>
                </a:solidFill>
              </a:rPr>
              <a:t>terme général </a:t>
            </a:r>
            <a:r>
              <a:rPr lang="fr-FR" sz="1600" i="1" dirty="0">
                <a:solidFill>
                  <a:schemeClr val="dk1"/>
                </a:solidFill>
              </a:rPr>
              <a:t>qui décrit la gestion des ressources sans les épuiser pour les générations futures. Ce concept va au-delà de la </a:t>
            </a:r>
            <a:r>
              <a:rPr lang="fr-FR" sz="1600" b="1" i="1" dirty="0">
                <a:solidFill>
                  <a:srgbClr val="18C320"/>
                </a:solidFill>
              </a:rPr>
              <a:t>durabilité environnementale</a:t>
            </a:r>
            <a:r>
              <a:rPr lang="fr-FR" sz="1600" i="1" dirty="0">
                <a:solidFill>
                  <a:schemeClr val="dk1"/>
                </a:solidFill>
              </a:rPr>
              <a:t>, qui concerne les ressources naturelles de la terre, pour inclure la </a:t>
            </a:r>
            <a:r>
              <a:rPr lang="fr-FR" sz="1600" b="1" i="1" dirty="0">
                <a:solidFill>
                  <a:srgbClr val="18C320"/>
                </a:solidFill>
              </a:rPr>
              <a:t>durabilité économique et sociale</a:t>
            </a:r>
            <a:r>
              <a:rPr lang="fr-FR" sz="1600" i="1" dirty="0">
                <a:solidFill>
                  <a:schemeClr val="dk1"/>
                </a:solidFill>
              </a:rPr>
              <a:t> » (1).</a:t>
            </a:r>
            <a:endParaRPr sz="1400" b="0" i="0" u="none" strike="noStrike" cap="none" dirty="0">
              <a:solidFill>
                <a:srgbClr val="000000"/>
              </a:solidFill>
              <a:latin typeface="Arial"/>
              <a:ea typeface="Arial"/>
              <a:cs typeface="Arial"/>
              <a:sym typeface="Arial"/>
            </a:endParaRPr>
          </a:p>
        </p:txBody>
      </p:sp>
      <p:sp>
        <p:nvSpPr>
          <p:cNvPr id="5" name="Google Shape;71;p9">
            <a:extLst>
              <a:ext uri="{FF2B5EF4-FFF2-40B4-BE49-F238E27FC236}">
                <a16:creationId xmlns:a16="http://schemas.microsoft.com/office/drawing/2014/main" id="{DDAC8FB0-EB7B-4F29-BD03-C4E3449BEF8C}"/>
              </a:ext>
            </a:extLst>
          </p:cNvPr>
          <p:cNvSpPr/>
          <p:nvPr/>
        </p:nvSpPr>
        <p:spPr>
          <a:xfrm>
            <a:off x="306006" y="4448542"/>
            <a:ext cx="5244189" cy="2062063"/>
          </a:xfrm>
          <a:prstGeom prst="rect">
            <a:avLst/>
          </a:prstGeom>
          <a:noFill/>
          <a:ln>
            <a:noFill/>
          </a:ln>
        </p:spPr>
        <p:txBody>
          <a:bodyPr spcFirstLastPara="1" wrap="square" lIns="91425" tIns="45700" rIns="91425" bIns="45700" anchor="t" anchorCtr="0">
            <a:spAutoFit/>
          </a:bodyPr>
          <a:lstStyle/>
          <a:p>
            <a:pPr algn="just"/>
            <a:r>
              <a:rPr lang="fr-FR" sz="1600" dirty="0">
                <a:solidFill>
                  <a:schemeClr val="dk1"/>
                </a:solidFill>
              </a:rPr>
              <a:t>Par conséquent, la durabilité peut être comprise comme </a:t>
            </a:r>
            <a:r>
              <a:rPr lang="fr-FR" sz="1600" b="1" dirty="0">
                <a:solidFill>
                  <a:srgbClr val="18C320"/>
                </a:solidFill>
              </a:rPr>
              <a:t>l’intégration </a:t>
            </a:r>
            <a:r>
              <a:rPr lang="fr-FR" sz="1600" dirty="0">
                <a:solidFill>
                  <a:schemeClr val="dk1"/>
                </a:solidFill>
              </a:rPr>
              <a:t>de la santé environnementale, de l’équité sociale et de la vitalité économique afin de créer des collectivités prospères, saines, diversifiées et résilientes pour cette génération et les générations à venir. La pratique de la durabilité reconnaît comment </a:t>
            </a:r>
            <a:r>
              <a:rPr lang="fr-FR" sz="1600" b="1" dirty="0">
                <a:solidFill>
                  <a:srgbClr val="18C320"/>
                </a:solidFill>
              </a:rPr>
              <a:t>ces questions sont interconnectées et nécessite une approche systémique </a:t>
            </a:r>
            <a:r>
              <a:rPr lang="fr-FR" sz="1600" dirty="0">
                <a:solidFill>
                  <a:schemeClr val="dk1"/>
                </a:solidFill>
              </a:rPr>
              <a:t>(2).</a:t>
            </a:r>
            <a:endParaRPr lang="en-US" sz="1600" dirty="0">
              <a:solidFill>
                <a:schemeClr val="dk1"/>
              </a:solidFill>
            </a:endParaRPr>
          </a:p>
        </p:txBody>
      </p:sp>
      <p:pic>
        <p:nvPicPr>
          <p:cNvPr id="2" name="Imagen 1">
            <a:extLst>
              <a:ext uri="{FF2B5EF4-FFF2-40B4-BE49-F238E27FC236}">
                <a16:creationId xmlns:a16="http://schemas.microsoft.com/office/drawing/2014/main" id="{225D06DE-5B94-4986-9915-F41762AEA12F}"/>
              </a:ext>
            </a:extLst>
          </p:cNvPr>
          <p:cNvPicPr>
            <a:picLocks noChangeAspect="1"/>
          </p:cNvPicPr>
          <p:nvPr/>
        </p:nvPicPr>
        <p:blipFill>
          <a:blip r:embed="rId3"/>
          <a:stretch>
            <a:fillRect/>
          </a:stretch>
        </p:blipFill>
        <p:spPr>
          <a:xfrm>
            <a:off x="6293796" y="4325555"/>
            <a:ext cx="2850204" cy="1864572"/>
          </a:xfrm>
          <a:prstGeom prst="rect">
            <a:avLst/>
          </a:prstGeom>
        </p:spPr>
      </p:pic>
      <p:sp>
        <p:nvSpPr>
          <p:cNvPr id="11" name="Google Shape;71;p9">
            <a:extLst>
              <a:ext uri="{FF2B5EF4-FFF2-40B4-BE49-F238E27FC236}">
                <a16:creationId xmlns:a16="http://schemas.microsoft.com/office/drawing/2014/main" id="{671FB817-40BC-4843-962D-14FDF9224C36}"/>
              </a:ext>
            </a:extLst>
          </p:cNvPr>
          <p:cNvSpPr/>
          <p:nvPr/>
        </p:nvSpPr>
        <p:spPr>
          <a:xfrm>
            <a:off x="6791898" y="6261992"/>
            <a:ext cx="1284051"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Image: (3)</a:t>
            </a:r>
            <a:endParaRPr sz="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1182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Définition de la durabilité</a:t>
            </a:r>
            <a:endParaRPr lang="en-US"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1323399"/>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La durabilité repose sur </a:t>
            </a:r>
            <a:r>
              <a:rPr lang="fr-FR" sz="1600" b="1" dirty="0">
                <a:solidFill>
                  <a:srgbClr val="18C320"/>
                </a:solidFill>
              </a:rPr>
              <a:t>3 piliers fondamentaux : l’environnement, l’économie </a:t>
            </a:r>
            <a:r>
              <a:rPr lang="fr-FR" sz="1600" dirty="0">
                <a:solidFill>
                  <a:schemeClr val="dk1"/>
                </a:solidFill>
              </a:rPr>
              <a:t>et </a:t>
            </a:r>
            <a:r>
              <a:rPr lang="fr-FR" sz="1600" b="1" dirty="0">
                <a:solidFill>
                  <a:srgbClr val="18C320"/>
                </a:solidFill>
              </a:rPr>
              <a:t>la société</a:t>
            </a:r>
            <a:r>
              <a:rPr lang="fr-FR" sz="1600" dirty="0">
                <a:solidFill>
                  <a:schemeClr val="dk1"/>
                </a:solidFill>
              </a:rPr>
              <a:t>. 
</a:t>
            </a:r>
            <a:endParaRPr lang="en-GB" sz="1600" dirty="0">
              <a:solidFill>
                <a:schemeClr val="dk1"/>
              </a:solidFill>
            </a:endParaRPr>
          </a:p>
          <a:p>
            <a:pPr lvl="0" algn="ctr"/>
            <a:r>
              <a:rPr lang="fr-FR" sz="1600" dirty="0">
                <a:solidFill>
                  <a:schemeClr val="dk1"/>
                </a:solidFill>
              </a:rPr>
              <a:t>Quelles idées sont prises en compte dans chaque pilier?  
</a:t>
            </a:r>
            <a:endParaRPr lang="en-GB" sz="1600" dirty="0">
              <a:solidFill>
                <a:schemeClr val="dk1"/>
              </a:solidFill>
            </a:endParaRPr>
          </a:p>
        </p:txBody>
      </p:sp>
      <p:pic>
        <p:nvPicPr>
          <p:cNvPr id="3" name="Imagen 2">
            <a:extLst>
              <a:ext uri="{FF2B5EF4-FFF2-40B4-BE49-F238E27FC236}">
                <a16:creationId xmlns:a16="http://schemas.microsoft.com/office/drawing/2014/main" id="{DFA45869-8DD4-4DE7-9D3E-0697E690ACDE}"/>
              </a:ext>
            </a:extLst>
          </p:cNvPr>
          <p:cNvPicPr>
            <a:picLocks noChangeAspect="1"/>
          </p:cNvPicPr>
          <p:nvPr/>
        </p:nvPicPr>
        <p:blipFill>
          <a:blip r:embed="rId3"/>
          <a:stretch>
            <a:fillRect/>
          </a:stretch>
        </p:blipFill>
        <p:spPr>
          <a:xfrm>
            <a:off x="2838197" y="3006794"/>
            <a:ext cx="2794628" cy="2638186"/>
          </a:xfrm>
          <a:prstGeom prst="rect">
            <a:avLst/>
          </a:prstGeom>
        </p:spPr>
      </p:pic>
      <p:sp>
        <p:nvSpPr>
          <p:cNvPr id="10" name="Google Shape;71;p9">
            <a:extLst>
              <a:ext uri="{FF2B5EF4-FFF2-40B4-BE49-F238E27FC236}">
                <a16:creationId xmlns:a16="http://schemas.microsoft.com/office/drawing/2014/main" id="{7369DEC9-5C14-4C90-BEE3-F5F2E2706F9B}"/>
              </a:ext>
            </a:extLst>
          </p:cNvPr>
          <p:cNvSpPr/>
          <p:nvPr/>
        </p:nvSpPr>
        <p:spPr>
          <a:xfrm>
            <a:off x="6385581" y="4711450"/>
            <a:ext cx="2713641" cy="2062063"/>
          </a:xfrm>
          <a:prstGeom prst="rect">
            <a:avLst/>
          </a:prstGeom>
          <a:noFill/>
          <a:ln>
            <a:noFill/>
          </a:ln>
        </p:spPr>
        <p:txBody>
          <a:bodyPr spcFirstLastPara="1" wrap="square" lIns="91425" tIns="45700" rIns="91425" bIns="45700" anchor="t" anchorCtr="0">
            <a:spAutoFit/>
          </a:bodyPr>
          <a:lstStyle/>
          <a:p>
            <a:pPr lvl="0" algn="just"/>
            <a:r>
              <a:rPr lang="fr-FR" sz="1600" dirty="0"/>
              <a:t>Équité et diversité
Santé humaine
Participation
Normes du travail
Éducation
Collectivités durables
Justice environnementale
</a:t>
            </a:r>
            <a:endParaRPr lang="en-GB" sz="1600" b="0" i="0" u="none" strike="noStrike" cap="none" dirty="0">
              <a:solidFill>
                <a:srgbClr val="000000"/>
              </a:solidFill>
              <a:latin typeface="Arial"/>
              <a:ea typeface="Arial"/>
              <a:cs typeface="Arial"/>
              <a:sym typeface="Arial"/>
            </a:endParaRPr>
          </a:p>
        </p:txBody>
      </p:sp>
      <p:sp>
        <p:nvSpPr>
          <p:cNvPr id="11" name="Google Shape;71;p9">
            <a:extLst>
              <a:ext uri="{FF2B5EF4-FFF2-40B4-BE49-F238E27FC236}">
                <a16:creationId xmlns:a16="http://schemas.microsoft.com/office/drawing/2014/main" id="{B1DAF05A-4689-48F6-999D-985ABBC50EE6}"/>
              </a:ext>
            </a:extLst>
          </p:cNvPr>
          <p:cNvSpPr/>
          <p:nvPr/>
        </p:nvSpPr>
        <p:spPr>
          <a:xfrm>
            <a:off x="454033" y="6041264"/>
            <a:ext cx="638787"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(4)</a:t>
            </a:r>
            <a:endParaRPr sz="600" b="0" i="0" u="none" strike="noStrike" cap="none" dirty="0">
              <a:solidFill>
                <a:srgbClr val="000000"/>
              </a:solidFill>
              <a:latin typeface="Arial"/>
              <a:ea typeface="Arial"/>
              <a:cs typeface="Arial"/>
              <a:sym typeface="Arial"/>
            </a:endParaRPr>
          </a:p>
        </p:txBody>
      </p:sp>
      <p:sp>
        <p:nvSpPr>
          <p:cNvPr id="12" name="Google Shape;71;p9">
            <a:extLst>
              <a:ext uri="{FF2B5EF4-FFF2-40B4-BE49-F238E27FC236}">
                <a16:creationId xmlns:a16="http://schemas.microsoft.com/office/drawing/2014/main" id="{DCB1C5C7-70EE-4D1A-8B96-B749C0E6EED6}"/>
              </a:ext>
            </a:extLst>
          </p:cNvPr>
          <p:cNvSpPr/>
          <p:nvPr/>
        </p:nvSpPr>
        <p:spPr>
          <a:xfrm>
            <a:off x="-162104" y="3202522"/>
            <a:ext cx="2636874" cy="2800726"/>
          </a:xfrm>
          <a:prstGeom prst="rect">
            <a:avLst/>
          </a:prstGeom>
          <a:noFill/>
          <a:ln>
            <a:noFill/>
          </a:ln>
        </p:spPr>
        <p:txBody>
          <a:bodyPr spcFirstLastPara="1" wrap="square" lIns="91425" tIns="45700" rIns="91425" bIns="45700" anchor="t" anchorCtr="0">
            <a:spAutoFit/>
          </a:bodyPr>
          <a:lstStyle/>
          <a:p>
            <a:pPr lvl="0" algn="r"/>
            <a:r>
              <a:rPr lang="fr-FR" sz="1600" dirty="0"/>
              <a:t>Emplois
Bénéfices et rendement des investissements
Résilience financière
L’offre et la demande
Comptabilité des ressources naturelles
Coûts et prix
Viabilité et stabilité à long terme de l’entreprise
</a:t>
            </a:r>
            <a:endParaRPr lang="en-GB" sz="1600" dirty="0"/>
          </a:p>
        </p:txBody>
      </p:sp>
      <p:sp>
        <p:nvSpPr>
          <p:cNvPr id="13" name="Google Shape;71;p9">
            <a:extLst>
              <a:ext uri="{FF2B5EF4-FFF2-40B4-BE49-F238E27FC236}">
                <a16:creationId xmlns:a16="http://schemas.microsoft.com/office/drawing/2014/main" id="{F195A744-22AD-46AA-9F09-05F261B3E585}"/>
              </a:ext>
            </a:extLst>
          </p:cNvPr>
          <p:cNvSpPr/>
          <p:nvPr/>
        </p:nvSpPr>
        <p:spPr>
          <a:xfrm>
            <a:off x="5648228" y="2849272"/>
            <a:ext cx="3527160" cy="2062063"/>
          </a:xfrm>
          <a:prstGeom prst="rect">
            <a:avLst/>
          </a:prstGeom>
          <a:noFill/>
          <a:ln>
            <a:noFill/>
          </a:ln>
        </p:spPr>
        <p:txBody>
          <a:bodyPr spcFirstLastPara="1" wrap="square" lIns="91425" tIns="45700" rIns="91425" bIns="45700" anchor="t" anchorCtr="0">
            <a:spAutoFit/>
          </a:bodyPr>
          <a:lstStyle/>
          <a:p>
            <a:pPr lvl="0" algn="just"/>
            <a:r>
              <a:rPr lang="fr-FR" sz="1600" dirty="0"/>
              <a:t>Services écosystémiques
Qualité de l’air et de l’eau
Ressource renouvelable
Utilisation efficace des ressources
Faible et zéro déchet
Prévention de la pollution et des émissions
</a:t>
            </a:r>
            <a:endParaRPr lang="en-GB" sz="1600" dirty="0"/>
          </a:p>
        </p:txBody>
      </p:sp>
      <p:cxnSp>
        <p:nvCxnSpPr>
          <p:cNvPr id="7" name="Conector recto 6">
            <a:extLst>
              <a:ext uri="{FF2B5EF4-FFF2-40B4-BE49-F238E27FC236}">
                <a16:creationId xmlns:a16="http://schemas.microsoft.com/office/drawing/2014/main" id="{32781A63-BDDA-4F1C-9B4E-D6CEFF8DC409}"/>
              </a:ext>
            </a:extLst>
          </p:cNvPr>
          <p:cNvCxnSpPr>
            <a:cxnSpLocks/>
          </p:cNvCxnSpPr>
          <p:nvPr/>
        </p:nvCxnSpPr>
        <p:spPr>
          <a:xfrm flipH="1">
            <a:off x="4782220" y="3021109"/>
            <a:ext cx="850605" cy="247695"/>
          </a:xfrm>
          <a:prstGeom prst="line">
            <a:avLst/>
          </a:prstGeom>
          <a:ln w="476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7369E425-D912-41D3-B3FA-2677B681F72A}"/>
              </a:ext>
            </a:extLst>
          </p:cNvPr>
          <p:cNvCxnSpPr>
            <a:cxnSpLocks/>
          </p:cNvCxnSpPr>
          <p:nvPr/>
        </p:nvCxnSpPr>
        <p:spPr>
          <a:xfrm flipH="1" flipV="1">
            <a:off x="5571158" y="4871096"/>
            <a:ext cx="814423" cy="104941"/>
          </a:xfrm>
          <a:prstGeom prst="line">
            <a:avLst/>
          </a:prstGeom>
          <a:ln w="476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B7854714-7920-4746-8D41-029FB488D910}"/>
              </a:ext>
            </a:extLst>
          </p:cNvPr>
          <p:cNvCxnSpPr>
            <a:cxnSpLocks/>
          </p:cNvCxnSpPr>
          <p:nvPr/>
        </p:nvCxnSpPr>
        <p:spPr>
          <a:xfrm flipH="1" flipV="1">
            <a:off x="2490173" y="3285534"/>
            <a:ext cx="736067" cy="932027"/>
          </a:xfrm>
          <a:prstGeom prst="line">
            <a:avLst/>
          </a:prstGeom>
          <a:ln w="4762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015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Définition de la durabilité</a:t>
            </a:r>
            <a:endParaRPr lang="en-US"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830956"/>
          </a:xfrm>
          <a:prstGeom prst="rect">
            <a:avLst/>
          </a:prstGeom>
          <a:noFill/>
          <a:ln>
            <a:noFill/>
          </a:ln>
        </p:spPr>
        <p:txBody>
          <a:bodyPr spcFirstLastPara="1" wrap="square" lIns="91425" tIns="45700" rIns="91425" bIns="45700" anchor="t" anchorCtr="0">
            <a:spAutoFit/>
          </a:bodyPr>
          <a:lstStyle/>
          <a:p>
            <a:pPr lvl="0" algn="just"/>
            <a:r>
              <a:rPr lang="fr-FR" sz="1600" b="1" dirty="0">
                <a:solidFill>
                  <a:srgbClr val="18C320"/>
                </a:solidFill>
              </a:rPr>
              <a:t>Regardez cette courte vidéo qui vous aidera à mieux comprendre ce qu’est la durabilité et pourquoi elle est importante!
</a:t>
            </a:r>
            <a:endParaRPr lang="en-GB" sz="1600" dirty="0">
              <a:solidFill>
                <a:schemeClr val="dk1"/>
              </a:solidFill>
            </a:endParaRPr>
          </a:p>
        </p:txBody>
      </p:sp>
      <p:pic>
        <p:nvPicPr>
          <p:cNvPr id="4" name="Imagen 3">
            <a:hlinkClick r:id="rId3"/>
            <a:extLst>
              <a:ext uri="{FF2B5EF4-FFF2-40B4-BE49-F238E27FC236}">
                <a16:creationId xmlns:a16="http://schemas.microsoft.com/office/drawing/2014/main" id="{9E6F756D-F760-4444-AB18-FE4400E58D91}"/>
              </a:ext>
            </a:extLst>
          </p:cNvPr>
          <p:cNvPicPr>
            <a:picLocks noChangeAspect="1"/>
          </p:cNvPicPr>
          <p:nvPr/>
        </p:nvPicPr>
        <p:blipFill>
          <a:blip r:embed="rId4"/>
          <a:stretch>
            <a:fillRect/>
          </a:stretch>
        </p:blipFill>
        <p:spPr>
          <a:xfrm>
            <a:off x="1253756" y="2643027"/>
            <a:ext cx="6636488" cy="3724560"/>
          </a:xfrm>
          <a:prstGeom prst="rect">
            <a:avLst/>
          </a:prstGeom>
        </p:spPr>
      </p:pic>
      <p:sp>
        <p:nvSpPr>
          <p:cNvPr id="7" name="Google Shape;71;p9">
            <a:extLst>
              <a:ext uri="{FF2B5EF4-FFF2-40B4-BE49-F238E27FC236}">
                <a16:creationId xmlns:a16="http://schemas.microsoft.com/office/drawing/2014/main" id="{AF2C3A54-03DF-4C90-A2EC-8C253C5557A7}"/>
              </a:ext>
            </a:extLst>
          </p:cNvPr>
          <p:cNvSpPr/>
          <p:nvPr/>
        </p:nvSpPr>
        <p:spPr>
          <a:xfrm>
            <a:off x="1332689" y="6367587"/>
            <a:ext cx="6731541"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(5) </a:t>
            </a:r>
            <a:r>
              <a:rPr lang="en-US" sz="1600" dirty="0">
                <a:solidFill>
                  <a:schemeClr val="dk1"/>
                </a:solidFill>
                <a:hlinkClick r:id="rId5"/>
              </a:rPr>
              <a:t>https://www.youtube.com/watch?v=zx04Kl8y4dE</a:t>
            </a:r>
            <a:r>
              <a:rPr lang="en-US" sz="1600" dirty="0">
                <a:solidFill>
                  <a:schemeClr val="dk1"/>
                </a:solidFill>
              </a:rPr>
              <a:t> (duration: 3.06).</a:t>
            </a:r>
            <a:endParaRPr sz="600" b="0" i="0" u="none" strike="noStrike" cap="none" dirty="0">
              <a:solidFill>
                <a:srgbClr val="000000"/>
              </a:solidFill>
              <a:latin typeface="Arial"/>
              <a:ea typeface="Arial"/>
              <a:cs typeface="Arial"/>
              <a:sym typeface="Arial"/>
            </a:endParaRPr>
          </a:p>
        </p:txBody>
      </p:sp>
      <p:pic>
        <p:nvPicPr>
          <p:cNvPr id="2" name="Irudia 1">
            <a:extLst>
              <a:ext uri="{FF2B5EF4-FFF2-40B4-BE49-F238E27FC236}">
                <a16:creationId xmlns:a16="http://schemas.microsoft.com/office/drawing/2014/main" id="{EE314070-AA41-5CDD-A8A8-6E8A2DF19E1D}"/>
              </a:ext>
            </a:extLst>
          </p:cNvPr>
          <p:cNvPicPr>
            <a:picLocks noChangeAspect="1"/>
          </p:cNvPicPr>
          <p:nvPr/>
        </p:nvPicPr>
        <p:blipFill>
          <a:blip r:embed="rId6"/>
          <a:stretch>
            <a:fillRect/>
          </a:stretch>
        </p:blipFill>
        <p:spPr>
          <a:xfrm>
            <a:off x="788093" y="5887970"/>
            <a:ext cx="680737" cy="680737"/>
          </a:xfrm>
          <a:prstGeom prst="rect">
            <a:avLst/>
          </a:prstGeom>
        </p:spPr>
      </p:pic>
    </p:spTree>
    <p:extLst>
      <p:ext uri="{BB962C8B-B14F-4D97-AF65-F5344CB8AC3E}">
        <p14:creationId xmlns:p14="http://schemas.microsoft.com/office/powerpoint/2010/main" val="218929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2. Définition du développement durable</a:t>
            </a:r>
            <a:endParaRPr sz="2400" b="0" i="0" u="none" strike="noStrike" cap="none" dirty="0">
              <a:solidFill>
                <a:schemeClr val="lt1"/>
              </a:solidFill>
              <a:latin typeface="Arial"/>
              <a:ea typeface="Arial"/>
              <a:cs typeface="Arial"/>
              <a:sym typeface="Arial"/>
            </a:endParaRPr>
          </a:p>
        </p:txBody>
      </p:sp>
      <p:sp>
        <p:nvSpPr>
          <p:cNvPr id="79" name="Google Shape;79;g10b78f225a7_0_23"/>
          <p:cNvSpPr/>
          <p:nvPr/>
        </p:nvSpPr>
        <p:spPr>
          <a:xfrm>
            <a:off x="319069" y="1507606"/>
            <a:ext cx="8367731" cy="2800726"/>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Comme nous l’avons déjà mentionné dans les diapositives précédentes, la durabilité et le développement durable sont </a:t>
            </a:r>
            <a:r>
              <a:rPr lang="fr-FR" sz="1600" b="1" dirty="0">
                <a:solidFill>
                  <a:srgbClr val="18C320"/>
                </a:solidFill>
              </a:rPr>
              <a:t>des concepts très étroitement </a:t>
            </a:r>
            <a:r>
              <a:rPr lang="fr-FR" sz="1600" dirty="0">
                <a:solidFill>
                  <a:schemeClr val="dk1"/>
                </a:solidFill>
              </a:rPr>
              <a:t>liés; Les deux parlent du </a:t>
            </a:r>
            <a:r>
              <a:rPr lang="fr-FR" sz="1600" b="1" dirty="0">
                <a:solidFill>
                  <a:srgbClr val="18C320"/>
                </a:solidFill>
              </a:rPr>
              <a:t>danger de consommer des ressources plus rapidement qu’elles ne peuvent être reconstituées </a:t>
            </a:r>
            <a:r>
              <a:rPr lang="fr-FR" sz="1600" dirty="0">
                <a:solidFill>
                  <a:schemeClr val="dk1"/>
                </a:solidFill>
              </a:rPr>
              <a:t>(1).
</a:t>
            </a:r>
            <a:endParaRPr lang="es-ES" sz="1600" dirty="0">
              <a:solidFill>
                <a:schemeClr val="dk1"/>
              </a:solidFill>
            </a:endParaRPr>
          </a:p>
          <a:p>
            <a:pPr lvl="0" algn="just"/>
            <a:r>
              <a:rPr lang="fr-FR" sz="1600" dirty="0">
                <a:solidFill>
                  <a:schemeClr val="dk1"/>
                </a:solidFill>
              </a:rPr>
              <a:t>La durabilité est souvent considérée comme un objectif à long terme (c’est-à-dire un monde plus durable), tandis que le </a:t>
            </a:r>
            <a:r>
              <a:rPr lang="fr-FR" sz="1600" b="1" dirty="0">
                <a:solidFill>
                  <a:srgbClr val="18C320"/>
                </a:solidFill>
              </a:rPr>
              <a:t>développement durable </a:t>
            </a:r>
            <a:r>
              <a:rPr lang="fr-FR" sz="1600" dirty="0">
                <a:solidFill>
                  <a:schemeClr val="dk1"/>
                </a:solidFill>
              </a:rPr>
              <a:t>fait référence aux </a:t>
            </a:r>
            <a:r>
              <a:rPr lang="fr-FR" sz="1600" b="1" dirty="0">
                <a:solidFill>
                  <a:srgbClr val="18C320"/>
                </a:solidFill>
              </a:rPr>
              <a:t>nombreux processus et voies pour y parvenir </a:t>
            </a:r>
            <a:r>
              <a:rPr lang="fr-FR" sz="1600" dirty="0">
                <a:solidFill>
                  <a:schemeClr val="dk1"/>
                </a:solidFill>
              </a:rPr>
              <a:t>(par exemple, l’agriculture et la sylviculture durables, la production et la consommation durables, la recherche et le transfert de technologie, l’éducation et la formation, etc.). (6).
</a:t>
            </a:r>
            <a:endParaRPr lang="es-ES" sz="1600" b="0" i="0" u="none" strike="noStrike" cap="none" dirty="0">
              <a:solidFill>
                <a:schemeClr val="dk1"/>
              </a:solidFill>
              <a:latin typeface="Arial"/>
              <a:ea typeface="Arial"/>
              <a:cs typeface="Arial"/>
              <a:sym typeface="Arial"/>
            </a:endParaRPr>
          </a:p>
        </p:txBody>
      </p:sp>
      <p:sp>
        <p:nvSpPr>
          <p:cNvPr id="5" name="Google Shape;79;g10b78f225a7_0_23">
            <a:extLst>
              <a:ext uri="{FF2B5EF4-FFF2-40B4-BE49-F238E27FC236}">
                <a16:creationId xmlns:a16="http://schemas.microsoft.com/office/drawing/2014/main" id="{BECADBDF-CBB5-079D-DEDC-12D2616CC36D}"/>
              </a:ext>
            </a:extLst>
          </p:cNvPr>
          <p:cNvSpPr/>
          <p:nvPr/>
        </p:nvSpPr>
        <p:spPr>
          <a:xfrm>
            <a:off x="315821" y="4134575"/>
            <a:ext cx="5511047" cy="2062063"/>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Le concept de développement durable a été décrit à l’origine en </a:t>
            </a:r>
            <a:r>
              <a:rPr lang="fr-FR" sz="1600" b="1" dirty="0">
                <a:solidFill>
                  <a:srgbClr val="18C320"/>
                </a:solidFill>
              </a:rPr>
              <a:t>1987</a:t>
            </a:r>
            <a:r>
              <a:rPr lang="fr-FR" sz="1600" dirty="0">
                <a:solidFill>
                  <a:schemeClr val="dk1"/>
                </a:solidFill>
              </a:rPr>
              <a:t> dans le </a:t>
            </a:r>
            <a:r>
              <a:rPr lang="fr-FR" sz="1600" b="1" dirty="0">
                <a:solidFill>
                  <a:srgbClr val="18C320"/>
                </a:solidFill>
              </a:rPr>
              <a:t>rapport de la Commission Brundtland des Nations Unies</a:t>
            </a:r>
            <a:r>
              <a:rPr lang="fr-FR" sz="1600" dirty="0">
                <a:solidFill>
                  <a:schemeClr val="dk1"/>
                </a:solidFill>
              </a:rPr>
              <a:t> comme suit :
</a:t>
            </a:r>
            <a:endParaRPr lang="en-GB" sz="1600" dirty="0">
              <a:solidFill>
                <a:schemeClr val="dk1"/>
              </a:solidFill>
            </a:endParaRPr>
          </a:p>
          <a:p>
            <a:pPr lvl="0" algn="just"/>
            <a:r>
              <a:rPr lang="en-GB" sz="1600" dirty="0">
                <a:solidFill>
                  <a:schemeClr val="dk1"/>
                </a:solidFill>
              </a:rPr>
              <a:t> “</a:t>
            </a:r>
            <a:r>
              <a:rPr lang="fr-FR" sz="1600" b="1" i="1" dirty="0">
                <a:solidFill>
                  <a:srgbClr val="18C320"/>
                </a:solidFill>
              </a:rPr>
              <a:t>Un développement </a:t>
            </a:r>
            <a:r>
              <a:rPr lang="fr-FR" sz="1600" i="1" dirty="0">
                <a:solidFill>
                  <a:schemeClr val="dk1"/>
                </a:solidFill>
              </a:rPr>
              <a:t>qui réponde aux </a:t>
            </a:r>
            <a:r>
              <a:rPr lang="fr-FR" sz="1600" b="1" i="1" dirty="0">
                <a:solidFill>
                  <a:srgbClr val="18C320"/>
                </a:solidFill>
              </a:rPr>
              <a:t>besoins du présent sans compromettre la capacité des générations </a:t>
            </a:r>
            <a:r>
              <a:rPr lang="fr-FR" sz="1600" i="1" dirty="0">
                <a:solidFill>
                  <a:schemeClr val="dk1"/>
                </a:solidFill>
              </a:rPr>
              <a:t>futures à répondre aux leurs » (7). 
</a:t>
            </a:r>
            <a:endParaRPr lang="es-ES" sz="1600" dirty="0">
              <a:solidFill>
                <a:schemeClr val="dk1"/>
              </a:solidFill>
            </a:endParaRPr>
          </a:p>
        </p:txBody>
      </p:sp>
      <p:pic>
        <p:nvPicPr>
          <p:cNvPr id="2" name="Imagen 1">
            <a:extLst>
              <a:ext uri="{FF2B5EF4-FFF2-40B4-BE49-F238E27FC236}">
                <a16:creationId xmlns:a16="http://schemas.microsoft.com/office/drawing/2014/main" id="{46A98536-5F4D-1983-BD9C-FF3996BC668B}"/>
              </a:ext>
            </a:extLst>
          </p:cNvPr>
          <p:cNvPicPr>
            <a:picLocks noChangeAspect="1"/>
          </p:cNvPicPr>
          <p:nvPr/>
        </p:nvPicPr>
        <p:blipFill>
          <a:blip r:embed="rId3"/>
          <a:stretch>
            <a:fillRect/>
          </a:stretch>
        </p:blipFill>
        <p:spPr>
          <a:xfrm>
            <a:off x="6581332" y="3867045"/>
            <a:ext cx="1798476" cy="2597121"/>
          </a:xfrm>
          <a:prstGeom prst="rect">
            <a:avLst/>
          </a:prstGeom>
        </p:spPr>
      </p:pic>
      <p:sp>
        <p:nvSpPr>
          <p:cNvPr id="8" name="Google Shape;71;p9">
            <a:extLst>
              <a:ext uri="{FF2B5EF4-FFF2-40B4-BE49-F238E27FC236}">
                <a16:creationId xmlns:a16="http://schemas.microsoft.com/office/drawing/2014/main" id="{BB3E81F9-3B94-0EAD-D01B-C0680E6B43F2}"/>
              </a:ext>
            </a:extLst>
          </p:cNvPr>
          <p:cNvSpPr/>
          <p:nvPr/>
        </p:nvSpPr>
        <p:spPr>
          <a:xfrm>
            <a:off x="8367406" y="6196638"/>
            <a:ext cx="638787"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(7)</a:t>
            </a:r>
            <a:endParaRPr sz="6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2. Définition du développement durable</a:t>
            </a:r>
            <a:endParaRPr lang="fr-FR" sz="2400" b="0" i="0" u="none" strike="noStrike" cap="none" dirty="0">
              <a:solidFill>
                <a:schemeClr val="lt1"/>
              </a:solidFill>
              <a:latin typeface="Arial"/>
              <a:ea typeface="Arial"/>
              <a:cs typeface="Arial"/>
              <a:sym typeface="Arial"/>
            </a:endParaRPr>
          </a:p>
        </p:txBody>
      </p:sp>
      <p:sp>
        <p:nvSpPr>
          <p:cNvPr id="79" name="Google Shape;79;g10b78f225a7_0_23"/>
          <p:cNvSpPr/>
          <p:nvPr/>
        </p:nvSpPr>
        <p:spPr>
          <a:xfrm>
            <a:off x="319069" y="1929637"/>
            <a:ext cx="8367731" cy="1569620"/>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Le développement durable décrit les </a:t>
            </a:r>
            <a:r>
              <a:rPr lang="fr-FR" sz="1600" b="1" dirty="0">
                <a:solidFill>
                  <a:srgbClr val="18C320"/>
                </a:solidFill>
              </a:rPr>
              <a:t>processus visant à améliorer le bien-être économique et la qualité de vie à long terme</a:t>
            </a:r>
            <a:r>
              <a:rPr lang="fr-FR" sz="1600" dirty="0">
                <a:solidFill>
                  <a:schemeClr val="dk1"/>
                </a:solidFill>
              </a:rPr>
              <a:t> sans compromettre la capacité des générations futures à répondre à leurs besoins (1).
</a:t>
            </a:r>
            <a:endParaRPr lang="en-US" sz="1600" dirty="0">
              <a:solidFill>
                <a:schemeClr val="dk1"/>
              </a:solidFill>
            </a:endParaRPr>
          </a:p>
          <a:p>
            <a:pPr algn="just"/>
            <a:r>
              <a:rPr lang="fr-FR" sz="1600" dirty="0">
                <a:solidFill>
                  <a:schemeClr val="dk1"/>
                </a:solidFill>
              </a:rPr>
              <a:t>3 idées clés à mettre en avant en matière de développement durable :
</a:t>
            </a:r>
            <a:endParaRPr lang="es-ES" sz="1600" dirty="0">
              <a:solidFill>
                <a:schemeClr val="dk1"/>
              </a:solidFill>
            </a:endParaRPr>
          </a:p>
        </p:txBody>
      </p:sp>
      <p:sp>
        <p:nvSpPr>
          <p:cNvPr id="5" name="Google Shape;79;g10b78f225a7_0_23">
            <a:extLst>
              <a:ext uri="{FF2B5EF4-FFF2-40B4-BE49-F238E27FC236}">
                <a16:creationId xmlns:a16="http://schemas.microsoft.com/office/drawing/2014/main" id="{46117CD6-B02C-3471-5338-58670670B035}"/>
              </a:ext>
            </a:extLst>
          </p:cNvPr>
          <p:cNvSpPr/>
          <p:nvPr/>
        </p:nvSpPr>
        <p:spPr>
          <a:xfrm>
            <a:off x="315827" y="3132628"/>
            <a:ext cx="5705594" cy="304694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endParaRPr lang="es-ES" sz="1600" dirty="0">
              <a:solidFill>
                <a:schemeClr val="dk1"/>
              </a:solidFill>
            </a:endParaRPr>
          </a:p>
          <a:p>
            <a:pPr marL="285750" lvl="0" indent="-285750" algn="just">
              <a:buFont typeface="Wingdings" panose="05000000000000000000" pitchFamily="2" charset="2"/>
              <a:buChar char="§"/>
            </a:pPr>
            <a:r>
              <a:rPr lang="fr-FR" sz="1600" dirty="0">
                <a:solidFill>
                  <a:schemeClr val="dk1"/>
                </a:solidFill>
              </a:rPr>
              <a:t>Elle appelle à un développement respectueux des </a:t>
            </a:r>
            <a:r>
              <a:rPr lang="fr-FR" sz="1600" b="1" dirty="0">
                <a:solidFill>
                  <a:srgbClr val="18C320"/>
                </a:solidFill>
              </a:rPr>
              <a:t>limites écologiques de la Terre</a:t>
            </a:r>
            <a:r>
              <a:rPr lang="fr-FR" sz="1600" dirty="0">
                <a:solidFill>
                  <a:schemeClr val="dk1"/>
                </a:solidFill>
              </a:rPr>
              <a:t> (ressources naturelles, pollution, biodiversité). Le développement d’aujourd’hui ne doit pas compromettre l’avenir
Il ne s’agit pas seulement de l’environnement. Il s’agit aussi de répondre aux </a:t>
            </a:r>
            <a:r>
              <a:rPr lang="fr-FR" sz="1600" b="1" dirty="0">
                <a:solidFill>
                  <a:srgbClr val="18C320"/>
                </a:solidFill>
              </a:rPr>
              <a:t>besoins fondamentaux </a:t>
            </a:r>
            <a:r>
              <a:rPr lang="fr-FR" sz="1600" dirty="0">
                <a:solidFill>
                  <a:schemeClr val="dk1"/>
                </a:solidFill>
              </a:rPr>
              <a:t>de chacun dans le </a:t>
            </a:r>
            <a:r>
              <a:rPr lang="fr-FR" sz="1600" b="1" dirty="0">
                <a:solidFill>
                  <a:srgbClr val="18C320"/>
                </a:solidFill>
              </a:rPr>
              <a:t>présent</a:t>
            </a:r>
            <a:r>
              <a:rPr lang="fr-FR" sz="1600" dirty="0">
                <a:solidFill>
                  <a:schemeClr val="dk1"/>
                </a:solidFill>
              </a:rPr>
              <a:t> (équité </a:t>
            </a:r>
            <a:r>
              <a:rPr lang="fr-FR" sz="1600" dirty="0" err="1">
                <a:solidFill>
                  <a:schemeClr val="dk1"/>
                </a:solidFill>
              </a:rPr>
              <a:t>intra-générationnelle</a:t>
            </a:r>
            <a:r>
              <a:rPr lang="fr-FR" sz="1600" dirty="0">
                <a:solidFill>
                  <a:schemeClr val="dk1"/>
                </a:solidFill>
              </a:rPr>
              <a:t>) et dans le </a:t>
            </a:r>
            <a:r>
              <a:rPr lang="fr-FR" sz="1600" b="1" dirty="0">
                <a:solidFill>
                  <a:srgbClr val="18C320"/>
                </a:solidFill>
              </a:rPr>
              <a:t>futur</a:t>
            </a:r>
            <a:r>
              <a:rPr lang="fr-FR" sz="1600" dirty="0">
                <a:solidFill>
                  <a:schemeClr val="dk1"/>
                </a:solidFill>
              </a:rPr>
              <a:t> (équité intergénérationnelle)
L’objectif est le </a:t>
            </a:r>
            <a:r>
              <a:rPr lang="fr-FR" sz="1600" b="1" dirty="0">
                <a:solidFill>
                  <a:srgbClr val="18C320"/>
                </a:solidFill>
              </a:rPr>
              <a:t>développement humain</a:t>
            </a:r>
            <a:r>
              <a:rPr lang="fr-FR" sz="1600" dirty="0">
                <a:solidFill>
                  <a:schemeClr val="dk1"/>
                </a:solidFill>
              </a:rPr>
              <a:t>, pas nécessairement la croissance – promouvoir une bonne qualité de vie pour tous.</a:t>
            </a:r>
            <a:endParaRPr sz="1400" b="0" i="0" u="none" strike="noStrike" cap="none" dirty="0">
              <a:solidFill>
                <a:srgbClr val="000000"/>
              </a:solidFill>
              <a:latin typeface="Arial"/>
              <a:ea typeface="Arial"/>
              <a:cs typeface="Arial"/>
              <a:sym typeface="Arial"/>
            </a:endParaRPr>
          </a:p>
        </p:txBody>
      </p:sp>
      <p:pic>
        <p:nvPicPr>
          <p:cNvPr id="2" name="Imagen 1">
            <a:extLst>
              <a:ext uri="{FF2B5EF4-FFF2-40B4-BE49-F238E27FC236}">
                <a16:creationId xmlns:a16="http://schemas.microsoft.com/office/drawing/2014/main" id="{BA7DE44B-6531-FE98-23DC-6B93B339E374}"/>
              </a:ext>
            </a:extLst>
          </p:cNvPr>
          <p:cNvPicPr>
            <a:picLocks noChangeAspect="1"/>
          </p:cNvPicPr>
          <p:nvPr/>
        </p:nvPicPr>
        <p:blipFill>
          <a:blip r:embed="rId3"/>
          <a:stretch>
            <a:fillRect/>
          </a:stretch>
        </p:blipFill>
        <p:spPr>
          <a:xfrm>
            <a:off x="6351790" y="3679650"/>
            <a:ext cx="2792210" cy="1780186"/>
          </a:xfrm>
          <a:prstGeom prst="rect">
            <a:avLst/>
          </a:prstGeom>
        </p:spPr>
      </p:pic>
      <p:sp>
        <p:nvSpPr>
          <p:cNvPr id="8" name="Google Shape;71;p9">
            <a:extLst>
              <a:ext uri="{FF2B5EF4-FFF2-40B4-BE49-F238E27FC236}">
                <a16:creationId xmlns:a16="http://schemas.microsoft.com/office/drawing/2014/main" id="{0CAD8412-4700-E538-F0B3-2CDD7838DF84}"/>
              </a:ext>
            </a:extLst>
          </p:cNvPr>
          <p:cNvSpPr/>
          <p:nvPr/>
        </p:nvSpPr>
        <p:spPr>
          <a:xfrm>
            <a:off x="6351790" y="5482854"/>
            <a:ext cx="638787"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(3)</a:t>
            </a:r>
            <a:endParaRPr sz="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32915032"/>
      </p:ext>
    </p:extLst>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2108</Words>
  <Application>Microsoft Office PowerPoint</Application>
  <PresentationFormat>Affichage à l'écran (4:3)</PresentationFormat>
  <Paragraphs>169</Paragraphs>
  <Slides>22</Slides>
  <Notes>22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Cambria</vt:lpstr>
      <vt:lpstr>Noto Sans Symbols</vt:lpstr>
      <vt:lpstr>Wingdings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i.virgel</dc:creator>
  <cp:lastModifiedBy>Emilie DE MIGUEL</cp:lastModifiedBy>
  <cp:revision>80</cp:revision>
  <dcterms:created xsi:type="dcterms:W3CDTF">2016-11-18T09:55:38Z</dcterms:created>
  <dcterms:modified xsi:type="dcterms:W3CDTF">2023-03-10T12:26:29Z</dcterms:modified>
</cp:coreProperties>
</file>