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264" r:id="rId4"/>
    <p:sldId id="259" r:id="rId5"/>
    <p:sldId id="271" r:id="rId6"/>
    <p:sldId id="261" r:id="rId7"/>
    <p:sldId id="268" r:id="rId8"/>
    <p:sldId id="272" r:id="rId9"/>
    <p:sldId id="273" r:id="rId10"/>
    <p:sldId id="269" r:id="rId11"/>
    <p:sldId id="274" r:id="rId12"/>
    <p:sldId id="275" r:id="rId13"/>
    <p:sldId id="265" r:id="rId14"/>
    <p:sldId id="270" r:id="rId15"/>
    <p:sldId id="266"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3569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81836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3</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14967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976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1134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6476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293483"/>
            <a:ext cx="2572109"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3.weforum.org/docs/WEF_Pandemic_Parcels_and_Public_Vaccination_report_202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pmworldlibrary.net/wp-content/uploads/2016/12/2009-Sept-Pells-Disruptive-Events-Are-you-prepared.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vestopedia.com/terms/d/disruptive-innovation.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3.weforum.org/docs/WEF_Pandemic_Parcels_and_Public_Vaccination_report_2021.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mworldlibrary.net/wp-content/uploads/2016/12/2009-Sept-Pells-Disruptive-Events-Are-you-prepared.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d/disruptive-innovation.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i="0" u="none" strike="noStrike" cap="none" dirty="0">
                <a:solidFill>
                  <a:schemeClr val="lt1"/>
                </a:solidFill>
                <a:latin typeface="Arial"/>
                <a:ea typeface="Arial"/>
                <a:cs typeface="Arial"/>
                <a:sym typeface="Arial"/>
              </a:rPr>
              <a:t>2.3.5</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s-ES" sz="2400" b="1" dirty="0">
                <a:solidFill>
                  <a:schemeClr val="dk1"/>
                </a:solidFill>
              </a:rPr>
              <a:t> </a:t>
            </a:r>
            <a:r>
              <a:rPr lang="fr-FR" sz="2400" b="1" dirty="0">
                <a:solidFill>
                  <a:schemeClr val="dk1"/>
                </a:solidFill>
              </a:rPr>
              <a:t>Impact des événements perturbateurs sur la distribution du dernier kilomètre</a:t>
            </a:r>
            <a:endParaRPr lang="en-GB"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a:solidFill>
                  <a:schemeClr val="dk1"/>
                </a:solidFill>
              </a:rPr>
              <a:t>UNITÉ 3 </a:t>
            </a:r>
            <a:r>
              <a:rPr lang="fr-FR" sz="2000" b="1" dirty="0">
                <a:solidFill>
                  <a:schemeClr val="dk1"/>
                </a:solidFill>
              </a:rPr>
              <a:t>: Tendances opérationnelles pour tous les opérateurs</a:t>
            </a:r>
            <a:endParaRPr lang="en-GB" sz="2000" b="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000" dirty="0">
                <a:solidFill>
                  <a:schemeClr val="bg1"/>
                </a:solidFill>
              </a:rPr>
              <a:t>Exemple : Comment la pandémie de COVID-19 a changé LMD</a:t>
            </a:r>
            <a:endParaRPr lang="en-GB" sz="2000" dirty="0">
              <a:solidFill>
                <a:schemeClr val="bg1"/>
              </a:solidFill>
            </a:endParaRPr>
          </a:p>
        </p:txBody>
      </p:sp>
      <p:pic>
        <p:nvPicPr>
          <p:cNvPr id="1026" name="Picture 2"/>
          <p:cNvPicPr>
            <a:picLocks noChangeAspect="1" noChangeArrowheads="1"/>
          </p:cNvPicPr>
          <p:nvPr/>
        </p:nvPicPr>
        <p:blipFill>
          <a:blip r:embed="rId3"/>
          <a:srcRect l="7455" t="8265" r="8005" b="1020"/>
          <a:stretch>
            <a:fillRect/>
          </a:stretch>
        </p:blipFill>
        <p:spPr bwMode="auto">
          <a:xfrm>
            <a:off x="1455272" y="2845801"/>
            <a:ext cx="5591641" cy="3564187"/>
          </a:xfrm>
          <a:prstGeom prst="rect">
            <a:avLst/>
          </a:prstGeom>
          <a:noFill/>
          <a:ln w="9525">
            <a:noFill/>
            <a:miter lim="800000"/>
            <a:headEnd/>
            <a:tailEnd/>
          </a:ln>
        </p:spPr>
      </p:pic>
      <p:sp>
        <p:nvSpPr>
          <p:cNvPr id="2" name="TextovéPole 1">
            <a:extLst>
              <a:ext uri="{FF2B5EF4-FFF2-40B4-BE49-F238E27FC236}">
                <a16:creationId xmlns:a16="http://schemas.microsoft.com/office/drawing/2014/main" id="{962B9D33-FE6C-7121-B0A7-2C6D5225920F}"/>
              </a:ext>
            </a:extLst>
          </p:cNvPr>
          <p:cNvSpPr txBox="1"/>
          <p:nvPr/>
        </p:nvSpPr>
        <p:spPr>
          <a:xfrm>
            <a:off x="285530" y="1597153"/>
            <a:ext cx="8558022" cy="1415772"/>
          </a:xfrm>
          <a:prstGeom prst="rect">
            <a:avLst/>
          </a:prstGeom>
          <a:noFill/>
        </p:spPr>
        <p:txBody>
          <a:bodyPr wrap="square" rtlCol="0">
            <a:spAutoFit/>
          </a:bodyPr>
          <a:lstStyle/>
          <a:p>
            <a:r>
              <a:rPr lang="fr-FR" sz="1800" dirty="0">
                <a:latin typeface="Arial" panose="020B0604020202020204" pitchFamily="34" charset="0"/>
              </a:rPr>
              <a:t>L’exemple le plus récent d’événement perturbateur à grande échelle est la pandémie de COVID-19. En 2020, en raison de la pandémie, une croissance significative de BC2 (</a:t>
            </a:r>
            <a:r>
              <a:rPr lang="fr-FR" sz="1800" i="1" dirty="0">
                <a:latin typeface="Arial" panose="020B0604020202020204" pitchFamily="34" charset="0"/>
              </a:rPr>
              <a:t>business-to-consumer</a:t>
            </a:r>
            <a:r>
              <a:rPr lang="fr-FR" sz="1800" dirty="0">
                <a:latin typeface="Arial" panose="020B0604020202020204" pitchFamily="34" charset="0"/>
              </a:rPr>
              <a:t>) est apparue (</a:t>
            </a:r>
            <a:r>
              <a:rPr lang="fr-FR" sz="1800" i="1" dirty="0">
                <a:latin typeface="Arial" panose="020B0604020202020204" pitchFamily="34" charset="0"/>
              </a:rPr>
              <a:t>voir le graphique ci-dessous</a:t>
            </a:r>
            <a:r>
              <a:rPr lang="fr-FR" sz="1800" dirty="0">
                <a:latin typeface="Arial" panose="020B0604020202020204" pitchFamily="34" charset="0"/>
              </a:rPr>
              <a:t>).</a:t>
            </a:r>
            <a:br>
              <a:rPr lang="en-US" dirty="0"/>
            </a:b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000" dirty="0">
                <a:solidFill>
                  <a:schemeClr val="bg1"/>
                </a:solidFill>
              </a:rPr>
              <a:t>Exemple : Comment la pandémie de COVID-19 a changé LMD</a:t>
            </a:r>
            <a:endParaRPr lang="en-GB" sz="2000" dirty="0">
              <a:solidFill>
                <a:schemeClr val="bg1"/>
              </a:solidFill>
            </a:endParaRPr>
          </a:p>
        </p:txBody>
      </p:sp>
      <p:sp>
        <p:nvSpPr>
          <p:cNvPr id="2" name="TextovéPole 1">
            <a:extLst>
              <a:ext uri="{FF2B5EF4-FFF2-40B4-BE49-F238E27FC236}">
                <a16:creationId xmlns:a16="http://schemas.microsoft.com/office/drawing/2014/main" id="{962B9D33-FE6C-7121-B0A7-2C6D5225920F}"/>
              </a:ext>
            </a:extLst>
          </p:cNvPr>
          <p:cNvSpPr txBox="1"/>
          <p:nvPr/>
        </p:nvSpPr>
        <p:spPr>
          <a:xfrm>
            <a:off x="285529" y="1597154"/>
            <a:ext cx="8558023" cy="4601773"/>
          </a:xfrm>
          <a:prstGeom prst="rect">
            <a:avLst/>
          </a:prstGeom>
          <a:noFill/>
        </p:spPr>
        <p:txBody>
          <a:bodyPr wrap="square" rtlCol="0">
            <a:spAutoFit/>
          </a:bodyPr>
          <a:lstStyle/>
          <a:p>
            <a:r>
              <a:rPr lang="fr-FR" sz="1600" dirty="0">
                <a:latin typeface="Arial" panose="020B0604020202020204" pitchFamily="34" charset="0"/>
              </a:rPr>
              <a:t>Le rapport du Forum économique mondial suggère que six changements structurels ont été déclenchés par la pandémie de COVID-19 :</a:t>
            </a:r>
            <a:endParaRPr lang="cs-CZ" sz="1600" b="0" i="0" dirty="0">
              <a:solidFill>
                <a:srgbClr val="000000"/>
              </a:solidFill>
              <a:effectLst/>
              <a:latin typeface="Arial" panose="020B0604020202020204" pitchFamily="34" charset="0"/>
            </a:endParaRPr>
          </a:p>
          <a:p>
            <a:pPr marL="342900" indent="-342900">
              <a:lnSpc>
                <a:spcPct val="150000"/>
              </a:lnSpc>
              <a:buFont typeface="+mj-lt"/>
              <a:buAutoNum type="arabicPeriod"/>
            </a:pPr>
            <a:r>
              <a:rPr lang="fr-FR" sz="1600" dirty="0">
                <a:latin typeface="Arial" panose="020B0604020202020204" pitchFamily="34" charset="0"/>
              </a:rPr>
              <a:t>Une augmentation de LMD qui persistera au-delà de la pandémie.
Les consommateurs achètent de plus en plus de nouveaux types de produits en ligne et tiennent compte de l’impact environnemental et sanitaire lors de l’achat.
La décarbonisation des LMD s’est accélérée.
Confrontées à des défis budgétaires et à des besoins accrus en matière de transport, les villes dirigent les transitions du dernier kilomètre.
Des technologies éprouvées alimentent la révolution de l’écosystème du dernier kilomètre.
De nouveaux modèles d’affaires émergent pour répondre à la demande croissante de véhicules de livraison durables.</a:t>
            </a:r>
            <a:br>
              <a:rPr lang="en-US" sz="1600" b="0" i="0" dirty="0">
                <a:solidFill>
                  <a:srgbClr val="000000"/>
                </a:solidFill>
                <a:effectLst/>
                <a:latin typeface="Arial" panose="020B0604020202020204" pitchFamily="34" charset="0"/>
              </a:rPr>
            </a:br>
            <a:endParaRPr lang="en-US" sz="1600" b="0" i="0" dirty="0">
              <a:solidFill>
                <a:srgbClr val="000000"/>
              </a:solidFill>
              <a:effectLst/>
              <a:latin typeface="Arial" panose="020B0604020202020204" pitchFamily="34" charset="0"/>
            </a:endParaRPr>
          </a:p>
        </p:txBody>
      </p:sp>
      <p:sp>
        <p:nvSpPr>
          <p:cNvPr id="3" name="TextovéPole 2">
            <a:extLst>
              <a:ext uri="{FF2B5EF4-FFF2-40B4-BE49-F238E27FC236}">
                <a16:creationId xmlns:a16="http://schemas.microsoft.com/office/drawing/2014/main" id="{3F117E2F-194F-B112-3A6D-7E3052A48017}"/>
              </a:ext>
            </a:extLst>
          </p:cNvPr>
          <p:cNvSpPr txBox="1"/>
          <p:nvPr/>
        </p:nvSpPr>
        <p:spPr>
          <a:xfrm>
            <a:off x="1719072" y="5706483"/>
            <a:ext cx="7124481" cy="1077218"/>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(pdf </a:t>
            </a:r>
            <a:r>
              <a:rPr lang="en-US" sz="1600" dirty="0" err="1">
                <a:latin typeface="Arial" panose="020B0604020202020204" pitchFamily="34" charset="0"/>
              </a:rPr>
              <a:t>en</a:t>
            </a:r>
            <a:r>
              <a:rPr lang="en-US" sz="1600" b="0" i="0" dirty="0">
                <a:solidFill>
                  <a:srgbClr val="000000"/>
                </a:solidFill>
                <a:effectLst/>
                <a:latin typeface="Arial" panose="020B0604020202020204" pitchFamily="34" charset="0"/>
              </a:rPr>
              <a:t> EN): World Economic Forum. (2021, April). </a:t>
            </a:r>
            <a:r>
              <a:rPr lang="en-US" sz="1600" b="0" i="1" dirty="0">
                <a:solidFill>
                  <a:srgbClr val="000000"/>
                </a:solidFill>
                <a:effectLst/>
                <a:latin typeface="Arial" panose="020B0604020202020204" pitchFamily="34" charset="0"/>
              </a:rPr>
              <a:t>Pandemic, Parcels and Public</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Vaccination Envisioning the Next Normal for the Last-Mile</a:t>
            </a:r>
            <a:br>
              <a:rPr lang="en-US" sz="1600" b="0" i="1" dirty="0">
                <a:solidFill>
                  <a:srgbClr val="000000"/>
                </a:solidFill>
                <a:effectLst/>
                <a:latin typeface="Arial" panose="020B0604020202020204" pitchFamily="34" charset="0"/>
              </a:rPr>
            </a:br>
            <a:r>
              <a:rPr lang="en-US" sz="1600" b="0" i="1" dirty="0" err="1">
                <a:solidFill>
                  <a:srgbClr val="000000"/>
                </a:solidFill>
                <a:effectLst/>
                <a:latin typeface="Arial" panose="020B0604020202020204" pitchFamily="34" charset="0"/>
              </a:rPr>
              <a:t>Ecosystem.</a:t>
            </a:r>
            <a:r>
              <a:rPr lang="en-US" sz="1600" b="0" dirty="0" err="1">
                <a:solidFill>
                  <a:srgbClr val="000000"/>
                </a:solidFill>
                <a:effectLst/>
                <a:latin typeface="Arial" panose="020B0604020202020204" pitchFamily="34" charset="0"/>
                <a:hlinkClick r:id="rId3"/>
              </a:rPr>
              <a:t>https</a:t>
            </a:r>
            <a:r>
              <a:rPr lang="en-US" sz="1600" b="0" dirty="0">
                <a:solidFill>
                  <a:srgbClr val="000000"/>
                </a:solidFill>
                <a:effectLst/>
                <a:latin typeface="Arial" panose="020B0604020202020204" pitchFamily="34" charset="0"/>
                <a:hlinkClick r:id="rId3"/>
              </a:rPr>
              <a:t>://www3.weforum.org/docs/WEF_Pandemic_Parcels_and_Public_Vaccination_report_2021.pdf</a:t>
            </a:r>
            <a:endParaRPr lang="cs-CZ" sz="1600" dirty="0"/>
          </a:p>
        </p:txBody>
      </p:sp>
      <p:pic>
        <p:nvPicPr>
          <p:cNvPr id="4" name="Irudia 3">
            <a:extLst>
              <a:ext uri="{FF2B5EF4-FFF2-40B4-BE49-F238E27FC236}">
                <a16:creationId xmlns:a16="http://schemas.microsoft.com/office/drawing/2014/main" id="{09DBDAED-024B-7B21-6C2E-1450DE483CAC}"/>
              </a:ext>
            </a:extLst>
          </p:cNvPr>
          <p:cNvPicPr>
            <a:picLocks noChangeAspect="1"/>
          </p:cNvPicPr>
          <p:nvPr/>
        </p:nvPicPr>
        <p:blipFill>
          <a:blip r:embed="rId4"/>
          <a:stretch>
            <a:fillRect/>
          </a:stretch>
        </p:blipFill>
        <p:spPr>
          <a:xfrm>
            <a:off x="686903" y="5758098"/>
            <a:ext cx="896760" cy="896760"/>
          </a:xfrm>
          <a:prstGeom prst="rect">
            <a:avLst/>
          </a:prstGeom>
        </p:spPr>
      </p:pic>
    </p:spTree>
    <p:extLst>
      <p:ext uri="{BB962C8B-B14F-4D97-AF65-F5344CB8AC3E}">
        <p14:creationId xmlns:p14="http://schemas.microsoft.com/office/powerpoint/2010/main" val="98296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12</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a:solidFill>
                  <a:schemeClr val="lt1"/>
                </a:solidFill>
              </a:rPr>
              <a:t>Document</a:t>
            </a:r>
            <a:r>
              <a:rPr lang="cs-CZ" sz="2800" dirty="0">
                <a:solidFill>
                  <a:schemeClr val="lt1"/>
                </a:solidFill>
              </a:rPr>
              <a:t>, Source 1</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US" sz="2000" b="0" i="0" dirty="0" err="1">
                <a:solidFill>
                  <a:srgbClr val="000000"/>
                </a:solidFill>
                <a:effectLst/>
                <a:latin typeface="Arial" panose="020B0604020202020204" pitchFamily="34" charset="0"/>
              </a:rPr>
              <a:t>Pells</a:t>
            </a:r>
            <a:r>
              <a:rPr lang="en-US" sz="2000" b="0" i="0" dirty="0">
                <a:solidFill>
                  <a:srgbClr val="000000"/>
                </a:solidFill>
                <a:effectLst/>
                <a:latin typeface="Arial" panose="020B0604020202020204" pitchFamily="34" charset="0"/>
              </a:rPr>
              <a:t>, D. L. (2009). Disruptive Events! Are you, your project or your</a:t>
            </a:r>
            <a:br>
              <a:rPr lang="en-US" sz="2000" b="0" i="0" dirty="0">
                <a:solidFill>
                  <a:srgbClr val="000000"/>
                </a:solidFill>
                <a:effectLst/>
                <a:latin typeface="Arial" panose="020B0604020202020204" pitchFamily="34" charset="0"/>
              </a:rPr>
            </a:br>
            <a:r>
              <a:rPr lang="en-US" sz="2000" b="0" i="0" dirty="0">
                <a:solidFill>
                  <a:srgbClr val="000000"/>
                </a:solidFill>
                <a:effectLst/>
                <a:latin typeface="Arial" panose="020B0604020202020204" pitchFamily="34" charset="0"/>
              </a:rPr>
              <a:t>organization prepared?. </a:t>
            </a:r>
            <a:r>
              <a:rPr lang="en-US" sz="2000" b="0" i="1" dirty="0">
                <a:solidFill>
                  <a:srgbClr val="000000"/>
                </a:solidFill>
                <a:effectLst/>
                <a:latin typeface="Arial" panose="020B0604020202020204" pitchFamily="34" charset="0"/>
              </a:rPr>
              <a:t>PM World Today</a:t>
            </a:r>
            <a:r>
              <a:rPr lang="en-US" sz="2000" b="0" i="0" dirty="0">
                <a:solidFill>
                  <a:srgbClr val="000000"/>
                </a:solidFill>
                <a:effectLst/>
                <a:latin typeface="Arial" panose="020B0604020202020204" pitchFamily="34" charset="0"/>
              </a:rPr>
              <a:t>, </a:t>
            </a:r>
            <a:r>
              <a:rPr lang="en-US" sz="2000" b="0" i="1" dirty="0">
                <a:solidFill>
                  <a:srgbClr val="000000"/>
                </a:solidFill>
                <a:effectLst/>
                <a:latin typeface="Arial" panose="020B0604020202020204" pitchFamily="34" charset="0"/>
              </a:rPr>
              <a:t>11</a:t>
            </a:r>
            <a:r>
              <a:rPr lang="en-US" sz="2000" b="0" i="0" dirty="0">
                <a:solidFill>
                  <a:srgbClr val="000000"/>
                </a:solidFill>
                <a:effectLst/>
                <a:latin typeface="Arial" panose="020B0604020202020204" pitchFamily="34" charset="0"/>
              </a:rPr>
              <a:t>.</a:t>
            </a:r>
            <a:br>
              <a:rPr lang="en-US" sz="2000" b="0" i="0" dirty="0">
                <a:solidFill>
                  <a:srgbClr val="000000"/>
                </a:solidFill>
                <a:effectLst/>
                <a:latin typeface="Arial" panose="020B0604020202020204" pitchFamily="34" charset="0"/>
              </a:rPr>
            </a:br>
            <a:r>
              <a:rPr lang="en-US" sz="2000" b="0" i="0" dirty="0">
                <a:solidFill>
                  <a:srgbClr val="000000"/>
                </a:solidFill>
                <a:effectLst/>
                <a:latin typeface="Arial" panose="020B0604020202020204" pitchFamily="34" charset="0"/>
                <a:hlinkClick r:id="rId3"/>
              </a:rPr>
              <a:t>https://pmworldlibrary.net/wp-content/uploads/2016/12/2009-Sept-Pells-Disruptive-Events-Are-you-prepared.pdf</a:t>
            </a:r>
            <a:r>
              <a:rPr lang="cs-CZ" sz="2000" b="0" i="0" dirty="0">
                <a:solidFill>
                  <a:srgbClr val="000000"/>
                </a:solidFill>
                <a:effectLst/>
                <a:latin typeface="Arial" panose="020B0604020202020204" pitchFamily="34" charset="0"/>
              </a:rPr>
              <a:t> </a:t>
            </a:r>
            <a:br>
              <a:rPr lang="en-US" sz="2000" dirty="0"/>
            </a:br>
            <a:endParaRPr lang="en-GB" sz="20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71563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13</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2</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US" sz="2000" dirty="0"/>
              <a:t>Twin, </a:t>
            </a:r>
            <a:r>
              <a:rPr lang="cs-CZ" sz="2000" dirty="0"/>
              <a:t>A</a:t>
            </a:r>
            <a:r>
              <a:rPr lang="en-US" sz="2000" dirty="0"/>
              <a:t>. (2021, September</a:t>
            </a:r>
            <a:r>
              <a:rPr lang="cs-CZ" sz="2000" dirty="0"/>
              <a:t> 23</a:t>
            </a:r>
            <a:r>
              <a:rPr lang="en-US" sz="2000" dirty="0"/>
              <a:t>). </a:t>
            </a:r>
            <a:r>
              <a:rPr lang="en-US" sz="2000" i="1" dirty="0"/>
              <a:t>Disruptive</a:t>
            </a:r>
            <a:r>
              <a:rPr lang="cs-CZ" sz="2000" i="1" dirty="0"/>
              <a:t> </a:t>
            </a:r>
            <a:r>
              <a:rPr lang="en-US" sz="2000" i="1" dirty="0"/>
              <a:t>Innovation</a:t>
            </a:r>
            <a:r>
              <a:rPr lang="cs-CZ" sz="2000" i="1" dirty="0"/>
              <a:t>.</a:t>
            </a:r>
            <a:r>
              <a:rPr lang="en-US" sz="2000" dirty="0"/>
              <a:t> Investopedia</a:t>
            </a:r>
            <a:r>
              <a:rPr lang="cs-CZ" sz="2000" dirty="0"/>
              <a:t>.com</a:t>
            </a:r>
            <a:r>
              <a:rPr lang="en-US" sz="2000" dirty="0"/>
              <a:t>. </a:t>
            </a:r>
            <a:r>
              <a:rPr lang="en-US" sz="2000" u="sng" dirty="0">
                <a:hlinkClick r:id="rId3"/>
              </a:rPr>
              <a:t>https://www.investopedia.com/terms/d/disruptive-innovation.asp</a:t>
            </a:r>
            <a:endParaRPr lang="en-GB" sz="20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14</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3</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GB" sz="2000" dirty="0"/>
              <a:t>World Economic Forum. (2021, </a:t>
            </a:r>
            <a:r>
              <a:rPr lang="en-GB" sz="2000" dirty="0" err="1"/>
              <a:t>avril</a:t>
            </a:r>
            <a:r>
              <a:rPr lang="en-GB" sz="2000" dirty="0"/>
              <a:t>). </a:t>
            </a:r>
            <a:r>
              <a:rPr lang="en-GB" sz="2000" i="1" dirty="0"/>
              <a:t>Pandemic, Parcels and Public Vaccination Envisioning the Next Normal for the Last-Mile Ecosystem. </a:t>
            </a:r>
            <a:r>
              <a:rPr lang="en-GB" sz="2000" dirty="0">
                <a:hlinkClick r:id="rId3"/>
              </a:rPr>
              <a:t>https://www3.weforum.org/docs/WEF_Pandemic_Parcels_and_Public_Vaccination_report_2021.pdf</a:t>
            </a: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lvl="0" indent="0" algn="l" rtl="0">
              <a:spcBef>
                <a:spcPts val="0"/>
              </a:spcBef>
              <a:spcAft>
                <a:spcPts val="0"/>
              </a:spcAft>
              <a:buNone/>
            </a:pPr>
            <a:endParaRPr lang="en-GB" sz="2000" dirty="0">
              <a:solidFill>
                <a:srgbClr val="7F7F7F"/>
              </a:solidFill>
            </a:endParaRPr>
          </a:p>
          <a:p>
            <a:pPr marL="0" lvl="0" indent="0" algn="l" rtl="0">
              <a:spcBef>
                <a:spcPts val="0"/>
              </a:spcBef>
              <a:spcAft>
                <a:spcPts val="0"/>
              </a:spcAft>
              <a:buNone/>
            </a:pPr>
            <a:endParaRPr lang="en-GB"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15</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err="1">
                <a:solidFill>
                  <a:schemeClr val="lt1"/>
                </a:solidFill>
              </a:rPr>
              <a:t>Exercice</a:t>
            </a:r>
            <a:r>
              <a:rPr lang="en-US" sz="2800" dirty="0">
                <a:solidFill>
                  <a:schemeClr val="lt1"/>
                </a:solidFill>
              </a:rPr>
              <a:t> : Questions ouvertes</a:t>
            </a:r>
          </a:p>
        </p:txBody>
      </p:sp>
      <p:sp>
        <p:nvSpPr>
          <p:cNvPr id="80" name="Google Shape;80;g10b78f226a2_0_0"/>
          <p:cNvSpPr/>
          <p:nvPr/>
        </p:nvSpPr>
        <p:spPr>
          <a:xfrm>
            <a:off x="326575" y="1704724"/>
            <a:ext cx="8159057" cy="45985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en-US" sz="1800" b="0" i="0" dirty="0">
                <a:solidFill>
                  <a:srgbClr val="000000"/>
                </a:solidFill>
                <a:effectLst/>
                <a:latin typeface="Arial" panose="020B0604020202020204" pitchFamily="34" charset="0"/>
              </a:rPr>
              <a:t>Based on what you have learnt in this capsule, please try to answer the</a:t>
            </a:r>
          </a:p>
          <a:p>
            <a:pPr lvl="0">
              <a:buSzPts val="2000"/>
            </a:pPr>
            <a:r>
              <a:rPr lang="en-US" sz="1800" b="0" i="0" dirty="0">
                <a:solidFill>
                  <a:srgbClr val="000000"/>
                </a:solidFill>
                <a:effectLst/>
                <a:latin typeface="Arial" panose="020B0604020202020204" pitchFamily="34" charset="0"/>
              </a:rPr>
              <a:t>following questions in your </a:t>
            </a:r>
            <a:r>
              <a:rPr lang="en-US" sz="1800" dirty="0">
                <a:latin typeface="Arial" panose="020B0604020202020204" pitchFamily="34" charset="0"/>
              </a:rPr>
              <a:t>own words.</a:t>
            </a:r>
          </a:p>
          <a:p>
            <a:pPr lvl="0">
              <a:buSzPts val="2000"/>
            </a:pPr>
            <a:endParaRPr lang="cs-CZ" sz="1800" dirty="0">
              <a:latin typeface="Arial" panose="020B0604020202020204" pitchFamily="34" charset="0"/>
            </a:endParaRPr>
          </a:p>
          <a:p>
            <a:pPr marL="285750" lvl="0" indent="-285750">
              <a:buSzPts val="2000"/>
              <a:buFont typeface="Wingdings" panose="05000000000000000000" pitchFamily="2" charset="2"/>
              <a:buChar char="Ø"/>
            </a:pPr>
            <a:r>
              <a:rPr lang="fr-FR" sz="1800" dirty="0">
                <a:latin typeface="Arial" panose="020B0604020202020204" pitchFamily="34" charset="0"/>
              </a:rPr>
              <a:t>Qu'est-ce qu'un événement perturbateur ? Essayez de vous souvenir de certains événements perturbateurs de l'histoire récente et réfléchissez à leurs conséquences sur l'économie, la société, les entreprises, etc.</a:t>
            </a:r>
            <a:br>
              <a:rPr lang="fr-FR" sz="1800" dirty="0">
                <a:latin typeface="Arial" panose="020B0604020202020204" pitchFamily="34" charset="0"/>
              </a:rPr>
            </a:br>
            <a:endParaRPr lang="fr-FR" sz="1800" dirty="0">
              <a:latin typeface="Arial" panose="020B0604020202020204" pitchFamily="34" charset="0"/>
            </a:endParaRPr>
          </a:p>
          <a:p>
            <a:pPr marL="285750" lvl="0" indent="-285750">
              <a:buSzPts val="2000"/>
              <a:buFont typeface="Wingdings" panose="05000000000000000000" pitchFamily="2" charset="2"/>
              <a:buChar char="Ø"/>
            </a:pPr>
            <a:r>
              <a:rPr lang="fr-FR" sz="1800" dirty="0">
                <a:latin typeface="Arial" panose="020B0604020202020204" pitchFamily="34" charset="0"/>
              </a:rPr>
              <a:t>Qu'est-ce qu'une innovation perturbatrice ? Essayez de vous souvenir de certaines innovations perturbatrices de l'histoire récente. Par quelle technologie ou idée l'innovation a-t-elle été motivée ?</a:t>
            </a:r>
            <a:br>
              <a:rPr lang="fr-FR" sz="1800" dirty="0">
                <a:latin typeface="Arial" panose="020B0604020202020204" pitchFamily="34" charset="0"/>
              </a:rPr>
            </a:br>
            <a:endParaRPr lang="fr-FR" sz="1800" dirty="0">
              <a:latin typeface="Arial" panose="020B0604020202020204" pitchFamily="34" charset="0"/>
            </a:endParaRPr>
          </a:p>
          <a:p>
            <a:pPr marL="285750" lvl="0" indent="-285750">
              <a:buSzPts val="2000"/>
              <a:buFont typeface="Wingdings" panose="05000000000000000000" pitchFamily="2" charset="2"/>
              <a:buChar char="Ø"/>
            </a:pPr>
            <a:r>
              <a:rPr lang="fr-FR" sz="1800" dirty="0">
                <a:latin typeface="Arial" panose="020B0604020202020204" pitchFamily="34" charset="0"/>
              </a:rPr>
              <a:t>Quelles ont été les conséquences pour la structure commerciale existante ? Le site pandémie de COVID-19 a changé le secteur LMD de plusieurs façons. Réfléchissez à aux changements qui persisteront à l'avenir et à ceux qui disparaîtront avec la pandémie. en même temps que la pandémie.</a:t>
            </a:r>
            <a:endParaRPr sz="18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dirty="0"/>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1600" i="0" u="none" strike="noStrike" cap="none" dirty="0">
                <a:solidFill>
                  <a:schemeClr val="dk1"/>
                </a:solidFill>
                <a:latin typeface="Arial"/>
                <a:ea typeface="Arial"/>
                <a:cs typeface="Arial"/>
                <a:sym typeface="Arial"/>
              </a:rPr>
              <a:t>1.1.1</a:t>
            </a:r>
            <a:endParaRPr sz="16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Capsule</a:t>
            </a:r>
            <a:r>
              <a:rPr lang="cs-CZ" sz="1600" dirty="0">
                <a:solidFill>
                  <a:schemeClr val="dk1"/>
                </a:solidFill>
              </a:rPr>
              <a:t> 2.3.2, 2.3.4, 2.4.5, 2.5.1</a:t>
            </a:r>
            <a:endParaRPr lang="es-ES" sz="1600" dirty="0">
              <a:solidFill>
                <a:schemeClr val="dk1"/>
              </a:solidFill>
            </a:endParaRPr>
          </a:p>
        </p:txBody>
      </p:sp>
      <p:sp>
        <p:nvSpPr>
          <p:cNvPr id="38" name="Google Shape;38;g10b78f225a7_0_0"/>
          <p:cNvSpPr txBox="1"/>
          <p:nvPr/>
        </p:nvSpPr>
        <p:spPr>
          <a:xfrm>
            <a:off x="300300" y="46044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NVF &amp; SUSMILE </a:t>
            </a:r>
            <a:r>
              <a:rPr lang="en-US" sz="1600" dirty="0">
                <a:solidFill>
                  <a:schemeClr val="dk1"/>
                </a:solidFill>
              </a:rPr>
              <a:t>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3016210"/>
          </a:xfrm>
          <a:prstGeom prst="rect">
            <a:avLst/>
          </a:prstGeom>
          <a:ln>
            <a:solidFill>
              <a:schemeClr val="tx1">
                <a:lumMod val="50000"/>
                <a:lumOff val="50000"/>
              </a:schemeClr>
            </a:solidFill>
            <a:prstDash val="dash"/>
          </a:ln>
        </p:spPr>
        <p:txBody>
          <a:bodyPr wrap="square">
            <a:spAutoFit/>
          </a:bodyPr>
          <a:lstStyle/>
          <a:p>
            <a:r>
              <a:rPr lang="fr-FR" sz="2000" dirty="0"/>
              <a:t>L’objectif de la capsule est de sensibiliser et de comprendre les impacts (potentiels) des événements perturbateurs sur les activités de distribution du dernier kilomètre (LMD). Un exemple récent, la pandémie de COVID-19, est utilisé car les étudiants ont une expérience personnelle étroite avec elle et ses impacts.
</a:t>
            </a:r>
            <a:endParaRPr lang="en-GB" sz="2000" dirty="0">
              <a:solidFill>
                <a:schemeClr val="tx1">
                  <a:lumMod val="50000"/>
                  <a:lumOff val="50000"/>
                </a:schemeClr>
              </a:solidFill>
            </a:endParaRPr>
          </a:p>
          <a:p>
            <a:br>
              <a:rPr lang="en-GB" dirty="0"/>
            </a:br>
            <a:br>
              <a:rPr lang="en-GB" dirty="0"/>
            </a:br>
            <a:br>
              <a:rPr lang="en-GB" dirty="0"/>
            </a:br>
            <a:br>
              <a:rPr lang="en-GB" dirty="0"/>
            </a:br>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389050961"/>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F7C53ACE-C32B-0C11-CC64-8464C1DD44D1}"/>
              </a:ext>
            </a:extLst>
          </p:cNvPr>
          <p:cNvGraphicFramePr>
            <a:graphicFrameLocks noGrp="1"/>
          </p:cNvGraphicFramePr>
          <p:nvPr>
            <p:extLst>
              <p:ext uri="{D42A27DB-BD31-4B8C-83A1-F6EECF244321}">
                <p14:modId xmlns:p14="http://schemas.microsoft.com/office/powerpoint/2010/main" val="1331830863"/>
              </p:ext>
            </p:extLst>
          </p:nvPr>
        </p:nvGraphicFramePr>
        <p:xfrm>
          <a:off x="300445" y="5945750"/>
          <a:ext cx="8477795" cy="89122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US" sz="1800" b="0" i="0" u="none" strike="noStrike" noProof="0" dirty="0" err="1">
                          <a:solidFill>
                            <a:schemeClr val="tx1"/>
                          </a:solidFill>
                          <a:latin typeface="Arial"/>
                        </a:rPr>
                        <a:t>Contenu</a:t>
                      </a:r>
                      <a:endParaRPr lang="en-US" sz="1800" b="0" i="0" u="none" strike="noStrike" noProof="0" dirty="0">
                        <a:solidFill>
                          <a:schemeClr val="tx1"/>
                        </a:solidFill>
                        <a:latin typeface="Arial"/>
                      </a:endParaRPr>
                    </a:p>
                    <a:p>
                      <a:pPr algn="ctr" rtl="0" fontAlgn="t">
                        <a:spcBef>
                          <a:spcPts val="0"/>
                        </a:spcBef>
                        <a:spcAft>
                          <a:spcPts val="0"/>
                        </a:spcAft>
                      </a:pPr>
                      <a:r>
                        <a:rPr lang="es-ES" sz="1800" b="0" i="0" u="none" strike="noStrike" dirty="0">
                          <a:solidFill>
                            <a:srgbClr val="7F7F7F"/>
                          </a:solidFill>
                          <a:latin typeface="Arial"/>
                        </a:rPr>
                        <a:t> </a:t>
                      </a:r>
                      <a:r>
                        <a:rPr lang="cs-CZ" sz="1800" b="0" i="0" u="none" strike="noStrike" dirty="0">
                          <a:solidFill>
                            <a:schemeClr val="tx1"/>
                          </a:solidFill>
                          <a:latin typeface="Arial"/>
                        </a:rPr>
                        <a:t>5 Min.</a:t>
                      </a:r>
                    </a:p>
                    <a:p>
                      <a:pPr algn="ctr" rtl="0" fontAlgn="t">
                        <a:spcBef>
                          <a:spcPts val="0"/>
                        </a:spcBef>
                        <a:spcAft>
                          <a:spcPts val="0"/>
                        </a:spcAft>
                      </a:pP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US" sz="1800" noProof="0" dirty="0" err="1">
                          <a:solidFill>
                            <a:schemeClr val="tx1"/>
                          </a:solidFill>
                        </a:rPr>
                        <a:t>Exercices</a:t>
                      </a:r>
                      <a:endParaRPr lang="en-US" sz="1800" noProof="0" dirty="0">
                        <a:solidFill>
                          <a:schemeClr val="tx1"/>
                        </a:solidFill>
                      </a:endParaRPr>
                    </a:p>
                    <a:p>
                      <a:pPr algn="ctr" rtl="0" fontAlgn="t">
                        <a:spcBef>
                          <a:spcPts val="0"/>
                        </a:spcBef>
                        <a:spcAft>
                          <a:spcPts val="0"/>
                        </a:spcAft>
                      </a:pPr>
                      <a:r>
                        <a:rPr lang="cs-CZ" sz="1800" dirty="0">
                          <a:solidFill>
                            <a:schemeClr val="tx1"/>
                          </a:solidFill>
                        </a:rPr>
                        <a:t>5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Matériel suppl</a:t>
                      </a:r>
                      <a:r>
                        <a:rPr lang="fr-FR" sz="1800" dirty="0">
                          <a:solidFill>
                            <a:schemeClr val="tx1"/>
                          </a:solidFill>
                        </a:rPr>
                        <a:t>.</a:t>
                      </a:r>
                      <a:r>
                        <a:rPr lang="cs-CZ" sz="1800" dirty="0">
                          <a:solidFill>
                            <a:schemeClr val="tx1"/>
                          </a:solidFill>
                        </a:rPr>
                        <a:t>
70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err="1">
                <a:solidFill>
                  <a:schemeClr val="lt1"/>
                </a:solidFill>
              </a:rPr>
              <a:t>Contenu</a:t>
            </a:r>
            <a:r>
              <a:rPr lang="en-GB" sz="2800" dirty="0">
                <a:solidFill>
                  <a:schemeClr val="lt1"/>
                </a:solidFill>
              </a:rPr>
              <a:t> de la capsule</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Qu’est-ce qu’un événement perturbateur?
Qu’est-ce que l’innovation de rupture ?
Exemple : Comment la pandémie de COVID-19 a-t-elle changé LMD</a:t>
            </a:r>
            <a:r>
              <a:rPr lang="en-GB" sz="2000" dirty="0"/>
              <a:t>.</a:t>
            </a:r>
            <a:endParaRPr lang="en-GB"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547055"/>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a:solidFill>
                  <a:schemeClr val="lt1"/>
                </a:solidFill>
              </a:rPr>
              <a:t>Instructions pour la capsule</a:t>
            </a:r>
          </a:p>
        </p:txBody>
      </p:sp>
      <p:sp>
        <p:nvSpPr>
          <p:cNvPr id="5" name="4 Rectángulo"/>
          <p:cNvSpPr/>
          <p:nvPr/>
        </p:nvSpPr>
        <p:spPr>
          <a:xfrm>
            <a:off x="319069" y="1722603"/>
            <a:ext cx="8384984" cy="5016758"/>
          </a:xfrm>
          <a:prstGeom prst="rect">
            <a:avLst/>
          </a:prstGeom>
        </p:spPr>
        <p:txBody>
          <a:bodyPr wrap="square">
            <a:spAutoFit/>
          </a:bodyPr>
          <a:lstStyle/>
          <a:p>
            <a:r>
              <a:rPr lang="fr-FR" sz="1800" dirty="0">
                <a:latin typeface="Arial" panose="020B0604020202020204" pitchFamily="34" charset="0"/>
              </a:rPr>
              <a:t>Vous trouverez ci-joint à cette capsule trois sources d’information :
</a:t>
            </a:r>
            <a:br>
              <a:rPr lang="en-US" sz="1800" b="0" i="0" dirty="0">
                <a:solidFill>
                  <a:srgbClr val="000000"/>
                </a:solidFill>
                <a:effectLst/>
                <a:latin typeface="Arial" panose="020B0604020202020204" pitchFamily="34" charset="0"/>
              </a:rPr>
            </a:br>
            <a:r>
              <a:rPr lang="en-US" sz="1800" b="0" i="0" dirty="0">
                <a:solidFill>
                  <a:srgbClr val="000000"/>
                </a:solidFill>
                <a:effectLst/>
                <a:latin typeface="Arial" panose="020B0604020202020204" pitchFamily="34" charset="0"/>
              </a:rPr>
              <a:t>1. </a:t>
            </a:r>
            <a:r>
              <a:rPr lang="fr-FR" sz="1800" dirty="0">
                <a:latin typeface="Arial" panose="020B0604020202020204" pitchFamily="34" charset="0"/>
              </a:rPr>
              <a:t>La première source est un article d’expert qui analyse ce que sont les événements perturbateurs et comment ils peuvent affecter une entreprise. Après la lecture, vous devez être conscient non seulement de ce que sont les événements perturbateurs, mais aussi de la façon de vous préparer aux changements qu’ils peuvent apporter.
</a:t>
            </a:r>
            <a:br>
              <a:rPr lang="en-US" sz="1800" b="0" i="0" dirty="0">
                <a:solidFill>
                  <a:srgbClr val="000000"/>
                </a:solidFill>
                <a:effectLst/>
                <a:latin typeface="Arial" panose="020B0604020202020204" pitchFamily="34" charset="0"/>
              </a:rPr>
            </a:br>
            <a:r>
              <a:rPr lang="en-US" sz="1800" b="0" i="0" dirty="0">
                <a:solidFill>
                  <a:srgbClr val="000000"/>
                </a:solidFill>
                <a:effectLst/>
                <a:latin typeface="Arial" panose="020B0604020202020204" pitchFamily="34" charset="0"/>
              </a:rPr>
              <a:t>2. </a:t>
            </a:r>
            <a:r>
              <a:rPr lang="fr-FR" sz="1800" dirty="0">
                <a:latin typeface="Arial" panose="020B0604020202020204" pitchFamily="34" charset="0"/>
              </a:rPr>
              <a:t>La deuxième source est un article de site Web qui explique la nature de la perturbation de l’innovation. Ce qui est important ici, après la première source, c’est un lien entre la survenue d’un événement perturbateur et le potentiel de nouvelles innovations (perturbatrices).
</a:t>
            </a:r>
            <a:br>
              <a:rPr lang="en-US" sz="1800" b="0" i="0" dirty="0">
                <a:solidFill>
                  <a:srgbClr val="000000"/>
                </a:solidFill>
                <a:effectLst/>
                <a:latin typeface="Arial" panose="020B0604020202020204" pitchFamily="34" charset="0"/>
              </a:rPr>
            </a:br>
            <a:r>
              <a:rPr lang="en-US" sz="1800" b="0" i="0" dirty="0">
                <a:solidFill>
                  <a:srgbClr val="000000"/>
                </a:solidFill>
                <a:effectLst/>
                <a:latin typeface="Arial" panose="020B0604020202020204" pitchFamily="34" charset="0"/>
              </a:rPr>
              <a:t>3. </a:t>
            </a:r>
            <a:r>
              <a:rPr lang="fr-FR" sz="1800" dirty="0">
                <a:latin typeface="Arial" panose="020B0604020202020204" pitchFamily="34" charset="0"/>
              </a:rPr>
              <a:t>Dans la troisième source, qui est un rapport de perspicacité du Forum économique mondial, vous obtiendrez une image générale de la façon dont la pandémie de COVID-19 a affecté le secteur de la livraison du dernier kilomètre et des types de changements qu’elle a déclenchés. </a:t>
            </a:r>
            <a:br>
              <a:rPr lang="en-US" sz="2000" dirty="0"/>
            </a:br>
            <a:endParaRPr lang="en-GB" dirty="0"/>
          </a:p>
        </p:txBody>
      </p:sp>
    </p:spTree>
    <p:extLst>
      <p:ext uri="{BB962C8B-B14F-4D97-AF65-F5344CB8AC3E}">
        <p14:creationId xmlns:p14="http://schemas.microsoft.com/office/powerpoint/2010/main" val="59824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err="1">
                <a:solidFill>
                  <a:schemeClr val="lt1"/>
                </a:solidFill>
              </a:rPr>
              <a:t>Qu’est-ce</a:t>
            </a:r>
            <a:r>
              <a:rPr lang="en-GB" sz="2800" dirty="0">
                <a:solidFill>
                  <a:schemeClr val="lt1"/>
                </a:solidFill>
              </a:rPr>
              <a:t> </a:t>
            </a:r>
            <a:r>
              <a:rPr lang="en-GB" sz="2800" dirty="0" err="1">
                <a:solidFill>
                  <a:schemeClr val="lt1"/>
                </a:solidFill>
              </a:rPr>
              <a:t>qu’un</a:t>
            </a:r>
            <a:r>
              <a:rPr lang="en-GB" sz="2800" dirty="0">
                <a:solidFill>
                  <a:schemeClr val="lt1"/>
                </a:solidFill>
              </a:rPr>
              <a:t> </a:t>
            </a:r>
            <a:r>
              <a:rPr lang="en-GB" sz="2800" dirty="0" err="1">
                <a:solidFill>
                  <a:schemeClr val="lt1"/>
                </a:solidFill>
              </a:rPr>
              <a:t>événement</a:t>
            </a:r>
            <a:r>
              <a:rPr lang="en-GB" sz="2800" dirty="0">
                <a:solidFill>
                  <a:schemeClr val="lt1"/>
                </a:solidFill>
              </a:rPr>
              <a:t> </a:t>
            </a:r>
            <a:r>
              <a:rPr lang="en-GB" sz="2800" dirty="0" err="1">
                <a:solidFill>
                  <a:schemeClr val="lt1"/>
                </a:solidFill>
              </a:rPr>
              <a:t>perturbateur</a:t>
            </a:r>
            <a:r>
              <a:rPr lang="en-GB" sz="2800" dirty="0">
                <a:solidFill>
                  <a:schemeClr val="lt1"/>
                </a:solidFill>
              </a:rPr>
              <a:t>?</a:t>
            </a:r>
          </a:p>
        </p:txBody>
      </p:sp>
      <p:sp>
        <p:nvSpPr>
          <p:cNvPr id="5" name="4 Rectángulo"/>
          <p:cNvSpPr/>
          <p:nvPr/>
        </p:nvSpPr>
        <p:spPr>
          <a:xfrm>
            <a:off x="319069" y="1722603"/>
            <a:ext cx="8384984" cy="4576702"/>
          </a:xfrm>
          <a:prstGeom prst="rect">
            <a:avLst/>
          </a:prstGeom>
        </p:spPr>
        <p:txBody>
          <a:bodyPr wrap="square">
            <a:spAutoFit/>
          </a:bodyPr>
          <a:lstStyle/>
          <a:p>
            <a:pPr>
              <a:lnSpc>
                <a:spcPct val="150000"/>
              </a:lnSpc>
            </a:pPr>
            <a:r>
              <a:rPr lang="fr-FR" sz="1800" dirty="0">
                <a:latin typeface="Arial" panose="020B0604020202020204" pitchFamily="34" charset="0"/>
              </a:rPr>
              <a:t>Dans notre monde complexe, il est inévitable qu’un événement important change de temps en temps des règles bien établies. C’est ce qu’on appelle des événements perturbateurs. Il s’agit d’un événement aux conséquences potentielles drastiques pour les acteurs d’un secteur qui est fortement touché par cet événement.
</a:t>
            </a:r>
            <a:br>
              <a:rPr lang="en-US" sz="1800" b="0" i="0" dirty="0">
                <a:solidFill>
                  <a:srgbClr val="000000"/>
                </a:solidFill>
                <a:effectLst/>
                <a:latin typeface="Arial" panose="020B0604020202020204" pitchFamily="34" charset="0"/>
              </a:rPr>
            </a:br>
            <a:r>
              <a:rPr lang="fr-FR" sz="1800" dirty="0">
                <a:latin typeface="Arial" panose="020B0604020202020204" pitchFamily="34" charset="0"/>
              </a:rPr>
              <a:t>Les événements perturbateurs sont un facteur de risque majeur pour les entreprises qui, en cas de survenance, doivent s’adapter à une nouvelle situation. Cependant, c’est aussi une chance pour leurs concurrents d’exploiter l’opportunité et de les remplacer sur le marché grâce à une meilleure adaptation. </a:t>
            </a:r>
            <a:br>
              <a:rPr lang="en-US" sz="2000" dirty="0"/>
            </a:b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Qu’est-ce que l’innovation de rupture ?</a:t>
            </a:r>
            <a:endParaRPr lang="en-GB" sz="2800" dirty="0">
              <a:solidFill>
                <a:schemeClr val="lt1"/>
              </a:solidFill>
            </a:endParaRPr>
          </a:p>
        </p:txBody>
      </p:sp>
      <p:sp>
        <p:nvSpPr>
          <p:cNvPr id="5" name="4 Rectángulo"/>
          <p:cNvSpPr/>
          <p:nvPr/>
        </p:nvSpPr>
        <p:spPr>
          <a:xfrm>
            <a:off x="319069" y="1593207"/>
            <a:ext cx="8367731" cy="5027017"/>
          </a:xfrm>
          <a:prstGeom prst="rect">
            <a:avLst/>
          </a:prstGeom>
        </p:spPr>
        <p:txBody>
          <a:bodyPr wrap="square">
            <a:spAutoFit/>
          </a:bodyPr>
          <a:lstStyle/>
          <a:p>
            <a:r>
              <a:rPr lang="fr-FR" sz="1800" dirty="0">
                <a:latin typeface="Arial" panose="020B0604020202020204" pitchFamily="34" charset="0"/>
              </a:rPr>
              <a:t>Vous trouverez ci-dessous quelques exemples d’événements</a:t>
            </a:r>
          </a:p>
          <a:p>
            <a:r>
              <a:rPr lang="fr-FR" sz="1800" dirty="0">
                <a:latin typeface="Arial" panose="020B0604020202020204" pitchFamily="34" charset="0"/>
              </a:rPr>
              <a:t> perturbateurs :
</a:t>
            </a:r>
            <a:endParaRPr lang="cs-CZ" sz="1800" dirty="0">
              <a:latin typeface="Arial" panose="020B0604020202020204" pitchFamily="34" charset="0"/>
            </a:endParaRPr>
          </a:p>
          <a:p>
            <a:pPr marL="285750" indent="-285750">
              <a:lnSpc>
                <a:spcPct val="150000"/>
              </a:lnSpc>
              <a:buFont typeface="Wingdings" panose="05000000000000000000" pitchFamily="2" charset="2"/>
              <a:buChar char="Ø"/>
            </a:pPr>
            <a:r>
              <a:rPr lang="fr-FR" sz="1800" dirty="0">
                <a:latin typeface="Arial" panose="020B0604020202020204" pitchFamily="34" charset="0"/>
              </a:rPr>
              <a:t>Conditions météorologiques extrêmes et catastrophes naturelles
Catastrophes ou perturbations d’origine humaine
Santé humaine et facteurs sociaux
Événements économiques importants
Changements gouvernementaux ou politiques perturbateurs
Changements géopolitiques internationaux
Nouvelles technologies – Développement technologique
Changements ou perturbations de l’industrie ou du marché
Modifications légales et réglementaires
</a:t>
            </a:r>
            <a:endParaRPr lang="en-US" sz="1800" b="0" i="0" dirty="0">
              <a:solidFill>
                <a:srgbClr val="000000"/>
              </a:solidFill>
              <a:effectLst/>
              <a:latin typeface="Arial" panose="020B0604020202020204" pitchFamily="34" charset="0"/>
            </a:endParaRPr>
          </a:p>
        </p:txBody>
      </p:sp>
      <p:sp>
        <p:nvSpPr>
          <p:cNvPr id="7" name="Google Shape;80;g10b78f226a2_0_0"/>
          <p:cNvSpPr/>
          <p:nvPr/>
        </p:nvSpPr>
        <p:spPr>
          <a:xfrm>
            <a:off x="7179953" y="1682141"/>
            <a:ext cx="2005584" cy="3783464"/>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en-US" sz="1600" dirty="0"/>
              <a:t>Source (pdf </a:t>
            </a:r>
            <a:r>
              <a:rPr lang="en-US" sz="1600" dirty="0" err="1"/>
              <a:t>en</a:t>
            </a:r>
            <a:r>
              <a:rPr lang="en-US" sz="1600" dirty="0"/>
              <a:t> EN): </a:t>
            </a:r>
            <a:r>
              <a:rPr lang="en-US" sz="1600" dirty="0" err="1"/>
              <a:t>Pells</a:t>
            </a:r>
            <a:r>
              <a:rPr lang="en-US" sz="1600" dirty="0"/>
              <a:t>, D. L. (2009). Disruptive Events! Are you, your project or your organization prepared? </a:t>
            </a:r>
            <a:r>
              <a:rPr lang="en-US" sz="1600" i="1" dirty="0"/>
              <a:t>PM World Today, 11. </a:t>
            </a:r>
            <a:r>
              <a:rPr lang="en-US" sz="1600" i="1" dirty="0">
                <a:hlinkClick r:id="rId3"/>
              </a:rPr>
              <a:t>https://pmworldlibrary.net/wp-content/uploads/2016/12/2009-Sept-Pells-Disruptive-Events-Are-you-prepared.pdf</a:t>
            </a:r>
            <a:r>
              <a:rPr lang="en-US" sz="1600" i="1" dirty="0"/>
              <a:t> </a:t>
            </a:r>
            <a:endParaRPr lang="en-US" sz="1600" i="1" dirty="0">
              <a:solidFill>
                <a:schemeClr val="tx1"/>
              </a:solidFill>
            </a:endParaRPr>
          </a:p>
        </p:txBody>
      </p:sp>
      <p:pic>
        <p:nvPicPr>
          <p:cNvPr id="2" name="Irudia 3">
            <a:extLst>
              <a:ext uri="{FF2B5EF4-FFF2-40B4-BE49-F238E27FC236}">
                <a16:creationId xmlns:a16="http://schemas.microsoft.com/office/drawing/2014/main" id="{699172D8-8F24-31CB-6FE1-A28DCE8D603B}"/>
              </a:ext>
            </a:extLst>
          </p:cNvPr>
          <p:cNvPicPr>
            <a:picLocks noChangeAspect="1"/>
          </p:cNvPicPr>
          <p:nvPr/>
        </p:nvPicPr>
        <p:blipFill>
          <a:blip r:embed="rId4"/>
          <a:stretch>
            <a:fillRect/>
          </a:stretch>
        </p:blipFill>
        <p:spPr>
          <a:xfrm>
            <a:off x="7764588" y="5465605"/>
            <a:ext cx="896760" cy="896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Qu’est-ce que l’innovation de rupture ?</a:t>
            </a:r>
            <a:endParaRPr lang="en-GB" sz="2800" dirty="0">
              <a:solidFill>
                <a:schemeClr val="lt1"/>
              </a:solidFill>
            </a:endParaRPr>
          </a:p>
        </p:txBody>
      </p:sp>
      <p:sp>
        <p:nvSpPr>
          <p:cNvPr id="5" name="4 Rectángulo"/>
          <p:cNvSpPr/>
          <p:nvPr/>
        </p:nvSpPr>
        <p:spPr>
          <a:xfrm>
            <a:off x="319069" y="1593207"/>
            <a:ext cx="8367731" cy="4196020"/>
          </a:xfrm>
          <a:prstGeom prst="rect">
            <a:avLst/>
          </a:prstGeom>
          <a:ln>
            <a:solidFill>
              <a:schemeClr val="accent1"/>
            </a:solidFill>
          </a:ln>
        </p:spPr>
        <p:txBody>
          <a:bodyPr wrap="square">
            <a:spAutoFit/>
          </a:bodyPr>
          <a:lstStyle/>
          <a:p>
            <a:pPr>
              <a:lnSpc>
                <a:spcPct val="150000"/>
              </a:lnSpc>
            </a:pPr>
            <a:r>
              <a:rPr lang="fr-FR" sz="1800" b="0" i="0" dirty="0">
                <a:solidFill>
                  <a:srgbClr val="000000"/>
                </a:solidFill>
                <a:effectLst/>
                <a:latin typeface="Arial" panose="020B0604020202020204" pitchFamily="34" charset="0"/>
              </a:rPr>
              <a:t>Alors que les </a:t>
            </a:r>
            <a:r>
              <a:rPr lang="fr-FR" sz="1800" b="1" i="0" dirty="0">
                <a:solidFill>
                  <a:srgbClr val="18C320"/>
                </a:solidFill>
                <a:effectLst/>
                <a:latin typeface="Arial" panose="020B0604020202020204" pitchFamily="34" charset="0"/>
              </a:rPr>
              <a:t>événements perturbateurs </a:t>
            </a:r>
            <a:r>
              <a:rPr lang="fr-FR" sz="1800" b="0" i="0" dirty="0">
                <a:solidFill>
                  <a:srgbClr val="000000"/>
                </a:solidFill>
                <a:effectLst/>
                <a:latin typeface="Arial" panose="020B0604020202020204" pitchFamily="34" charset="0"/>
              </a:rPr>
              <a:t>se produisent généralement d'une manière que les entreprises ne peuvent pas influencer, </a:t>
            </a:r>
            <a:r>
              <a:rPr lang="fr-FR" sz="1800" b="1" i="0" dirty="0">
                <a:solidFill>
                  <a:srgbClr val="18C320"/>
                </a:solidFill>
                <a:effectLst/>
                <a:latin typeface="Arial" panose="020B0604020202020204" pitchFamily="34" charset="0"/>
              </a:rPr>
              <a:t>l'innovation perturbatrice </a:t>
            </a:r>
            <a:r>
              <a:rPr lang="fr-FR" sz="1800" b="0" i="0" dirty="0">
                <a:solidFill>
                  <a:srgbClr val="000000"/>
                </a:solidFill>
                <a:effectLst/>
                <a:latin typeface="Arial" panose="020B0604020202020204" pitchFamily="34" charset="0"/>
              </a:rPr>
              <a:t>est comprise comme un type d'amélioration technologique ou organisationnelle qui transforme un environnement donné (tel que le secteur LMD). Il peut s'agir d'une entreprise qui change la donne. Un exemple est Amazon dans le secteur de la librairie (au début) ou Netflix dans la distribution de films. Ces entreprises ont créé un nouveau modèle commercial en utilisant de manière innovante les technologies existantes afin de pouvoir proposer leurs produits à un plus grand nombre de consommateurs.</a:t>
            </a:r>
            <a:br>
              <a:rPr lang="en-US" sz="2400" dirty="0"/>
            </a:br>
            <a:endParaRPr lang="en-US"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13317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a:p>
        </p:txBody>
      </p:sp>
      <p:sp>
        <p:nvSpPr>
          <p:cNvPr id="72" name="Google Shape;72;g10b78f225a7_0_23"/>
          <p:cNvSpPr txBox="1"/>
          <p:nvPr/>
        </p:nvSpPr>
        <p:spPr>
          <a:xfrm>
            <a:off x="285530" y="970030"/>
            <a:ext cx="8558023" cy="496462"/>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Qu’est-ce que l’innovation de rupture ?</a:t>
            </a:r>
            <a:endParaRPr lang="en-GB" sz="2800" dirty="0">
              <a:solidFill>
                <a:schemeClr val="lt1"/>
              </a:solidFill>
            </a:endParaRPr>
          </a:p>
        </p:txBody>
      </p:sp>
      <p:sp>
        <p:nvSpPr>
          <p:cNvPr id="5" name="4 Rectángulo"/>
          <p:cNvSpPr/>
          <p:nvPr/>
        </p:nvSpPr>
        <p:spPr>
          <a:xfrm>
            <a:off x="319069" y="1593207"/>
            <a:ext cx="8367731" cy="4585871"/>
          </a:xfrm>
          <a:prstGeom prst="rect">
            <a:avLst/>
          </a:prstGeom>
        </p:spPr>
        <p:txBody>
          <a:bodyPr wrap="square">
            <a:spAutoFit/>
          </a:bodyPr>
          <a:lstStyle/>
          <a:p>
            <a:r>
              <a:rPr lang="en-US" sz="1600" b="1" dirty="0" err="1">
                <a:solidFill>
                  <a:srgbClr val="18C320"/>
                </a:solidFill>
                <a:latin typeface="Arial" panose="020B0604020202020204" pitchFamily="34" charset="0"/>
              </a:rPr>
              <a:t>Principaux</a:t>
            </a:r>
            <a:r>
              <a:rPr lang="en-US" sz="1600" b="1" dirty="0">
                <a:solidFill>
                  <a:srgbClr val="18C320"/>
                </a:solidFill>
                <a:latin typeface="Arial" panose="020B0604020202020204" pitchFamily="34" charset="0"/>
              </a:rPr>
              <a:t> points à </a:t>
            </a:r>
            <a:r>
              <a:rPr lang="en-US" sz="1600" b="1" dirty="0" err="1">
                <a:solidFill>
                  <a:srgbClr val="18C320"/>
                </a:solidFill>
                <a:latin typeface="Arial" panose="020B0604020202020204" pitchFamily="34" charset="0"/>
              </a:rPr>
              <a:t>retenir</a:t>
            </a:r>
            <a:r>
              <a:rPr lang="en-US" sz="1600" b="1" dirty="0">
                <a:solidFill>
                  <a:srgbClr val="18C320"/>
                </a:solidFill>
                <a:latin typeface="Arial" panose="020B0604020202020204" pitchFamily="34" charset="0"/>
              </a:rPr>
              <a:t> :
</a:t>
            </a:r>
            <a:endParaRPr lang="cs-CZ" sz="1600" b="1" dirty="0">
              <a:solidFill>
                <a:srgbClr val="18C320"/>
              </a:solidFill>
              <a:latin typeface="Arial" panose="020B0604020202020204" pitchFamily="34" charset="0"/>
            </a:endParaRPr>
          </a:p>
          <a:p>
            <a:pPr marL="252000" indent="-285750">
              <a:spcAft>
                <a:spcPts val="600"/>
              </a:spcAft>
              <a:buFont typeface="Wingdings" panose="05000000000000000000" pitchFamily="2" charset="2"/>
              <a:buChar char="Ø"/>
            </a:pPr>
            <a:r>
              <a:rPr lang="fr-FR" sz="1600" dirty="0">
                <a:solidFill>
                  <a:schemeClr val="tx1"/>
                </a:solidFill>
                <a:latin typeface="Arial" panose="020B0604020202020204" pitchFamily="34" charset="0"/>
              </a:rPr>
              <a:t>L’innovation perturbatrice fait référence aux innovations et aux technologies qui rendent les produits et services coûteux ou sophistiqués accessibles et plus abordables pour un marché plus large.</a:t>
            </a:r>
            <a:endParaRPr lang="en-US" sz="1600" b="1" i="0" dirty="0">
              <a:solidFill>
                <a:schemeClr val="tx1"/>
              </a:solidFill>
              <a:effectLst/>
              <a:latin typeface="Arial" panose="020B0604020202020204" pitchFamily="34" charset="0"/>
            </a:endParaRPr>
          </a:p>
          <a:p>
            <a:pPr marL="252000" indent="-285750">
              <a:spcAft>
                <a:spcPts val="600"/>
              </a:spcAft>
              <a:buFont typeface="Wingdings" panose="05000000000000000000" pitchFamily="2" charset="2"/>
              <a:buChar char="Ø"/>
            </a:pPr>
            <a:r>
              <a:rPr lang="fr-FR" sz="1600" dirty="0">
                <a:solidFill>
                  <a:schemeClr val="tx1"/>
                </a:solidFill>
                <a:latin typeface="Arial" panose="020B0604020202020204" pitchFamily="34" charset="0"/>
              </a:rPr>
              <a:t>L’innovation perturbatrice fait référence à l’utilisation d’une technologie qui bouleverse une structure, par opposition à la « technologie perturbatrice », qui fait référence à la technologie elle-même.
Amazon, lancée en tant que librairie en ligne au milieu des années 1990, est un exemple d’innovation perturbatrice.
L’innovation de rupture nécessite une technologie habilitante, un modèle commercial innovant et un réseau de valeur cohérent
Soutenir l’innovation est le processus d’innovation pour améliorer les produits et services pour les clients existants.</a:t>
            </a:r>
            <a:br>
              <a:rPr lang="en-US" sz="1600" b="1" i="0" dirty="0">
                <a:solidFill>
                  <a:srgbClr val="18C320"/>
                </a:solidFill>
                <a:effectLst/>
                <a:latin typeface="Arial" panose="020B0604020202020204" pitchFamily="34" charset="0"/>
              </a:rPr>
            </a:br>
            <a:br>
              <a:rPr lang="en-US" sz="1600" b="0" i="0" dirty="0">
                <a:solidFill>
                  <a:srgbClr val="000000"/>
                </a:solidFill>
                <a:effectLst/>
                <a:latin typeface="Arial" panose="020B0604020202020204" pitchFamily="34" charset="0"/>
              </a:rPr>
            </a:br>
            <a:br>
              <a:rPr lang="en-US" sz="1600" dirty="0"/>
            </a:br>
            <a:endParaRPr lang="en-US" sz="1600" b="0" i="0" dirty="0">
              <a:solidFill>
                <a:srgbClr val="000000"/>
              </a:solidFill>
              <a:effectLst/>
              <a:latin typeface="Arial" panose="020B0604020202020204" pitchFamily="34" charset="0"/>
            </a:endParaRPr>
          </a:p>
        </p:txBody>
      </p:sp>
      <p:sp>
        <p:nvSpPr>
          <p:cNvPr id="2" name="TextovéPole 1">
            <a:extLst>
              <a:ext uri="{FF2B5EF4-FFF2-40B4-BE49-F238E27FC236}">
                <a16:creationId xmlns:a16="http://schemas.microsoft.com/office/drawing/2014/main" id="{22B0A2AE-8DAD-4FE3-D43A-E3B3A89BEA0A}"/>
              </a:ext>
            </a:extLst>
          </p:cNvPr>
          <p:cNvSpPr txBox="1"/>
          <p:nvPr/>
        </p:nvSpPr>
        <p:spPr>
          <a:xfrm>
            <a:off x="1497898" y="5821882"/>
            <a:ext cx="7211568" cy="830997"/>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(web site in EN): Twin, A. (2021, September 23). </a:t>
            </a:r>
            <a:r>
              <a:rPr lang="en-US" sz="1600" b="0" i="1" dirty="0">
                <a:solidFill>
                  <a:srgbClr val="000000"/>
                </a:solidFill>
                <a:effectLst/>
                <a:latin typeface="Arial" panose="020B0604020202020204" pitchFamily="34" charset="0"/>
              </a:rPr>
              <a:t>Disruptive</a:t>
            </a:r>
            <a:br>
              <a:rPr lang="en-US" sz="1600" b="0" i="1" dirty="0">
                <a:solidFill>
                  <a:srgbClr val="000000"/>
                </a:solidFill>
                <a:effectLst/>
                <a:latin typeface="Arial" panose="020B0604020202020204" pitchFamily="34" charset="0"/>
              </a:rPr>
            </a:br>
            <a:r>
              <a:rPr lang="en-US" sz="1600" b="0" i="1" dirty="0">
                <a:solidFill>
                  <a:srgbClr val="000000"/>
                </a:solidFill>
                <a:effectLst/>
                <a:latin typeface="Arial" panose="020B0604020202020204" pitchFamily="34" charset="0"/>
              </a:rPr>
              <a:t>Innovation. </a:t>
            </a:r>
            <a:r>
              <a:rPr lang="en-US" sz="1600" b="0" i="0" dirty="0">
                <a:solidFill>
                  <a:srgbClr val="000000"/>
                </a:solidFill>
                <a:effectLst/>
                <a:latin typeface="Arial" panose="020B0604020202020204" pitchFamily="34" charset="0"/>
              </a:rPr>
              <a:t>Investopedia.com. </a:t>
            </a:r>
            <a:r>
              <a:rPr lang="en-US" sz="1600" b="0" i="0" dirty="0">
                <a:solidFill>
                  <a:srgbClr val="000000"/>
                </a:solidFill>
                <a:effectLst/>
                <a:latin typeface="Arial" panose="020B0604020202020204" pitchFamily="34" charset="0"/>
                <a:hlinkClick r:id="rId3"/>
              </a:rPr>
              <a:t>https://www.investopedia.com/terms/d/disruptive-innovation.asp</a:t>
            </a:r>
            <a:endParaRPr lang="cs-CZ" sz="1600" dirty="0"/>
          </a:p>
        </p:txBody>
      </p:sp>
      <p:pic>
        <p:nvPicPr>
          <p:cNvPr id="3" name="Irudia 3">
            <a:extLst>
              <a:ext uri="{FF2B5EF4-FFF2-40B4-BE49-F238E27FC236}">
                <a16:creationId xmlns:a16="http://schemas.microsoft.com/office/drawing/2014/main" id="{177ACCBC-03AD-16E9-005C-B18FFEE851FB}"/>
              </a:ext>
            </a:extLst>
          </p:cNvPr>
          <p:cNvPicPr>
            <a:picLocks noChangeAspect="1"/>
          </p:cNvPicPr>
          <p:nvPr/>
        </p:nvPicPr>
        <p:blipFill>
          <a:blip r:embed="rId4"/>
          <a:stretch>
            <a:fillRect/>
          </a:stretch>
        </p:blipFill>
        <p:spPr>
          <a:xfrm>
            <a:off x="533139" y="5770691"/>
            <a:ext cx="896760" cy="896760"/>
          </a:xfrm>
          <a:prstGeom prst="rect">
            <a:avLst/>
          </a:prstGeom>
        </p:spPr>
      </p:pic>
    </p:spTree>
    <p:extLst>
      <p:ext uri="{BB962C8B-B14F-4D97-AF65-F5344CB8AC3E}">
        <p14:creationId xmlns:p14="http://schemas.microsoft.com/office/powerpoint/2010/main" val="3290859308"/>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1397</Words>
  <Application>Microsoft Office PowerPoint</Application>
  <PresentationFormat>Affichage à l'écran (4:3)</PresentationFormat>
  <Paragraphs>88</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53</cp:revision>
  <dcterms:created xsi:type="dcterms:W3CDTF">2016-11-18T09:55:38Z</dcterms:created>
  <dcterms:modified xsi:type="dcterms:W3CDTF">2022-11-21T10:49:59Z</dcterms:modified>
</cp:coreProperties>
</file>