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67" r:id="rId2"/>
    <p:sldId id="257" r:id="rId3"/>
    <p:sldId id="264" r:id="rId4"/>
    <p:sldId id="259" r:id="rId5"/>
    <p:sldId id="270" r:id="rId6"/>
    <p:sldId id="261" r:id="rId7"/>
    <p:sldId id="269" r:id="rId8"/>
    <p:sldId id="265" r:id="rId9"/>
    <p:sldId id="266"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7581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260861"/>
            <a:ext cx="2572109"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nyline.com/news/top-5-trends-last-mile-delivery" TargetMode="External"/><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youtu.be/mzhvR4wm__M" TargetMode="External"/><Relationship Id="rId4" Type="http://schemas.openxmlformats.org/officeDocument/2006/relationships/hyperlink" Target="https://youtu.be/3YqaRrzkM4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xestrack.com/technology-improving-last-mile-deliver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anyline.com/news/top-5-trends-last-mile-deliver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xestrack.com/technology-improving-last-mile-delive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2.3.4	</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n-GB" sz="2400" b="1" dirty="0">
                <a:solidFill>
                  <a:schemeClr val="dk1"/>
                </a:solidFill>
              </a:rPr>
              <a:t> Tendances </a:t>
            </a:r>
            <a:r>
              <a:rPr lang="en-GB" sz="2400" b="1" dirty="0" err="1">
                <a:solidFill>
                  <a:schemeClr val="dk1"/>
                </a:solidFill>
              </a:rPr>
              <a:t>technologiques</a:t>
            </a:r>
            <a:endParaRPr lang="en-US"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buSzPts val="2000"/>
            </a:pPr>
            <a:r>
              <a:rPr lang="fr-FR" sz="2000" b="1" dirty="0">
                <a:solidFill>
                  <a:schemeClr val="lt1"/>
                </a:solidFill>
              </a:rPr>
              <a:t>CHAPITRE 2 : Opérations logistiques LMD et impacts</a:t>
            </a:r>
            <a:endParaRPr lang="fr-FR"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3 : Tendances opérationnelles pour tous les opérateurs</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 :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1600" dirty="0">
                <a:solidFill>
                  <a:schemeClr val="tx1"/>
                </a:solidFill>
              </a:rPr>
              <a:t> 1.1.1, 1.1.2</a:t>
            </a:r>
            <a:endParaRPr sz="2000" i="0" u="none" strike="noStrike" cap="none" dirty="0">
              <a:solidFill>
                <a:schemeClr val="tx1"/>
              </a:solidFill>
              <a:latin typeface="Arial"/>
              <a:ea typeface="Arial"/>
              <a:cs typeface="Arial"/>
              <a:sym typeface="Arial"/>
            </a:endParaRP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en-US" sz="1600" dirty="0">
                <a:solidFill>
                  <a:schemeClr val="dk1"/>
                </a:solidFill>
              </a:rPr>
              <a:t>Capsule</a:t>
            </a:r>
            <a:r>
              <a:rPr lang="cs-CZ" sz="1600" dirty="0">
                <a:solidFill>
                  <a:schemeClr val="dk1"/>
                </a:solidFill>
              </a:rPr>
              <a:t> 2.1.1, 2.1.2, 2.1.3, 2.3.2, 2.3.3, 2.3.5,  3.2.1, 3.2.2, 3.4.5</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NVF &amp; SUSMILE </a:t>
            </a:r>
            <a:r>
              <a:rPr lang="en-US" sz="1600" dirty="0">
                <a:solidFill>
                  <a:schemeClr val="dk1"/>
                </a:solidFill>
              </a:rPr>
              <a:t>Consortium</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1015663"/>
          </a:xfrm>
          <a:prstGeom prst="rect">
            <a:avLst/>
          </a:prstGeom>
          <a:ln>
            <a:solidFill>
              <a:schemeClr val="tx1">
                <a:lumMod val="50000"/>
                <a:lumOff val="50000"/>
              </a:schemeClr>
            </a:solidFill>
            <a:prstDash val="dash"/>
          </a:ln>
        </p:spPr>
        <p:txBody>
          <a:bodyPr wrap="square">
            <a:spAutoFit/>
          </a:bodyPr>
          <a:lstStyle/>
          <a:p>
            <a:r>
              <a:rPr lang="fr-FR" sz="2000" dirty="0"/>
              <a:t>L’objectif de la capsule est d’offrir aux étudiants un aperçu de base des principales tendances technologiques (la logistique dite 4.0) qui façonnent les activités LMD actuelles et futures.</a:t>
            </a:r>
            <a:endParaRPr lang="cs-CZ" sz="2000"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548861543"/>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Arial"/>
                        </a:rPr>
                        <a:t>NO</a:t>
                      </a:r>
                      <a:r>
                        <a:rPr lang="fr-FR" sz="1800" b="0" i="0" u="none" strike="noStrike" dirty="0">
                          <a:solidFill>
                            <a:schemeClr val="tx1"/>
                          </a:solidFill>
                          <a:latin typeface="Arial"/>
                        </a:rPr>
                        <a:t>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5" name="9 Tabla">
            <a:extLst>
              <a:ext uri="{FF2B5EF4-FFF2-40B4-BE49-F238E27FC236}">
                <a16:creationId xmlns:a16="http://schemas.microsoft.com/office/drawing/2014/main" id="{BCE46E40-63FB-D964-4118-5C7710F78E6F}"/>
              </a:ext>
            </a:extLst>
          </p:cNvPr>
          <p:cNvGraphicFramePr>
            <a:graphicFrameLocks noGrp="1"/>
          </p:cNvGraphicFramePr>
          <p:nvPr>
            <p:extLst>
              <p:ext uri="{D42A27DB-BD31-4B8C-83A1-F6EECF244321}">
                <p14:modId xmlns:p14="http://schemas.microsoft.com/office/powerpoint/2010/main" val="1339802758"/>
              </p:ext>
            </p:extLst>
          </p:nvPr>
        </p:nvGraphicFramePr>
        <p:xfrm>
          <a:off x="300445" y="5945750"/>
          <a:ext cx="8477795" cy="89122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3821588110"/>
                    </a:ext>
                  </a:extLst>
                </a:gridCol>
                <a:gridCol w="2003152">
                  <a:extLst>
                    <a:ext uri="{9D8B030D-6E8A-4147-A177-3AD203B41FA5}">
                      <a16:colId xmlns:a16="http://schemas.microsoft.com/office/drawing/2014/main" val="2249189944"/>
                    </a:ext>
                  </a:extLst>
                </a:gridCol>
              </a:tblGrid>
              <a:tr h="0">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cs-CZ" sz="1800" b="0" i="0" u="none" strike="noStrike" dirty="0">
                          <a:solidFill>
                            <a:schemeClr val="tx1"/>
                          </a:solidFill>
                          <a:latin typeface="Arial"/>
                        </a:rPr>
                        <a:t>Conten</a:t>
                      </a:r>
                      <a:r>
                        <a:rPr lang="fr-FR" sz="1800" b="0" i="0" u="none" strike="noStrike" dirty="0">
                          <a:solidFill>
                            <a:schemeClr val="tx1"/>
                          </a:solidFill>
                          <a:latin typeface="Arial"/>
                        </a:rPr>
                        <a:t>u</a:t>
                      </a:r>
                      <a:endParaRPr lang="cs-CZ" sz="1800" b="0" i="0" u="none" strike="noStrike" dirty="0">
                        <a:solidFill>
                          <a:schemeClr val="tx1"/>
                        </a:solidFill>
                        <a:latin typeface="Arial"/>
                      </a:endParaRPr>
                    </a:p>
                    <a:p>
                      <a:pPr algn="ctr" rtl="0" fontAlgn="t">
                        <a:spcBef>
                          <a:spcPts val="0"/>
                        </a:spcBef>
                        <a:spcAft>
                          <a:spcPts val="0"/>
                        </a:spcAft>
                      </a:pPr>
                      <a:r>
                        <a:rPr lang="es-ES" sz="1800" b="0" i="0" u="none" strike="noStrike" dirty="0">
                          <a:solidFill>
                            <a:srgbClr val="7F7F7F"/>
                          </a:solidFill>
                          <a:latin typeface="Arial"/>
                        </a:rPr>
                        <a:t> </a:t>
                      </a:r>
                      <a:r>
                        <a:rPr lang="cs-CZ" sz="1800" b="0" i="0" u="none" strike="noStrike" dirty="0">
                          <a:solidFill>
                            <a:schemeClr val="tx1"/>
                          </a:solidFill>
                          <a:latin typeface="Arial"/>
                        </a:rPr>
                        <a:t>2 Min.</a:t>
                      </a:r>
                    </a:p>
                    <a:p>
                      <a:pPr algn="ctr" rtl="0" fontAlgn="t">
                        <a:spcBef>
                          <a:spcPts val="0"/>
                        </a:spcBef>
                        <a:spcAft>
                          <a:spcPts val="0"/>
                        </a:spcAft>
                      </a:pP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Exerci</a:t>
                      </a:r>
                      <a:r>
                        <a:rPr lang="fr-FR" sz="1800" dirty="0">
                          <a:solidFill>
                            <a:schemeClr val="tx1"/>
                          </a:solidFill>
                        </a:rPr>
                        <a:t>c</a:t>
                      </a:r>
                      <a:r>
                        <a:rPr lang="cs-CZ" sz="1800" dirty="0">
                          <a:solidFill>
                            <a:schemeClr val="tx1"/>
                          </a:solidFill>
                        </a:rPr>
                        <a:t>es</a:t>
                      </a:r>
                    </a:p>
                    <a:p>
                      <a:pPr algn="ctr" rtl="0" fontAlgn="t">
                        <a:spcBef>
                          <a:spcPts val="0"/>
                        </a:spcBef>
                        <a:spcAft>
                          <a:spcPts val="0"/>
                        </a:spcAft>
                      </a:pPr>
                      <a:r>
                        <a:rPr lang="cs-CZ" sz="1800" dirty="0">
                          <a:solidFill>
                            <a:schemeClr val="tx1"/>
                          </a:solidFill>
                        </a:rPr>
                        <a:t>-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Matériel suppl</a:t>
                      </a:r>
                      <a:r>
                        <a:rPr lang="fr-FR" sz="1800" dirty="0">
                          <a:solidFill>
                            <a:schemeClr val="tx1"/>
                          </a:solidFill>
                        </a:rPr>
                        <a:t>.</a:t>
                      </a:r>
                      <a:r>
                        <a:rPr lang="cs-CZ" sz="1800" dirty="0">
                          <a:solidFill>
                            <a:schemeClr val="tx1"/>
                          </a:solidFill>
                        </a:rPr>
                        <a:t>
7 Min.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97914"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err="1">
                <a:solidFill>
                  <a:schemeClr val="lt1"/>
                </a:solidFill>
              </a:rPr>
              <a:t>Contenu</a:t>
            </a:r>
            <a:r>
              <a:rPr lang="en-GB" sz="2800" dirty="0">
                <a:solidFill>
                  <a:schemeClr val="lt1"/>
                </a:solidFill>
              </a:rPr>
              <a:t> de la capsule</a:t>
            </a:r>
            <a:endParaRPr lang="en-GB" sz="2800" dirty="0"/>
          </a:p>
        </p:txBody>
      </p:sp>
      <p:sp>
        <p:nvSpPr>
          <p:cNvPr id="57" name="Google Shape;57;p3"/>
          <p:cNvSpPr/>
          <p:nvPr/>
        </p:nvSpPr>
        <p:spPr>
          <a:xfrm>
            <a:off x="1358538" y="2862510"/>
            <a:ext cx="7354388" cy="707846"/>
          </a:xfrm>
          <a:prstGeom prst="rect">
            <a:avLst/>
          </a:prstGeom>
          <a:noFill/>
          <a:ln>
            <a:noFill/>
          </a:ln>
        </p:spPr>
        <p:txBody>
          <a:bodyPr spcFirstLastPara="1" wrap="square" lIns="91425" tIns="45700" rIns="91425" bIns="45700" anchor="t" anchorCtr="0">
            <a:spAutoFit/>
          </a:bodyPr>
          <a:lstStyle/>
          <a:p>
            <a:r>
              <a:rPr lang="en-GB" sz="2000" dirty="0"/>
              <a:t>1. </a:t>
            </a:r>
            <a:r>
              <a:rPr lang="fr-FR" sz="2000" dirty="0"/>
              <a:t>Nouvelles technologies dans LMD
2. Impact des solutions technologiques dans LMD</a:t>
            </a:r>
            <a:endParaRPr lang="en-GB"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639684"/>
            <a:ext cx="338093" cy="1086928"/>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US" sz="2800" dirty="0">
                <a:solidFill>
                  <a:schemeClr val="lt1"/>
                </a:solidFill>
              </a:rPr>
              <a:t>Instructions pour la capsule</a:t>
            </a:r>
          </a:p>
        </p:txBody>
      </p:sp>
      <p:sp>
        <p:nvSpPr>
          <p:cNvPr id="5" name="4 Rectángulo"/>
          <p:cNvSpPr/>
          <p:nvPr/>
        </p:nvSpPr>
        <p:spPr>
          <a:xfrm>
            <a:off x="380675" y="1654877"/>
            <a:ext cx="8367731" cy="5078313"/>
          </a:xfrm>
          <a:prstGeom prst="rect">
            <a:avLst/>
          </a:prstGeom>
        </p:spPr>
        <p:txBody>
          <a:bodyPr wrap="square">
            <a:spAutoFit/>
          </a:bodyPr>
          <a:lstStyle/>
          <a:p>
            <a:r>
              <a:rPr lang="fr-FR" sz="1800" dirty="0">
                <a:latin typeface="Arial" panose="020B0604020202020204" pitchFamily="34" charset="0"/>
              </a:rPr>
              <a:t>Vous trouverez ci-joint à cette Capsule deux sources principales d’information et deux liens vidéo :
</a:t>
            </a:r>
            <a:br>
              <a:rPr lang="en-US" sz="1800" b="0" i="0" dirty="0">
                <a:solidFill>
                  <a:srgbClr val="000000"/>
                </a:solidFill>
                <a:effectLst/>
                <a:latin typeface="Arial" panose="020B0604020202020204" pitchFamily="34" charset="0"/>
              </a:rPr>
            </a:br>
            <a:r>
              <a:rPr lang="en-US" sz="1800" b="0" i="0" dirty="0">
                <a:solidFill>
                  <a:srgbClr val="000000"/>
                </a:solidFill>
                <a:effectLst/>
                <a:latin typeface="Arial" panose="020B0604020202020204" pitchFamily="34" charset="0"/>
              </a:rPr>
              <a:t>1. </a:t>
            </a:r>
            <a:r>
              <a:rPr lang="fr-FR" sz="1800" dirty="0">
                <a:latin typeface="Arial" panose="020B0604020202020204" pitchFamily="34" charset="0"/>
              </a:rPr>
              <a:t>La première source, l’article du site Web, vous présentera les cinq principales tendances technologiques en matière de LMD. Sur la même liste, il y a aussi deux liens vers de courtes vidéos YouTube. La première vidéo est un cas d’utilisation qui montre comment fonctionne la réalité augmentée. Le second montre comment les drones de livraison Amazon fonctionneront à l’avenir.
</a:t>
            </a:r>
            <a:br>
              <a:rPr lang="en-US" sz="1800" b="0" i="0" dirty="0">
                <a:solidFill>
                  <a:srgbClr val="000000"/>
                </a:solidFill>
                <a:effectLst/>
                <a:latin typeface="Arial" panose="020B0604020202020204" pitchFamily="34" charset="0"/>
              </a:rPr>
            </a:br>
            <a:r>
              <a:rPr lang="en-US" sz="1800" b="0" i="0" dirty="0">
                <a:solidFill>
                  <a:srgbClr val="000000"/>
                </a:solidFill>
                <a:effectLst/>
                <a:latin typeface="Arial" panose="020B0604020202020204" pitchFamily="34" charset="0"/>
              </a:rPr>
              <a:t>2. </a:t>
            </a:r>
            <a:r>
              <a:rPr lang="fr-FR" sz="1800" dirty="0">
                <a:latin typeface="Arial" panose="020B0604020202020204" pitchFamily="34" charset="0"/>
              </a:rPr>
              <a:t>La deuxième source se concentre sur l’impact des nouvelles solutions technologiques sur le processus de livraison du dernier kilomètre. Les technologies clés et leurs effets sont décrits. 
</a:t>
            </a:r>
            <a:endParaRPr lang="cs-CZ" sz="1800" b="0" i="0" dirty="0">
              <a:solidFill>
                <a:srgbClr val="000000"/>
              </a:solidFill>
              <a:effectLst/>
              <a:latin typeface="Arial" panose="020B0604020202020204" pitchFamily="34" charset="0"/>
            </a:endParaRPr>
          </a:p>
          <a:p>
            <a:r>
              <a:rPr lang="fr-FR" sz="1800" dirty="0">
                <a:latin typeface="Arial" panose="020B0604020202020204" pitchFamily="34" charset="0"/>
              </a:rPr>
              <a:t>En lisant ces sources, vous devriez obtenir un aperçu de base des principales tendances technologiques et de leur impact sur le LMD. En outre, les pages suivantes de la capsule apportent un bref résumé du contenu de la source le plus pertinent pour le sujet. Deux vidéos ci-jointes montrent la mise en œuvre de technologies nommées dans la pratique. </a:t>
            </a:r>
            <a:endParaRPr lang="en-GB" dirty="0"/>
          </a:p>
        </p:txBody>
      </p:sp>
    </p:spTree>
    <p:extLst>
      <p:ext uri="{BB962C8B-B14F-4D97-AF65-F5344CB8AC3E}">
        <p14:creationId xmlns:p14="http://schemas.microsoft.com/office/powerpoint/2010/main" val="228178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Les cinq principales tendances du LMD</a:t>
            </a:r>
            <a:endParaRPr lang="en-GB" sz="2800" dirty="0">
              <a:solidFill>
                <a:schemeClr val="lt1"/>
              </a:solidFill>
            </a:endParaRPr>
          </a:p>
        </p:txBody>
      </p:sp>
      <p:sp>
        <p:nvSpPr>
          <p:cNvPr id="5" name="4 Rectángulo"/>
          <p:cNvSpPr/>
          <p:nvPr/>
        </p:nvSpPr>
        <p:spPr>
          <a:xfrm>
            <a:off x="319069" y="1929637"/>
            <a:ext cx="8367731" cy="4955203"/>
          </a:xfrm>
          <a:prstGeom prst="rect">
            <a:avLst/>
          </a:prstGeom>
        </p:spPr>
        <p:txBody>
          <a:bodyPr wrap="square">
            <a:spAutoFit/>
          </a:bodyPr>
          <a:lstStyle/>
          <a:p>
            <a:r>
              <a:rPr lang="fr-FR" sz="1600" dirty="0">
                <a:solidFill>
                  <a:schemeClr val="tx1"/>
                </a:solidFill>
              </a:rPr>
              <a:t>Grâce à cet article, vous vous familiariserez avec les cinq principales technologies que les transporteurs de livraison du dernier kilomètre adoptent pour se démarquer sur un marché concurrentiel.
</a:t>
            </a:r>
            <a:endParaRPr lang="en-GB" sz="1600" dirty="0"/>
          </a:p>
          <a:p>
            <a:pPr>
              <a:lnSpc>
                <a:spcPct val="150000"/>
              </a:lnSpc>
            </a:pPr>
            <a:r>
              <a:rPr lang="fr-FR" sz="1600" dirty="0"/>
              <a:t>Ces cinq principales technologies</a:t>
            </a:r>
          </a:p>
          <a:p>
            <a:pPr>
              <a:lnSpc>
                <a:spcPct val="150000"/>
              </a:lnSpc>
            </a:pPr>
            <a:r>
              <a:rPr lang="fr-FR" sz="1600" dirty="0"/>
              <a:t> sont les suivantes :</a:t>
            </a:r>
            <a:r>
              <a:rPr lang="en-GB" sz="1600" dirty="0"/>
              <a:t>:</a:t>
            </a:r>
            <a:endParaRPr lang="en-GB" sz="1600" dirty="0">
              <a:solidFill>
                <a:schemeClr val="tx1"/>
              </a:solidFill>
            </a:endParaRPr>
          </a:p>
          <a:p>
            <a:pPr marL="342900" indent="-342900">
              <a:lnSpc>
                <a:spcPct val="150000"/>
              </a:lnSpc>
              <a:buFont typeface="+mj-lt"/>
              <a:buAutoNum type="arabicPeriod"/>
            </a:pPr>
            <a:r>
              <a:rPr lang="fr-FR" sz="1600" dirty="0"/>
              <a:t>Capture de données mobiles et « BYOD »
Réalité augmentée
Chaîne de blocs
Drones
IA et apprentissage automatique</a:t>
            </a:r>
            <a:endParaRPr lang="en-GB" sz="1600" dirty="0">
              <a:solidFill>
                <a:schemeClr val="tx1"/>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a:p>
            <a:r>
              <a:rPr lang="en-GB" dirty="0">
                <a:solidFill>
                  <a:schemeClr val="tx1">
                    <a:lumMod val="50000"/>
                    <a:lumOff val="50000"/>
                  </a:schemeClr>
                </a:solidFill>
              </a:rPr>
              <a:t> </a:t>
            </a:r>
            <a:endParaRPr lang="en-GB" dirty="0"/>
          </a:p>
        </p:txBody>
      </p:sp>
      <p:sp>
        <p:nvSpPr>
          <p:cNvPr id="6" name="Google Shape;80;g10b78f226a2_0_0"/>
          <p:cNvSpPr/>
          <p:nvPr/>
        </p:nvSpPr>
        <p:spPr>
          <a:xfrm>
            <a:off x="4295953" y="2725944"/>
            <a:ext cx="4451231" cy="3528551"/>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en-GB" sz="1600" dirty="0"/>
              <a:t>Source</a:t>
            </a:r>
            <a:r>
              <a:rPr lang="cs-CZ" sz="1600" dirty="0"/>
              <a:t> (site web </a:t>
            </a:r>
            <a:r>
              <a:rPr lang="fr-FR" sz="1600" dirty="0"/>
              <a:t>en</a:t>
            </a:r>
            <a:r>
              <a:rPr lang="cs-CZ" sz="1600" dirty="0"/>
              <a:t> EN)</a:t>
            </a:r>
            <a:r>
              <a:rPr lang="en-GB" sz="1600" dirty="0"/>
              <a:t>: Anyline.com. (2021, April 28)</a:t>
            </a:r>
            <a:r>
              <a:rPr lang="en-GB" sz="1600" i="1" dirty="0"/>
              <a:t>. The Top 5 Trends in Last Mile</a:t>
            </a:r>
            <a:r>
              <a:rPr lang="cs-CZ" sz="1600" i="1" dirty="0"/>
              <a:t> </a:t>
            </a:r>
            <a:r>
              <a:rPr lang="en-GB" sz="1600" i="1" dirty="0"/>
              <a:t>Delivery?</a:t>
            </a:r>
            <a:r>
              <a:rPr lang="en-GB" sz="1600" dirty="0"/>
              <a:t> </a:t>
            </a:r>
            <a:r>
              <a:rPr lang="en-GB" sz="1600" u="sng" dirty="0">
                <a:hlinkClick r:id="rId3"/>
              </a:rPr>
              <a:t>https://anyline.com/news/top-5-trends-last-mile-delivery</a:t>
            </a:r>
            <a:endParaRPr lang="cs-CZ" sz="1600" u="sng" dirty="0"/>
          </a:p>
          <a:p>
            <a:pPr>
              <a:buSzPts val="2000"/>
            </a:pPr>
            <a:endParaRPr lang="cs-CZ" sz="1600" dirty="0">
              <a:solidFill>
                <a:schemeClr val="tx1"/>
              </a:solidFill>
            </a:endParaRPr>
          </a:p>
          <a:p>
            <a:pPr>
              <a:buSzPts val="2000"/>
            </a:pPr>
            <a:r>
              <a:rPr lang="cs-CZ" sz="1600" dirty="0">
                <a:solidFill>
                  <a:schemeClr val="tx1"/>
                </a:solidFill>
              </a:rPr>
              <a:t>Vidéo (</a:t>
            </a:r>
            <a:r>
              <a:rPr lang="fr-FR" sz="1600" dirty="0">
                <a:solidFill>
                  <a:schemeClr val="tx1"/>
                </a:solidFill>
              </a:rPr>
              <a:t>e</a:t>
            </a:r>
            <a:r>
              <a:rPr lang="cs-CZ" sz="1600" dirty="0">
                <a:solidFill>
                  <a:schemeClr val="tx1"/>
                </a:solidFill>
              </a:rPr>
              <a:t>n EN): </a:t>
            </a:r>
            <a:r>
              <a:rPr lang="en-US" sz="1600" dirty="0"/>
              <a:t>Logistics 4.0 - Augmented Reality Use Cases</a:t>
            </a:r>
            <a:r>
              <a:rPr lang="cs-CZ" sz="1600" dirty="0"/>
              <a:t>.</a:t>
            </a:r>
          </a:p>
          <a:p>
            <a:pPr>
              <a:buSzPts val="2000"/>
            </a:pPr>
            <a:r>
              <a:rPr lang="cs-CZ" sz="1600" dirty="0">
                <a:hlinkClick r:id="rId4"/>
              </a:rPr>
              <a:t>https://youtu.be/3YqaRrzkM4c</a:t>
            </a:r>
            <a:r>
              <a:rPr lang="cs-CZ" sz="1600" dirty="0"/>
              <a:t> </a:t>
            </a:r>
          </a:p>
          <a:p>
            <a:pPr>
              <a:buSzPts val="2000"/>
            </a:pPr>
            <a:endParaRPr lang="cs-CZ" sz="1600" dirty="0"/>
          </a:p>
          <a:p>
            <a:pPr>
              <a:buSzPts val="2000"/>
            </a:pPr>
            <a:r>
              <a:rPr lang="cs-CZ" sz="1600" dirty="0"/>
              <a:t>Vidéo (</a:t>
            </a:r>
            <a:r>
              <a:rPr lang="fr-FR" sz="1600" dirty="0"/>
              <a:t>e</a:t>
            </a:r>
            <a:r>
              <a:rPr lang="cs-CZ" sz="1600" dirty="0"/>
              <a:t>n EN): </a:t>
            </a:r>
            <a:r>
              <a:rPr lang="en-US" sz="1600" dirty="0"/>
              <a:t>How Amazon Drone Delivery Will Work</a:t>
            </a:r>
            <a:r>
              <a:rPr lang="cs-CZ" sz="1600" dirty="0"/>
              <a:t>.</a:t>
            </a:r>
            <a:endParaRPr lang="en-US" sz="1600" dirty="0"/>
          </a:p>
          <a:p>
            <a:pPr>
              <a:buSzPts val="2000"/>
            </a:pPr>
            <a:r>
              <a:rPr lang="en-US" sz="1600" dirty="0">
                <a:hlinkClick r:id="rId5"/>
              </a:rPr>
              <a:t>https://youtu.be/mzhvR4wm__M</a:t>
            </a:r>
            <a:r>
              <a:rPr lang="cs-CZ" sz="1600" dirty="0"/>
              <a:t> </a:t>
            </a:r>
            <a:endParaRPr lang="cs-CZ" sz="1600" b="0" i="0" strike="noStrike" cap="none" dirty="0">
              <a:solidFill>
                <a:schemeClr val="lt1"/>
              </a:solidFill>
              <a:latin typeface="Arial"/>
              <a:ea typeface="Arial"/>
              <a:cs typeface="Arial"/>
              <a:sym typeface="Arial"/>
            </a:endParaRPr>
          </a:p>
        </p:txBody>
      </p:sp>
      <p:pic>
        <p:nvPicPr>
          <p:cNvPr id="2" name="Irudia 3">
            <a:extLst>
              <a:ext uri="{FF2B5EF4-FFF2-40B4-BE49-F238E27FC236}">
                <a16:creationId xmlns:a16="http://schemas.microsoft.com/office/drawing/2014/main" id="{C071330B-FEDA-B66F-76D1-3F89F2F2C2D8}"/>
              </a:ext>
            </a:extLst>
          </p:cNvPr>
          <p:cNvPicPr>
            <a:picLocks noChangeAspect="1"/>
          </p:cNvPicPr>
          <p:nvPr/>
        </p:nvPicPr>
        <p:blipFill>
          <a:blip r:embed="rId6"/>
          <a:stretch>
            <a:fillRect/>
          </a:stretch>
        </p:blipFill>
        <p:spPr>
          <a:xfrm>
            <a:off x="8337860" y="3882203"/>
            <a:ext cx="680737" cy="680737"/>
          </a:xfrm>
          <a:prstGeom prst="rect">
            <a:avLst/>
          </a:prstGeom>
        </p:spPr>
      </p:pic>
      <p:pic>
        <p:nvPicPr>
          <p:cNvPr id="3" name="Irudia 3">
            <a:extLst>
              <a:ext uri="{FF2B5EF4-FFF2-40B4-BE49-F238E27FC236}">
                <a16:creationId xmlns:a16="http://schemas.microsoft.com/office/drawing/2014/main" id="{2786F59D-484D-C532-E8BB-D2D2F051A6CE}"/>
              </a:ext>
            </a:extLst>
          </p:cNvPr>
          <p:cNvPicPr>
            <a:picLocks noChangeAspect="1"/>
          </p:cNvPicPr>
          <p:nvPr/>
        </p:nvPicPr>
        <p:blipFill>
          <a:blip r:embed="rId6"/>
          <a:stretch>
            <a:fillRect/>
          </a:stretch>
        </p:blipFill>
        <p:spPr>
          <a:xfrm>
            <a:off x="8337861" y="4930660"/>
            <a:ext cx="680737" cy="680737"/>
          </a:xfrm>
          <a:prstGeom prst="rect">
            <a:avLst/>
          </a:prstGeom>
        </p:spPr>
      </p:pic>
      <p:pic>
        <p:nvPicPr>
          <p:cNvPr id="4" name="Irudia 3">
            <a:extLst>
              <a:ext uri="{FF2B5EF4-FFF2-40B4-BE49-F238E27FC236}">
                <a16:creationId xmlns:a16="http://schemas.microsoft.com/office/drawing/2014/main" id="{853E2FB4-0355-C9E7-F6B4-8C0F02DB3E56}"/>
              </a:ext>
            </a:extLst>
          </p:cNvPr>
          <p:cNvPicPr>
            <a:picLocks noChangeAspect="1"/>
          </p:cNvPicPr>
          <p:nvPr/>
        </p:nvPicPr>
        <p:blipFill>
          <a:blip r:embed="rId7"/>
          <a:stretch>
            <a:fillRect/>
          </a:stretch>
        </p:blipFill>
        <p:spPr>
          <a:xfrm>
            <a:off x="8337860" y="2967017"/>
            <a:ext cx="680737" cy="6807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0" y="970030"/>
            <a:ext cx="8558023" cy="53959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Impact des nouvelles technologies sur le LMD</a:t>
            </a:r>
            <a:endParaRPr lang="en-GB" sz="2800" dirty="0">
              <a:solidFill>
                <a:schemeClr val="lt1"/>
              </a:solidFill>
            </a:endParaRPr>
          </a:p>
        </p:txBody>
      </p:sp>
      <p:sp>
        <p:nvSpPr>
          <p:cNvPr id="5" name="4 Rectángulo"/>
          <p:cNvSpPr/>
          <p:nvPr/>
        </p:nvSpPr>
        <p:spPr>
          <a:xfrm>
            <a:off x="317004" y="1577372"/>
            <a:ext cx="8367731" cy="4770537"/>
          </a:xfrm>
          <a:prstGeom prst="rect">
            <a:avLst/>
          </a:prstGeom>
        </p:spPr>
        <p:txBody>
          <a:bodyPr wrap="square">
            <a:spAutoFit/>
          </a:bodyPr>
          <a:lstStyle/>
          <a:p>
            <a:r>
              <a:rPr lang="fr-FR" sz="1600" dirty="0">
                <a:solidFill>
                  <a:schemeClr val="tx1"/>
                </a:solidFill>
              </a:rPr>
              <a:t>La mise en œuvre de nouvelles technologies remodèlera le processus de livraison du dernier kilomètre de plusieurs façons. 
</a:t>
            </a:r>
            <a:endParaRPr lang="en-GB" sz="1600" dirty="0">
              <a:solidFill>
                <a:schemeClr val="tx1"/>
              </a:solidFill>
            </a:endParaRPr>
          </a:p>
          <a:p>
            <a:pPr>
              <a:buFont typeface="Wingdings" pitchFamily="2" charset="2"/>
              <a:buChar char="Ø"/>
            </a:pPr>
            <a:r>
              <a:rPr lang="fr-FR" sz="1600" dirty="0">
                <a:solidFill>
                  <a:schemeClr val="tx1"/>
                </a:solidFill>
              </a:rPr>
              <a:t>Les nouvelles technologies (c.-à-d. BOYD) apporteront de nouvelles données que les entreprises pourront analyser et prendre des décisions fondées sur les données pour fonctionner plus efficacement. </a:t>
            </a:r>
            <a:endParaRPr lang="en-GB" sz="1600" dirty="0">
              <a:solidFill>
                <a:schemeClr val="tx1"/>
              </a:solidFill>
            </a:endParaRPr>
          </a:p>
          <a:p>
            <a:pPr>
              <a:buFont typeface="Wingdings" pitchFamily="2" charset="2"/>
              <a:buChar char="Ø"/>
            </a:pPr>
            <a:r>
              <a:rPr lang="fr-FR" sz="1600" dirty="0">
                <a:solidFill>
                  <a:schemeClr val="tx1"/>
                </a:solidFill>
              </a:rPr>
              <a:t>Les entreprises d’IA et d’apprentissage automatique peuvent rendre la planification d’itinéraire plus efficace (les logiciels de planification peuvent vous aider à surveiller les embouteillages, le comportement des conducteurs, les accidents sur les routes). </a:t>
            </a:r>
            <a:endParaRPr lang="en-GB" sz="1600" dirty="0">
              <a:solidFill>
                <a:schemeClr val="tx1"/>
              </a:solidFill>
            </a:endParaRPr>
          </a:p>
          <a:p>
            <a:pPr>
              <a:buFont typeface="Wingdings" pitchFamily="2" charset="2"/>
              <a:buChar char="Ø"/>
            </a:pPr>
            <a:r>
              <a:rPr lang="fr-FR" sz="1600" dirty="0">
                <a:solidFill>
                  <a:schemeClr val="tx1"/>
                </a:solidFill>
              </a:rPr>
              <a:t>Avec des données supplémentaires, les entreprises peuvent effectuer des analyses prédictives, elles peuvent identifier de nouvelles opportunités d’amélioration de l’activité ou prévoir la demande future. </a:t>
            </a:r>
            <a:endParaRPr lang="en-GB" sz="1600" dirty="0">
              <a:solidFill>
                <a:schemeClr val="tx1"/>
              </a:solidFill>
            </a:endParaRPr>
          </a:p>
          <a:p>
            <a:pPr>
              <a:buFont typeface="Wingdings" pitchFamily="2" charset="2"/>
              <a:buChar char="Ø"/>
            </a:pPr>
            <a:r>
              <a:rPr lang="fr-FR" sz="1600" dirty="0">
                <a:solidFill>
                  <a:schemeClr val="tx1"/>
                </a:solidFill>
              </a:rPr>
              <a:t>Enfin, les entreprises LMD peuvent améliorer leur système de </a:t>
            </a:r>
            <a:r>
              <a:rPr lang="fr-FR" sz="1600" dirty="0" err="1">
                <a:solidFill>
                  <a:schemeClr val="tx1"/>
                </a:solidFill>
              </a:rPr>
              <a:t>tracking</a:t>
            </a:r>
            <a:r>
              <a:rPr lang="fr-FR" sz="1600" dirty="0">
                <a:solidFill>
                  <a:schemeClr val="tx1"/>
                </a:solidFill>
              </a:rPr>
              <a:t> et ainsi offrir une meilleure transparence dans le processus de livraison (blockchain, drones).</a:t>
            </a:r>
          </a:p>
          <a:p>
            <a:pPr>
              <a:buFont typeface="Wingdings" pitchFamily="2" charset="2"/>
              <a:buChar char="Ø"/>
            </a:pPr>
            <a:endParaRPr lang="en-GB" sz="1600" dirty="0">
              <a:solidFill>
                <a:schemeClr val="tx1"/>
              </a:solidFill>
            </a:endParaRPr>
          </a:p>
          <a:p>
            <a:r>
              <a:rPr lang="fr-FR" sz="1600" dirty="0">
                <a:solidFill>
                  <a:schemeClr val="tx1"/>
                </a:solidFill>
              </a:rPr>
              <a:t>Avez-vous d’autres idées sur la façon dont les nouvelles technologies amélioreront le processus LMD ?
</a:t>
            </a:r>
            <a:endParaRPr lang="en-GB" sz="1600" dirty="0">
              <a:solidFill>
                <a:schemeClr val="tx1"/>
              </a:solidFill>
            </a:endParaRPr>
          </a:p>
          <a:p>
            <a:endParaRPr lang="en-GB" sz="1600" dirty="0">
              <a:solidFill>
                <a:schemeClr val="tx1"/>
              </a:solidFill>
            </a:endParaRPr>
          </a:p>
        </p:txBody>
      </p:sp>
      <p:sp>
        <p:nvSpPr>
          <p:cNvPr id="6" name="Google Shape;80;g10b78f226a2_0_0"/>
          <p:cNvSpPr/>
          <p:nvPr/>
        </p:nvSpPr>
        <p:spPr>
          <a:xfrm>
            <a:off x="1146048" y="5818106"/>
            <a:ext cx="7664802" cy="899686"/>
          </a:xfrm>
          <a:prstGeom prst="rect">
            <a:avLst/>
          </a:prstGeom>
          <a:noFill/>
          <a:ln w="9525" cap="flat" cmpd="sng">
            <a:noFill/>
            <a:prstDash val="dash"/>
            <a:round/>
            <a:headEnd type="none" w="sm" len="sm"/>
            <a:tailEnd type="none" w="sm" len="sm"/>
          </a:ln>
        </p:spPr>
        <p:txBody>
          <a:bodyPr spcFirstLastPara="1" wrap="square" lIns="91425" tIns="45700" rIns="91425" bIns="45700" anchor="t" anchorCtr="0">
            <a:noAutofit/>
          </a:bodyPr>
          <a:lstStyle/>
          <a:p>
            <a:pPr>
              <a:buSzPts val="2000"/>
            </a:pPr>
            <a:r>
              <a:rPr lang="cs-CZ" sz="1600" dirty="0"/>
              <a:t>Source (site web </a:t>
            </a:r>
            <a:r>
              <a:rPr lang="fr-FR" sz="1600" dirty="0"/>
              <a:t>en</a:t>
            </a:r>
            <a:r>
              <a:rPr lang="cs-CZ" sz="1600" dirty="0"/>
              <a:t> EN) Axestrack.com</a:t>
            </a:r>
            <a:r>
              <a:rPr lang="en-GB" sz="1600" dirty="0"/>
              <a:t>. (20</a:t>
            </a:r>
            <a:r>
              <a:rPr lang="cs-CZ" sz="1600" dirty="0"/>
              <a:t>21</a:t>
            </a:r>
            <a:r>
              <a:rPr lang="en-GB" sz="1600" dirty="0"/>
              <a:t>, </a:t>
            </a:r>
            <a:r>
              <a:rPr lang="cs-CZ" sz="1600" dirty="0"/>
              <a:t>May</a:t>
            </a:r>
            <a:r>
              <a:rPr lang="en-GB" sz="1600" dirty="0"/>
              <a:t> </a:t>
            </a:r>
            <a:r>
              <a:rPr lang="cs-CZ" sz="1600" dirty="0"/>
              <a:t>10</a:t>
            </a:r>
            <a:r>
              <a:rPr lang="en-GB" sz="1600" i="1" dirty="0"/>
              <a:t>). </a:t>
            </a:r>
            <a:r>
              <a:rPr lang="en-US" sz="1600" i="1" dirty="0"/>
              <a:t>How New Technology Trends Are Improving The Last Mile Delivery In 2021?</a:t>
            </a:r>
            <a:r>
              <a:rPr lang="en-GB" sz="1600" dirty="0"/>
              <a:t> </a:t>
            </a:r>
            <a:r>
              <a:rPr lang="en-GB" sz="1600" u="sng" dirty="0">
                <a:hlinkClick r:id="rId3"/>
              </a:rPr>
              <a:t>https://www.axestrack.com/technology-improving-last-mile-delivery/</a:t>
            </a:r>
            <a:endParaRPr sz="1600" b="0" i="0" u="none" strike="noStrike" cap="none" dirty="0">
              <a:solidFill>
                <a:schemeClr val="lt1"/>
              </a:solidFill>
              <a:latin typeface="Arial"/>
              <a:ea typeface="Arial"/>
              <a:cs typeface="Arial"/>
              <a:sym typeface="Arial"/>
            </a:endParaRPr>
          </a:p>
        </p:txBody>
      </p:sp>
      <p:pic>
        <p:nvPicPr>
          <p:cNvPr id="2" name="Irudia 3">
            <a:extLst>
              <a:ext uri="{FF2B5EF4-FFF2-40B4-BE49-F238E27FC236}">
                <a16:creationId xmlns:a16="http://schemas.microsoft.com/office/drawing/2014/main" id="{97DB7BD5-08BB-0A5E-8B88-A3B8306E9C50}"/>
              </a:ext>
            </a:extLst>
          </p:cNvPr>
          <p:cNvPicPr>
            <a:picLocks noChangeAspect="1"/>
          </p:cNvPicPr>
          <p:nvPr/>
        </p:nvPicPr>
        <p:blipFill>
          <a:blip r:embed="rId4"/>
          <a:stretch>
            <a:fillRect/>
          </a:stretch>
        </p:blipFill>
        <p:spPr>
          <a:xfrm>
            <a:off x="333149" y="5821032"/>
            <a:ext cx="698975" cy="6989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1</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Anyline.com</a:t>
            </a:r>
            <a:r>
              <a:rPr lang="en-GB" sz="2000" dirty="0"/>
              <a:t>. (28 </a:t>
            </a:r>
            <a:r>
              <a:rPr lang="en-GB" sz="2000" dirty="0" err="1"/>
              <a:t>avril</a:t>
            </a:r>
            <a:r>
              <a:rPr lang="en-GB" sz="2000" dirty="0"/>
              <a:t> 2021)</a:t>
            </a:r>
            <a:r>
              <a:rPr lang="en-GB" sz="2000" i="1" dirty="0"/>
              <a:t>. </a:t>
            </a:r>
            <a:r>
              <a:rPr lang="en-US" sz="2000" i="1" dirty="0"/>
              <a:t>The Top 5 Trends in Last Mile Delivery?</a:t>
            </a:r>
            <a:r>
              <a:rPr lang="en-GB" sz="2000" dirty="0"/>
              <a:t> </a:t>
            </a:r>
            <a:r>
              <a:rPr lang="en-GB" sz="2000" u="sng" dirty="0">
                <a:hlinkClick r:id="rId3"/>
              </a:rPr>
              <a:t>https://anyline.com/news/top-5-trends-last-mile-delivery</a:t>
            </a: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Document, Source 2</a:t>
            </a: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r>
              <a:rPr lang="cs-CZ" sz="2000" dirty="0" err="1"/>
              <a:t>Axestrack.com</a:t>
            </a:r>
            <a:r>
              <a:rPr lang="en-GB" sz="2000" dirty="0"/>
              <a:t>. (10 </a:t>
            </a:r>
            <a:r>
              <a:rPr lang="en-GB" sz="2000" dirty="0" err="1"/>
              <a:t>mai</a:t>
            </a:r>
            <a:r>
              <a:rPr lang="en-GB" sz="2000" dirty="0"/>
              <a:t> 2021</a:t>
            </a:r>
            <a:r>
              <a:rPr lang="en-GB" sz="2000" i="1" dirty="0"/>
              <a:t>). </a:t>
            </a:r>
            <a:r>
              <a:rPr lang="en-US" sz="2000" i="1" dirty="0"/>
              <a:t>How New Technology Trends Are Improving The Last Mile Delivery In 2021?</a:t>
            </a:r>
            <a:r>
              <a:rPr lang="en-GB" sz="2000" dirty="0"/>
              <a:t> </a:t>
            </a:r>
            <a:r>
              <a:rPr lang="en-GB" sz="2000" u="sng" dirty="0">
                <a:hlinkClick r:id="rId3"/>
              </a:rPr>
              <a:t>https://www.axestrack.com/technology-improving-last-mile-delivery/</a:t>
            </a: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775</Words>
  <Application>Microsoft Office PowerPoint</Application>
  <PresentationFormat>Affichage à l'écran (4:3)</PresentationFormat>
  <Paragraphs>76</Paragraphs>
  <Slides>9</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Cambria</vt:lpstr>
      <vt:lpstr>Noto Sans Symbols</vt:lpstr>
      <vt:lpstr>Wingdings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42</cp:revision>
  <dcterms:created xsi:type="dcterms:W3CDTF">2016-11-18T09:55:38Z</dcterms:created>
  <dcterms:modified xsi:type="dcterms:W3CDTF">2022-11-21T10:48:34Z</dcterms:modified>
</cp:coreProperties>
</file>