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9" r:id="rId7"/>
    <p:sldId id="268" r:id="rId8"/>
    <p:sldId id="272" r:id="rId9"/>
    <p:sldId id="271" r:id="rId10"/>
    <p:sldId id="273" r:id="rId11"/>
    <p:sldId id="267" r:id="rId12"/>
    <p:sldId id="266" r:id="rId13"/>
    <p:sldId id="265" r:id="rId14"/>
    <p:sldId id="26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lB2GQZJ0us/MA3sVsCmH9aHhe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C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14D782-C490-4352-B4A2-4267A0CA50BD}" v="28" dt="2022-05-09T18:45:20.197"/>
  </p1510:revLst>
</p1510:revInfo>
</file>

<file path=ppt/tableStyles.xml><?xml version="1.0" encoding="utf-8"?>
<a:tblStyleLst xmlns:a="http://schemas.openxmlformats.org/drawingml/2006/main" def="{E09E5A37-5E8F-484C-B609-A22A48BEE202}">
  <a:tblStyle styleId="{E09E5A37-5E8F-484C-B609-A22A48BEE20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788" y="65"/>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6743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71594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887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8841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7" name="Google Shape;97;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5289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65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4052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6" name="Google Shape;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9475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F72E1F95-E36F-F454-32B0-33CBE7B48DD6}"/>
              </a:ext>
            </a:extLst>
          </p:cNvPr>
          <p:cNvSpPr txBox="1"/>
          <p:nvPr userDrawn="1"/>
        </p:nvSpPr>
        <p:spPr>
          <a:xfrm>
            <a:off x="2263339" y="6425328"/>
            <a:ext cx="4511380" cy="365125"/>
          </a:xfrm>
          <a:prstGeom prst="rect">
            <a:avLst/>
          </a:prstGeom>
          <a:noFill/>
          <a:ln>
            <a:noFill/>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rgbClr val="666666"/>
              </a:buClr>
              <a:buSzPts val="750"/>
              <a:buFont typeface="Calibri"/>
              <a:buNone/>
            </a:pPr>
            <a:r>
              <a:rPr lang="fr-FR" sz="750" b="0" i="0" u="none" strike="noStrike" cap="none" dirty="0">
                <a:solidFill>
                  <a:srgbClr val="666666"/>
                </a:solidFill>
                <a:latin typeface="Arial"/>
                <a:cs typeface="Arial"/>
                <a:sym typeface="Arial"/>
              </a:rPr>
              <a:t>Le soutien de la Commission européenne à la production de cette publication ne constitue pas une approbation du contenu, qui reflète uniquement le point de vue des auteurs, et la Commission ne peut pas être tenue responsable de toute utilisation qui pourrait être faite des informations qu’elle contient.</a:t>
            </a:r>
            <a:endParaRPr lang="fr-FR" sz="750" b="0" i="0" u="none" strike="noStrike" cap="none" dirty="0">
              <a:solidFill>
                <a:srgbClr val="666666"/>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umsbologna.it/Consulta_il_piano/Logistic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ransport.ec.europa.eu/transport-themes/clean-transport-urban-transport/urban-mobility/urban-mobility-package_en"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umsbologna.it/Consulta_il_piano/Logistica" TargetMode="External"/><Relationship Id="rId5" Type="http://schemas.openxmlformats.org/officeDocument/2006/relationships/hyperlink" Target="https://www.eltis.org/resources/tools/planning-sustainable-urban-logistics" TargetMode="External"/><Relationship Id="rId4" Type="http://schemas.openxmlformats.org/officeDocument/2006/relationships/hyperlink" Target="https://www.eltis.org/mobility-plans/sump-summary-decision-makers-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ltis.org/mobility-plans/sump-concep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eltis.org/sites/default/files/pictures/diagrams_figure1.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ltis.org/mobility-plans/sump-proces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Capsule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dirty="0">
                <a:solidFill>
                  <a:schemeClr val="lt1"/>
                </a:solidFill>
              </a:rPr>
              <a:t>2</a:t>
            </a:r>
            <a:r>
              <a:rPr lang="es-ES" sz="3200" b="1" i="0" u="none" strike="noStrike" cap="none" dirty="0">
                <a:solidFill>
                  <a:schemeClr val="lt1"/>
                </a:solidFill>
                <a:latin typeface="Arial"/>
                <a:ea typeface="Arial"/>
                <a:cs typeface="Arial"/>
                <a:sym typeface="Arial"/>
              </a:rPr>
              <a:t>.</a:t>
            </a:r>
            <a:r>
              <a:rPr lang="es-ES" sz="3200" b="1" dirty="0">
                <a:solidFill>
                  <a:schemeClr val="lt1"/>
                </a:solidFill>
              </a:rPr>
              <a:t>3</a:t>
            </a:r>
            <a:r>
              <a:rPr lang="es-ES" sz="3200" b="1" i="0" u="none" strike="noStrike" cap="none" dirty="0">
                <a:solidFill>
                  <a:schemeClr val="lt1"/>
                </a:solidFill>
                <a:latin typeface="Arial"/>
                <a:ea typeface="Arial"/>
                <a:cs typeface="Arial"/>
                <a:sym typeface="Arial"/>
              </a:rPr>
              <a:t>.3</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707846"/>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es-ES" sz="4000" b="1" dirty="0" err="1">
                <a:solidFill>
                  <a:schemeClr val="dk1"/>
                </a:solidFill>
              </a:rPr>
              <a:t>Réglementation</a:t>
            </a:r>
            <a:r>
              <a:rPr lang="es-ES" sz="4000" b="1" dirty="0">
                <a:solidFill>
                  <a:schemeClr val="dk1"/>
                </a:solidFill>
              </a:rPr>
              <a:t> </a:t>
            </a:r>
            <a:r>
              <a:rPr lang="es-ES" sz="4000" b="1" dirty="0" err="1">
                <a:solidFill>
                  <a:schemeClr val="dk1"/>
                </a:solidFill>
              </a:rPr>
              <a:t>dans</a:t>
            </a:r>
            <a:r>
              <a:rPr lang="es-ES" sz="4000" b="1" dirty="0">
                <a:solidFill>
                  <a:schemeClr val="dk1"/>
                </a:solidFill>
              </a:rPr>
              <a:t> la </a:t>
            </a:r>
            <a:r>
              <a:rPr lang="es-ES" sz="4000" b="1" dirty="0" err="1">
                <a:solidFill>
                  <a:schemeClr val="dk1"/>
                </a:solidFill>
              </a:rPr>
              <a:t>ville</a:t>
            </a:r>
            <a:endParaRPr sz="2400" b="0" i="0" u="none" strike="noStrike" cap="none" dirty="0">
              <a:solidFill>
                <a:schemeClr val="dk1"/>
              </a:solidFill>
              <a:latin typeface="Arial"/>
              <a:ea typeface="Arial"/>
              <a:cs typeface="Arial"/>
              <a:sym typeface="Arial"/>
            </a:endParaRPr>
          </a:p>
        </p:txBody>
      </p:sp>
      <p:sp>
        <p:nvSpPr>
          <p:cNvPr id="27" name="Google Shape;27;p4"/>
          <p:cNvSpPr txBox="1"/>
          <p:nvPr/>
        </p:nvSpPr>
        <p:spPr>
          <a:xfrm>
            <a:off x="248194" y="1222861"/>
            <a:ext cx="8451669" cy="707846"/>
          </a:xfrm>
          <a:prstGeom prst="rect">
            <a:avLst/>
          </a:prstGeom>
          <a:solidFill>
            <a:srgbClr val="18C320"/>
          </a:solidFill>
          <a:ln>
            <a:noFill/>
          </a:ln>
        </p:spPr>
        <p:txBody>
          <a:bodyPr spcFirstLastPara="1" wrap="square" lIns="91425" tIns="45700" rIns="91425" bIns="45700" anchor="t" anchorCtr="0">
            <a:spAutoFit/>
          </a:bodyPr>
          <a:lstStyle/>
          <a:p>
            <a:pPr lvl="0" algn="r">
              <a:buSzPts val="2000"/>
            </a:pPr>
            <a:r>
              <a:rPr lang="fr-FR" sz="2000" b="1" dirty="0">
                <a:solidFill>
                  <a:schemeClr val="lt1"/>
                </a:solidFill>
              </a:rPr>
              <a:t>CHAPITRE 2 : Opérations logistiques de distribution du dernier kilomètre et impacts</a:t>
            </a:r>
            <a:endParaRPr sz="2000" b="1" i="0" u="none" strike="noStrike" cap="none" dirty="0">
              <a:solidFill>
                <a:schemeClr val="lt1"/>
              </a:solidFill>
              <a:latin typeface="Arial"/>
              <a:ea typeface="Arial"/>
              <a:cs typeface="Arial"/>
              <a:sym typeface="Arial"/>
            </a:endParaRP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fr-FR" sz="2000" b="1">
                <a:solidFill>
                  <a:schemeClr val="dk1"/>
                </a:solidFill>
              </a:rPr>
              <a:t>UNITÉ 3 </a:t>
            </a:r>
            <a:r>
              <a:rPr lang="fr-FR" sz="2000" b="1" dirty="0">
                <a:solidFill>
                  <a:schemeClr val="dk1"/>
                </a:solidFill>
              </a:rPr>
              <a:t>: Tendances opérationnelles pour tous les opérateurs</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5. </a:t>
            </a:r>
            <a:r>
              <a:rPr lang="fr-FR" sz="2400" dirty="0">
                <a:solidFill>
                  <a:schemeClr val="lt1"/>
                </a:solidFill>
              </a:rPr>
              <a:t>Pourquoi est-il important de comprendre les SUMP?</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2062063"/>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La livraison du dernier kilomètre fait partie du contexte urbain, de sorte que la connaissance des processus et des documents de planification dans une zone peut grandement améliorer la compréhension des mesures en place.</a:t>
            </a:r>
          </a:p>
          <a:p>
            <a:pPr marL="285750" lvl="0" indent="-285750">
              <a:buFont typeface="Arial" panose="020B0604020202020204" pitchFamily="34" charset="0"/>
              <a:buChar char="•"/>
            </a:pPr>
            <a:endParaRPr lang="fr-FR" sz="1600" dirty="0">
              <a:solidFill>
                <a:schemeClr val="dk1"/>
              </a:solidFill>
            </a:endParaRPr>
          </a:p>
          <a:p>
            <a:pPr marL="285750" lvl="0" indent="-285750">
              <a:buFont typeface="Arial" panose="020B0604020202020204" pitchFamily="34" charset="0"/>
              <a:buChar char="•"/>
            </a:pPr>
            <a:r>
              <a:rPr lang="fr-FR" sz="1600" dirty="0">
                <a:solidFill>
                  <a:schemeClr val="dk1"/>
                </a:solidFill>
              </a:rPr>
              <a:t>Les SUMP (ou PMUD en français) concernent particulièrement la mobilité des citoyens, mais de plus en plus de PMUD incluent des concepts liés à la logistique et aux livraisons, en réponse à de nombreuses tendances au sein de la ville (par exemple, le commerce électronique)</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45343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6. </a:t>
            </a:r>
            <a:r>
              <a:rPr lang="fr-FR" sz="2400" dirty="0">
                <a:solidFill>
                  <a:schemeClr val="lt1"/>
                </a:solidFill>
              </a:rPr>
              <a:t>Plans de logistique urbaine durable (SULP)</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2800726"/>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Les plans de mobilité urbaine durable peuvent être inclus dans le PMUD ou être élaborés en tant que document à part entière.</a:t>
            </a:r>
          </a:p>
          <a:p>
            <a:pPr marL="285750" lvl="0" indent="-285750">
              <a:buFont typeface="Arial" panose="020B0604020202020204" pitchFamily="34" charset="0"/>
              <a:buChar char="•"/>
            </a:pPr>
            <a:endParaRPr lang="fr-FR" sz="1600" dirty="0">
              <a:solidFill>
                <a:schemeClr val="dk1"/>
              </a:solidFill>
            </a:endParaRPr>
          </a:p>
          <a:p>
            <a:pPr marL="285750" lvl="0" indent="-285750">
              <a:buFont typeface="Arial" panose="020B0604020202020204" pitchFamily="34" charset="0"/>
              <a:buChar char="•"/>
            </a:pPr>
            <a:r>
              <a:rPr lang="fr-FR" sz="1600" dirty="0">
                <a:solidFill>
                  <a:schemeClr val="dk1"/>
                </a:solidFill>
              </a:rPr>
              <a:t>La méthodologie SULP est liée à un Plan de Mobilité Urbaine Durable, qui prend en charge et développe les éléments logistiques de la ville.</a:t>
            </a:r>
          </a:p>
          <a:p>
            <a:pPr marL="285750" lvl="0" indent="-285750">
              <a:buFont typeface="Arial" panose="020B0604020202020204" pitchFamily="34" charset="0"/>
              <a:buChar char="•"/>
            </a:pPr>
            <a:endParaRPr lang="fr-FR" sz="1600" dirty="0">
              <a:solidFill>
                <a:schemeClr val="dk1"/>
              </a:solidFill>
            </a:endParaRPr>
          </a:p>
          <a:p>
            <a:pPr marL="285750" lvl="0" indent="-285750">
              <a:buFont typeface="Arial" panose="020B0604020202020204" pitchFamily="34" charset="0"/>
              <a:buChar char="•"/>
            </a:pPr>
            <a:r>
              <a:rPr lang="fr-FR" sz="1600" dirty="0">
                <a:solidFill>
                  <a:schemeClr val="dk1"/>
                </a:solidFill>
              </a:rPr>
              <a:t>Ses principaux éléments comprennent :</a:t>
            </a:r>
          </a:p>
          <a:p>
            <a:pPr marL="631825" lvl="2" indent="-273050">
              <a:buFont typeface="+mj-lt"/>
              <a:buAutoNum type="arabicPeriod"/>
            </a:pPr>
            <a:r>
              <a:rPr lang="fr-FR" sz="1600" dirty="0">
                <a:solidFill>
                  <a:schemeClr val="dk1"/>
                </a:solidFill>
              </a:rPr>
              <a:t>Une approche participative et une implication au niveau politique
Une approche ascendante, partant des besoins des usagers, des besoins des opérateurs/associations et des objectifs des villes.</a:t>
            </a:r>
          </a:p>
          <a:p>
            <a:pPr marL="358775" lvl="2"/>
            <a:endParaRPr lang="fr-FR"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880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7. </a:t>
            </a:r>
            <a:r>
              <a:rPr lang="fr-FR" sz="2400" dirty="0">
                <a:solidFill>
                  <a:schemeClr val="lt1"/>
                </a:solidFill>
              </a:rPr>
              <a:t>Pourquoi SULP est-il pertinent pour LMD ?</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1815841"/>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La vision et les mesures énoncées dans les SUMP et en particulier les SULP sont contraignantes pour l’autorité qui, dans les années, mettra en œuvre des mesures plus restrictives pour limiter la logistique et promouvoir des moyens plus écologiques d’entrer dans la ville pour les livraisons.</a:t>
            </a:r>
          </a:p>
          <a:p>
            <a:pPr marL="285750" lvl="0" indent="-285750">
              <a:buFont typeface="Arial" panose="020B0604020202020204" pitchFamily="34" charset="0"/>
              <a:buChar char="•"/>
            </a:pPr>
            <a:endParaRPr lang="fr-FR" sz="1600" dirty="0">
              <a:solidFill>
                <a:schemeClr val="dk1"/>
              </a:solidFill>
            </a:endParaRPr>
          </a:p>
          <a:p>
            <a:pPr marL="285750" lvl="0" indent="-285750">
              <a:buFont typeface="Arial" panose="020B0604020202020204" pitchFamily="34" charset="0"/>
              <a:buChar char="•"/>
            </a:pPr>
            <a:r>
              <a:rPr lang="fr-FR" sz="1600" dirty="0">
                <a:solidFill>
                  <a:schemeClr val="dk1"/>
                </a:solidFill>
              </a:rPr>
              <a:t>En connaissant les plans de la ville, il est possible de réfléchir aux meilleures options pour postuler à sa propre entreprise / entreprise / intérêt,</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99865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dirty="0"/>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8. </a:t>
            </a:r>
            <a:r>
              <a:rPr lang="fr-FR" sz="2400" dirty="0">
                <a:solidFill>
                  <a:schemeClr val="lt1"/>
                </a:solidFill>
              </a:rPr>
              <a:t>Exemple : le SULP de Bologne</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572336" y="1686258"/>
            <a:ext cx="3138529" cy="3046948"/>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Le SULP de Bologne (Italie) identifie 4 priorités/objectifs :</a:t>
            </a:r>
          </a:p>
          <a:p>
            <a:pPr lvl="0"/>
            <a:r>
              <a:rPr lang="fr-FR" sz="1600" dirty="0">
                <a:solidFill>
                  <a:schemeClr val="dk1"/>
                </a:solidFill>
              </a:rPr>
              <a:t>
- Protection du climat (réduction des émissions de CO2)
- Optimisation de l’espace et réduction de la congestion
- Augmenter l’efficacité et réduire l’étalement logistique
- Développement des activités logistiques
</a:t>
            </a:r>
            <a:endParaRPr sz="1400" b="0" i="0" u="none" strike="noStrike" cap="none" dirty="0">
              <a:solidFill>
                <a:srgbClr val="7F7F7F"/>
              </a:solidFill>
              <a:latin typeface="Arial"/>
              <a:ea typeface="Arial"/>
              <a:cs typeface="Arial"/>
              <a:sym typeface="Arial"/>
            </a:endParaRPr>
          </a:p>
        </p:txBody>
      </p:sp>
      <p:sp>
        <p:nvSpPr>
          <p:cNvPr id="6" name="Google Shape;71;p9">
            <a:extLst>
              <a:ext uri="{FF2B5EF4-FFF2-40B4-BE49-F238E27FC236}">
                <a16:creationId xmlns:a16="http://schemas.microsoft.com/office/drawing/2014/main" id="{5966EBF2-E07F-D6DE-F51D-37EF29390506}"/>
              </a:ext>
            </a:extLst>
          </p:cNvPr>
          <p:cNvSpPr/>
          <p:nvPr/>
        </p:nvSpPr>
        <p:spPr>
          <a:xfrm>
            <a:off x="4572000" y="1735342"/>
            <a:ext cx="4419600" cy="2554505"/>
          </a:xfrm>
          <a:prstGeom prst="rect">
            <a:avLst/>
          </a:prstGeom>
          <a:noFill/>
          <a:ln>
            <a:solidFill>
              <a:srgbClr val="18C320"/>
            </a:solidFill>
          </a:ln>
        </p:spPr>
        <p:txBody>
          <a:bodyPr spcFirstLastPara="1" wrap="square" lIns="91425" tIns="45700" rIns="91425" bIns="45700" anchor="t" anchorCtr="0">
            <a:spAutoFit/>
          </a:bodyPr>
          <a:lstStyle/>
          <a:p>
            <a:pPr lvl="0"/>
            <a:r>
              <a:rPr lang="fr-FR" sz="1600" dirty="0">
                <a:solidFill>
                  <a:schemeClr val="dk1"/>
                </a:solidFill>
              </a:rPr>
              <a:t>Qu’est-ce qu’ils vont mettre en œuvre spécifiquement pour la livraison du dernier kilomètre?
- Livraisons de nuit
- LTZ où seuls les véhicules électriques peuvent accéder
- Quais de chargement/déchargement dynamiques
- Zones de livraison à proximité
- Points de ramassage</a:t>
            </a:r>
            <a:endParaRPr sz="1400" b="0" i="0" u="none" strike="noStrike" cap="none" dirty="0">
              <a:solidFill>
                <a:srgbClr val="7F7F7F"/>
              </a:solidFill>
              <a:latin typeface="Arial"/>
              <a:ea typeface="Arial"/>
              <a:cs typeface="Arial"/>
              <a:sym typeface="Arial"/>
            </a:endParaRPr>
          </a:p>
        </p:txBody>
      </p:sp>
      <p:sp>
        <p:nvSpPr>
          <p:cNvPr id="2" name="Freccia a destra 1">
            <a:extLst>
              <a:ext uri="{FF2B5EF4-FFF2-40B4-BE49-F238E27FC236}">
                <a16:creationId xmlns:a16="http://schemas.microsoft.com/office/drawing/2014/main" id="{E07E37D6-87E9-F46E-9114-7D14838AA534}"/>
              </a:ext>
            </a:extLst>
          </p:cNvPr>
          <p:cNvSpPr/>
          <p:nvPr/>
        </p:nvSpPr>
        <p:spPr>
          <a:xfrm>
            <a:off x="3542190" y="2604271"/>
            <a:ext cx="998339" cy="636079"/>
          </a:xfrm>
          <a:prstGeom prst="rightArrow">
            <a:avLst/>
          </a:prstGeom>
          <a:solidFill>
            <a:srgbClr val="18C320"/>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2B11660E-5A8B-0934-35D9-47359E5F942E}"/>
              </a:ext>
            </a:extLst>
          </p:cNvPr>
          <p:cNvPicPr>
            <a:picLocks noChangeAspect="1"/>
          </p:cNvPicPr>
          <p:nvPr/>
        </p:nvPicPr>
        <p:blipFill>
          <a:blip r:embed="rId3"/>
          <a:stretch>
            <a:fillRect/>
          </a:stretch>
        </p:blipFill>
        <p:spPr>
          <a:xfrm>
            <a:off x="4239361" y="4399443"/>
            <a:ext cx="4332303" cy="2313460"/>
          </a:xfrm>
          <a:prstGeom prst="rect">
            <a:avLst/>
          </a:prstGeom>
        </p:spPr>
      </p:pic>
      <p:sp>
        <p:nvSpPr>
          <p:cNvPr id="10" name="Google Shape;70;p9">
            <a:extLst>
              <a:ext uri="{FF2B5EF4-FFF2-40B4-BE49-F238E27FC236}">
                <a16:creationId xmlns:a16="http://schemas.microsoft.com/office/drawing/2014/main" id="{8B8A06A8-0557-4CD0-403F-2208C4E1145B}"/>
              </a:ext>
            </a:extLst>
          </p:cNvPr>
          <p:cNvSpPr txBox="1"/>
          <p:nvPr/>
        </p:nvSpPr>
        <p:spPr>
          <a:xfrm>
            <a:off x="133822" y="5996683"/>
            <a:ext cx="6482523" cy="523180"/>
          </a:xfrm>
          <a:prstGeom prst="rect">
            <a:avLst/>
          </a:prstGeom>
          <a:noFill/>
          <a:ln>
            <a:noFill/>
          </a:ln>
        </p:spPr>
        <p:txBody>
          <a:bodyPr spcFirstLastPara="1" wrap="square" lIns="91425" tIns="45700" rIns="91425" bIns="45700" anchor="t" anchorCtr="0">
            <a:spAutoFit/>
          </a:bodyPr>
          <a:lstStyle/>
          <a:p>
            <a:pPr lvl="0">
              <a:buSzPts val="1400"/>
            </a:pPr>
            <a:r>
              <a:rPr lang="fr-FR" i="1" dirty="0"/>
              <a:t>Schéma du SULP de Bologne 
</a:t>
            </a:r>
            <a:r>
              <a:rPr lang="es-ES" sz="1400" b="0" i="1" u="none" strike="noStrike" cap="none" dirty="0">
                <a:solidFill>
                  <a:srgbClr val="000000"/>
                </a:solidFill>
                <a:latin typeface="Arial"/>
                <a:ea typeface="Arial"/>
                <a:cs typeface="Arial"/>
                <a:sym typeface="Arial"/>
                <a:hlinkClick r:id="rId4"/>
              </a:rPr>
              <a:t>https://pumsbologna.it/Consulta_il_piano/Logistica</a:t>
            </a:r>
            <a:r>
              <a:rPr lang="es-ES" sz="1400" b="0" i="1" u="none" strike="noStrike" cap="none" dirty="0">
                <a:solidFill>
                  <a:srgbClr val="000000"/>
                </a:solidFill>
                <a:latin typeface="Arial"/>
                <a:ea typeface="Arial"/>
                <a:cs typeface="Arial"/>
                <a:sym typeface="Arial"/>
              </a:rPr>
              <a:t> </a:t>
            </a:r>
            <a:endParaRPr sz="1400" b="0" i="1"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7129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100" name="Google Shape;100;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err="1">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Références</a:t>
            </a:r>
            <a:endParaRPr sz="2800" b="0" i="0" u="none" strike="noStrike" cap="none" dirty="0">
              <a:solidFill>
                <a:schemeClr val="lt1"/>
              </a:solidFill>
              <a:latin typeface="Arial"/>
              <a:ea typeface="Arial"/>
              <a:cs typeface="Arial"/>
              <a:sym typeface="Arial"/>
            </a:endParaRPr>
          </a:p>
        </p:txBody>
      </p:sp>
      <p:sp>
        <p:nvSpPr>
          <p:cNvPr id="102" name="Google Shape;102;g10b78f225a7_0_15"/>
          <p:cNvSpPr txBox="1"/>
          <p:nvPr/>
        </p:nvSpPr>
        <p:spPr>
          <a:xfrm>
            <a:off x="444137" y="1907177"/>
            <a:ext cx="8399417" cy="1708120"/>
          </a:xfrm>
          <a:prstGeom prst="rect">
            <a:avLst/>
          </a:prstGeom>
          <a:noFill/>
          <a:ln>
            <a:noFill/>
          </a:ln>
        </p:spPr>
        <p:txBody>
          <a:bodyPr spcFirstLastPara="1" wrap="square" lIns="91425" tIns="45700" rIns="91425" bIns="45700" anchor="t" anchorCtr="0">
            <a:spAutoFit/>
          </a:bodyPr>
          <a:lstStyle/>
          <a:p>
            <a:pPr marL="228600" marR="0" lvl="0" indent="-228600" algn="l" rtl="0">
              <a:lnSpc>
                <a:spcPct val="150000"/>
              </a:lnSpc>
              <a:spcBef>
                <a:spcPts val="0"/>
              </a:spcBef>
              <a:spcAft>
                <a:spcPts val="0"/>
              </a:spcAft>
              <a:buClr>
                <a:srgbClr val="000000"/>
              </a:buClr>
              <a:buSzPts val="1200"/>
              <a:buFont typeface="Arial"/>
              <a:buAutoNum type="arabicParenBoth"/>
            </a:pPr>
            <a:r>
              <a:rPr lang="it-IT" sz="1200" b="0" i="0" u="none" strike="noStrike" cap="none" dirty="0">
                <a:solidFill>
                  <a:srgbClr val="000000"/>
                </a:solidFill>
                <a:latin typeface="Arial"/>
                <a:ea typeface="Arial"/>
                <a:cs typeface="Arial"/>
                <a:sym typeface="Arial"/>
              </a:rPr>
              <a:t>Urban Mobility Package </a:t>
            </a:r>
            <a:r>
              <a:rPr lang="it-IT" sz="1200" b="0" i="0" u="none" strike="noStrike" cap="none" dirty="0">
                <a:solidFill>
                  <a:srgbClr val="000000"/>
                </a:solidFill>
                <a:latin typeface="Arial"/>
                <a:ea typeface="Arial"/>
                <a:cs typeface="Arial"/>
                <a:sym typeface="Arial"/>
                <a:hlinkClick r:id="rId3"/>
              </a:rPr>
              <a:t>https://transport.ec.europa.eu/transport-themes/clean-transport-urban-transport/urban-mobility/urban-mobility-package_en</a:t>
            </a:r>
            <a:r>
              <a:rPr lang="it-IT" sz="1200" b="0" i="0" u="none" strike="noStrike" cap="none" dirty="0">
                <a:solidFill>
                  <a:srgbClr val="000000"/>
                </a:solidFill>
                <a:latin typeface="Arial"/>
                <a:ea typeface="Arial"/>
                <a:cs typeface="Arial"/>
                <a:sym typeface="Arial"/>
              </a:rPr>
              <a:t> </a:t>
            </a:r>
            <a:endParaRPr dirty="0"/>
          </a:p>
          <a:p>
            <a:pPr marL="228600" marR="0" lvl="0" indent="-228600" algn="l" rtl="0">
              <a:lnSpc>
                <a:spcPct val="150000"/>
              </a:lnSpc>
              <a:spcBef>
                <a:spcPts val="0"/>
              </a:spcBef>
              <a:spcAft>
                <a:spcPts val="0"/>
              </a:spcAft>
              <a:buClr>
                <a:srgbClr val="000000"/>
              </a:buClr>
              <a:buSzPts val="1200"/>
              <a:buFont typeface="Arial"/>
              <a:buAutoNum type="arabicParenBoth"/>
            </a:pPr>
            <a:r>
              <a:rPr lang="it-IT" sz="1200" dirty="0"/>
              <a:t>ELTIS </a:t>
            </a:r>
            <a:r>
              <a:rPr lang="it-IT" sz="1200" dirty="0" err="1"/>
              <a:t>Glossary</a:t>
            </a:r>
            <a:r>
              <a:rPr lang="it-IT" sz="1200" dirty="0"/>
              <a:t> </a:t>
            </a:r>
            <a:r>
              <a:rPr lang="it-IT" sz="1200" dirty="0" err="1"/>
              <a:t>Terms</a:t>
            </a:r>
            <a:r>
              <a:rPr lang="it-IT" sz="1200" dirty="0"/>
              <a:t> </a:t>
            </a:r>
            <a:r>
              <a:rPr lang="it-IT" sz="1200" dirty="0">
                <a:hlinkClick r:id="rId4"/>
              </a:rPr>
              <a:t>https://www.eltis.org/mobility-plans/sump-summary-decision-makers-0</a:t>
            </a:r>
            <a:r>
              <a:rPr lang="it-IT" sz="1200" dirty="0"/>
              <a:t> </a:t>
            </a:r>
            <a:endParaRPr dirty="0"/>
          </a:p>
          <a:p>
            <a:pPr marL="228600" marR="0" lvl="0" indent="-228600" algn="l" rtl="0">
              <a:lnSpc>
                <a:spcPct val="150000"/>
              </a:lnSpc>
              <a:spcBef>
                <a:spcPts val="0"/>
              </a:spcBef>
              <a:spcAft>
                <a:spcPts val="0"/>
              </a:spcAft>
              <a:buClr>
                <a:srgbClr val="000000"/>
              </a:buClr>
              <a:buSzPts val="1200"/>
              <a:buFont typeface="Arial"/>
              <a:buAutoNum type="arabicParenBoth"/>
            </a:pPr>
            <a:r>
              <a:rPr lang="en-US" sz="1200" b="0" i="0" u="none" strike="noStrike" cap="none" dirty="0">
                <a:solidFill>
                  <a:srgbClr val="000000"/>
                </a:solidFill>
                <a:latin typeface="Arial"/>
                <a:ea typeface="Arial"/>
                <a:cs typeface="Arial"/>
                <a:sym typeface="Arial"/>
              </a:rPr>
              <a:t>Planning sustainable urban logistics </a:t>
            </a:r>
            <a:r>
              <a:rPr lang="en-US" sz="1200" b="0" i="0" u="none" strike="noStrike" cap="none" dirty="0">
                <a:solidFill>
                  <a:srgbClr val="000000"/>
                </a:solidFill>
                <a:latin typeface="Arial"/>
                <a:ea typeface="Arial"/>
                <a:cs typeface="Arial"/>
                <a:sym typeface="Arial"/>
                <a:hlinkClick r:id="rId5"/>
              </a:rPr>
              <a:t>https://www.eltis.org/resources/tools/planning-sustainable-urban-logistics</a:t>
            </a:r>
            <a:endParaRPr lang="en-US" sz="1200" b="0" i="0" u="none" strike="noStrike" cap="none" dirty="0">
              <a:solidFill>
                <a:srgbClr val="000000"/>
              </a:solidFill>
              <a:latin typeface="Arial"/>
              <a:ea typeface="Arial"/>
              <a:cs typeface="Arial"/>
              <a:sym typeface="Arial"/>
            </a:endParaRPr>
          </a:p>
          <a:p>
            <a:pPr marL="228600" marR="0" lvl="0" indent="-228600" algn="l" rtl="0">
              <a:lnSpc>
                <a:spcPct val="150000"/>
              </a:lnSpc>
              <a:spcBef>
                <a:spcPts val="0"/>
              </a:spcBef>
              <a:spcAft>
                <a:spcPts val="0"/>
              </a:spcAft>
              <a:buClr>
                <a:srgbClr val="000000"/>
              </a:buClr>
              <a:buSzPts val="1200"/>
              <a:buFont typeface="Arial"/>
              <a:buAutoNum type="arabicParenBoth"/>
            </a:pPr>
            <a:r>
              <a:rPr lang="en-US" sz="1200" dirty="0"/>
              <a:t>PUMS Bologna </a:t>
            </a:r>
            <a:r>
              <a:rPr lang="en-US" sz="1200" dirty="0" err="1"/>
              <a:t>Metropolitana</a:t>
            </a:r>
            <a:r>
              <a:rPr lang="en-US" sz="1200" dirty="0"/>
              <a:t> </a:t>
            </a:r>
            <a:r>
              <a:rPr lang="en-US" sz="1200" dirty="0">
                <a:hlinkClick r:id="rId6"/>
              </a:rPr>
              <a:t>https://pumsbologna.it/Consulta_il_piano/Logistica</a:t>
            </a:r>
            <a:r>
              <a:rPr lang="en-US" sz="1200" dirty="0"/>
              <a:t> </a:t>
            </a:r>
            <a:endParaRPr dirty="0"/>
          </a:p>
          <a:p>
            <a:pPr marL="228600" marR="0" lvl="0" indent="-228600" algn="l" rtl="0">
              <a:lnSpc>
                <a:spcPct val="100000"/>
              </a:lnSpc>
              <a:spcBef>
                <a:spcPts val="0"/>
              </a:spcBef>
              <a:spcAft>
                <a:spcPts val="0"/>
              </a:spcAft>
              <a:buNone/>
            </a:pP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fr-FR" sz="2000" b="1" dirty="0">
                <a:solidFill>
                  <a:srgbClr val="18C320"/>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À faire avant cette capsule</a:t>
            </a:r>
            <a:r>
              <a:rPr lang="es-ES" sz="2000" b="1" i="0" u="none" strike="noStrike" cap="none" dirty="0">
                <a:solidFill>
                  <a:srgbClr val="18C32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sz="2000" b="0" i="0" u="none" strike="noStrike" cap="none" dirty="0">
              <a:solidFill>
                <a:srgbClr val="18C320"/>
              </a:solidFill>
              <a:latin typeface="Arial"/>
              <a:ea typeface="Arial"/>
              <a:cs typeface="Arial"/>
              <a:sym typeface="Aria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a:solidFill>
                  <a:srgbClr val="18C320"/>
                </a:solidFill>
              </a:rPr>
              <a:t>Capsule </a:t>
            </a:r>
            <a:r>
              <a:rPr lang="es-ES" sz="2000" b="1" dirty="0" err="1">
                <a:solidFill>
                  <a:srgbClr val="18C320"/>
                </a:solidFill>
              </a:rPr>
              <a:t>liée</a:t>
            </a:r>
            <a:r>
              <a:rPr lang="es-ES" sz="2000" b="1" dirty="0">
                <a:solidFill>
                  <a:srgbClr val="18C320"/>
                </a:solidFill>
              </a:rPr>
              <a:t> à:</a:t>
            </a:r>
            <a:endParaRPr sz="2000" b="0" i="0" u="none" strike="noStrike" cap="none" dirty="0">
              <a:solidFill>
                <a:srgbClr val="18C320"/>
              </a:solidFill>
              <a:latin typeface="Arial"/>
              <a:ea typeface="Arial"/>
              <a:cs typeface="Arial"/>
              <a:sym typeface="Arial"/>
            </a:endParaRPr>
          </a:p>
        </p:txBody>
      </p:sp>
      <p:sp>
        <p:nvSpPr>
          <p:cNvPr id="36" name="Google Shape;36;g10b78f225a7_0_0"/>
          <p:cNvSpPr txBox="1"/>
          <p:nvPr/>
        </p:nvSpPr>
        <p:spPr>
          <a:xfrm>
            <a:off x="4793300" y="1366700"/>
            <a:ext cx="4160400" cy="584735"/>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1600" dirty="0" err="1">
                <a:solidFill>
                  <a:schemeClr val="dk1"/>
                </a:solidFill>
              </a:rPr>
              <a:t>Unité</a:t>
            </a:r>
            <a:r>
              <a:rPr lang="es-ES" sz="1600" dirty="0">
                <a:solidFill>
                  <a:schemeClr val="dk1"/>
                </a:solidFill>
              </a:rPr>
              <a:t> 1.2
</a:t>
            </a:r>
            <a:endParaRPr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369291"/>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800" b="0" i="1" u="none" strike="noStrike" dirty="0">
                <a:solidFill>
                  <a:srgbClr val="54A738"/>
                </a:solidFill>
                <a:effectLst/>
                <a:latin typeface="Calibri" panose="020F0502020204030204" pitchFamily="34" charset="0"/>
              </a:rPr>
              <a:t>1.2.1, 1.2.2, 1.2.3, 1.4.3, 1.4.4, 1.4.5</a:t>
            </a:r>
            <a:endParaRPr sz="16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2000" b="1" dirty="0" err="1">
                <a:solidFill>
                  <a:srgbClr val="18C320"/>
                </a:solidFill>
              </a:rPr>
              <a:t>Auteurs</a:t>
            </a:r>
            <a:r>
              <a:rPr lang="es-ES" sz="2000" b="1" dirty="0">
                <a:solidFill>
                  <a:srgbClr val="18C320"/>
                </a:solidFill>
              </a:rPr>
              <a:t>:</a:t>
            </a:r>
            <a:endParaRPr sz="2000" b="0" i="0" u="none" strike="noStrike" cap="none" dirty="0">
              <a:solidFill>
                <a:srgbClr val="18C320"/>
              </a:solidFill>
              <a:latin typeface="Arial"/>
              <a:ea typeface="Arial"/>
              <a:cs typeface="Arial"/>
              <a:sym typeface="Arial"/>
            </a:endParaRPr>
          </a:p>
        </p:txBody>
      </p:sp>
      <p:sp>
        <p:nvSpPr>
          <p:cNvPr id="39" name="Google Shape;39;g10b78f225a7_0_0"/>
          <p:cNvSpPr txBox="1"/>
          <p:nvPr/>
        </p:nvSpPr>
        <p:spPr>
          <a:xfrm>
            <a:off x="4887475" y="46044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ITL</a:t>
            </a:r>
            <a:endParaRPr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180"/>
          </a:xfrm>
          <a:prstGeom prst="rect">
            <a:avLst/>
          </a:prstGeom>
          <a:solidFill>
            <a:srgbClr val="18C320"/>
          </a:solidFill>
          <a:ln>
            <a:noFill/>
          </a:ln>
        </p:spPr>
        <p:txBody>
          <a:bodyPr spcFirstLastPara="1" wrap="square" lIns="91425" tIns="45700" rIns="91425" bIns="45700" anchor="t" anchorCtr="0">
            <a:spAutoFit/>
          </a:bodyPr>
          <a:lstStyle/>
          <a:p>
            <a:pPr lvl="0"/>
            <a:r>
              <a:rPr lang="es-ES" sz="2800" dirty="0" err="1">
                <a:solidFill>
                  <a:schemeClr val="lt1"/>
                </a:solidFill>
              </a:rPr>
              <a:t>Objectifs</a:t>
            </a:r>
            <a:r>
              <a:rPr lang="es-ES" sz="2800" dirty="0">
                <a:solidFill>
                  <a:schemeClr val="lt1"/>
                </a:solidFill>
              </a:rPr>
              <a:t> de la capsule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2954615"/>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r>
              <a:rPr lang="fr-FR" sz="1600" dirty="0">
                <a:solidFill>
                  <a:schemeClr val="dk1"/>
                </a:solidFill>
              </a:rPr>
              <a:t>Les élèves apprendront les documents de planification et pourquoi il est important de les considérer. Les villes sont invitées à agir sur les problèmes générés par les livraisons de fret urbain et la mobilité en général avec des outils de planification urbaine spécifiques. Parmi ceux-ci, au niveau de l’UE, les plans de logistique urbaine durable (SULP en anglais) et les plans de mobilité urbaine durable (SUMP en anglais) visent à développer une vision commune de l’avenir de la ville, un processus d’engagement avec les parties prenantes concernées et enfin un ensemble de mesures communes pour réglementer la mobilité et la circulation dans les limites administratives de la ville.
</a:t>
            </a:r>
            <a:endParaRPr sz="16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3941751286"/>
              </p:ext>
            </p:extLst>
          </p:nvPr>
        </p:nvGraphicFramePr>
        <p:xfrm>
          <a:off x="326571" y="4053498"/>
          <a:ext cx="8464750" cy="906090"/>
        </p:xfrm>
        <a:graphic>
          <a:graphicData uri="http://schemas.openxmlformats.org/drawingml/2006/table">
            <a:tbl>
              <a:tblPr>
                <a:noFill/>
                <a:tableStyleId>{E09E5A37-5E8F-484C-B609-A22A48BEE202}</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Catégorie</a:t>
                      </a:r>
                      <a:r>
                        <a:rPr lang="es-ES" sz="1800" b="0" i="0" u="none" strike="noStrike" cap="none" dirty="0">
                          <a:solidFill>
                            <a:srgbClr val="FFFFFF"/>
                          </a:solidFill>
                          <a:latin typeface="Arial"/>
                          <a:ea typeface="Arial"/>
                          <a:cs typeface="Arial"/>
                          <a:sym typeface="Arial"/>
                        </a:rPr>
                        <a:t> 
</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E-learning</a:t>
                      </a:r>
                      <a:endParaRPr sz="18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it-IT"/>
                    </a:p>
                  </a:txBody>
                  <a:tcPr/>
                </a:tc>
                <a:tc vMerge="1">
                  <a:txBody>
                    <a:bodyPr/>
                    <a:lstStyle/>
                    <a:p>
                      <a:endParaRPr lang="it-IT"/>
                    </a:p>
                  </a:txBody>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636033582"/>
              </p:ext>
            </p:extLst>
          </p:nvPr>
        </p:nvGraphicFramePr>
        <p:xfrm>
          <a:off x="326572" y="5281362"/>
          <a:ext cx="8490875" cy="342570"/>
        </p:xfrm>
        <a:graphic>
          <a:graphicData uri="http://schemas.openxmlformats.org/drawingml/2006/table">
            <a:tbl>
              <a:tblPr>
                <a:noFill/>
                <a:tableStyleId>{E09E5A37-5E8F-484C-B609-A22A48BEE202}</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Exercices</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inclus</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chemeClr val="dk1"/>
                          </a:solidFill>
                          <a:latin typeface="Arial"/>
                          <a:ea typeface="Arial"/>
                          <a:cs typeface="Arial"/>
                          <a:sym typeface="Arial"/>
                        </a:rPr>
                        <a:t>Non</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3" name="Google Shape;53;p1"/>
          <p:cNvGraphicFramePr/>
          <p:nvPr>
            <p:extLst>
              <p:ext uri="{D42A27DB-BD31-4B8C-83A1-F6EECF244321}">
                <p14:modId xmlns:p14="http://schemas.microsoft.com/office/powerpoint/2010/main" val="2585731011"/>
              </p:ext>
            </p:extLst>
          </p:nvPr>
        </p:nvGraphicFramePr>
        <p:xfrm>
          <a:off x="339634" y="6065134"/>
          <a:ext cx="8477800" cy="342570"/>
        </p:xfrm>
        <a:graphic>
          <a:graphicData uri="http://schemas.openxmlformats.org/drawingml/2006/table">
            <a:tbl>
              <a:tblPr>
                <a:noFill/>
                <a:tableStyleId>{E09E5A37-5E8F-484C-B609-A22A48BEE202}</a:tableStyleId>
              </a:tblPr>
              <a:tblGrid>
                <a:gridCol w="2468350">
                  <a:extLst>
                    <a:ext uri="{9D8B030D-6E8A-4147-A177-3AD203B41FA5}">
                      <a16:colId xmlns:a16="http://schemas.microsoft.com/office/drawing/2014/main" val="20000"/>
                    </a:ext>
                  </a:extLst>
                </a:gridCol>
                <a:gridCol w="6009450">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es-ES" sz="1800" b="0" i="0" u="none" strike="noStrike" cap="none" dirty="0" err="1">
                          <a:solidFill>
                            <a:srgbClr val="FFFFFF"/>
                          </a:solidFill>
                          <a:latin typeface="Arial"/>
                          <a:ea typeface="Arial"/>
                          <a:cs typeface="Arial"/>
                          <a:sym typeface="Arial"/>
                        </a:rPr>
                        <a:t>Effort</a:t>
                      </a:r>
                      <a:r>
                        <a:rPr lang="es-ES" sz="1800" b="0" i="0" u="none" strike="noStrike" cap="none" dirty="0">
                          <a:solidFill>
                            <a:srgbClr val="FFFFFF"/>
                          </a:solidFill>
                          <a:latin typeface="Arial"/>
                          <a:ea typeface="Arial"/>
                          <a:cs typeface="Arial"/>
                          <a:sym typeface="Arial"/>
                        </a:rPr>
                        <a:t> </a:t>
                      </a:r>
                      <a:r>
                        <a:rPr lang="es-ES" sz="1800" b="0" i="0" u="none" strike="noStrike" cap="none" dirty="0" err="1">
                          <a:solidFill>
                            <a:srgbClr val="FFFFFF"/>
                          </a:solidFill>
                          <a:latin typeface="Arial"/>
                          <a:ea typeface="Arial"/>
                          <a:cs typeface="Arial"/>
                          <a:sym typeface="Arial"/>
                        </a:rPr>
                        <a:t>pour</a:t>
                      </a:r>
                      <a:r>
                        <a:rPr lang="es-ES" sz="1800" b="0" i="0" u="none" strike="noStrike" cap="none" dirty="0">
                          <a:solidFill>
                            <a:srgbClr val="FFFFFF"/>
                          </a:solidFill>
                          <a:latin typeface="Arial"/>
                          <a:ea typeface="Arial"/>
                          <a:cs typeface="Arial"/>
                          <a:sym typeface="Arial"/>
                        </a:rPr>
                        <a:t> la capsule</a:t>
                      </a:r>
                      <a:endParaRPr sz="1800" u="none" strike="noStrike" cap="none" dirty="0"/>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None/>
                      </a:pPr>
                      <a:r>
                        <a:rPr lang="es-ES" sz="1800" b="0" i="0" u="none" strike="noStrike" cap="none" dirty="0">
                          <a:solidFill>
                            <a:srgbClr val="7F7F7F"/>
                          </a:solidFill>
                          <a:latin typeface="Arial"/>
                          <a:ea typeface="Arial"/>
                          <a:cs typeface="Arial"/>
                          <a:sym typeface="Arial"/>
                        </a:rPr>
                        <a:t>    20     </a:t>
                      </a:r>
                      <a:r>
                        <a:rPr lang="es-ES" sz="1800" b="0" i="0" u="none" strike="noStrike" cap="none" dirty="0">
                          <a:solidFill>
                            <a:schemeClr val="dk1"/>
                          </a:solidFill>
                          <a:latin typeface="Arial"/>
                          <a:ea typeface="Arial"/>
                          <a:cs typeface="Arial"/>
                          <a:sym typeface="Arial"/>
                        </a:rPr>
                        <a:t>Minutes</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nSpc>
                <a:spcPct val="90000"/>
              </a:lnSpc>
            </a:pPr>
            <a:r>
              <a:rPr lang="es-ES" sz="2800" dirty="0" err="1">
                <a:solidFill>
                  <a:schemeClr val="lt1"/>
                </a:solidFill>
              </a:rPr>
              <a:t>Contenu</a:t>
            </a:r>
            <a:endParaRPr lang="es-ES"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1631175"/>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2000" dirty="0">
                <a:solidFill>
                  <a:schemeClr val="dk1"/>
                </a:solidFill>
              </a:rPr>
              <a:t>Plans de Mobilité Urbaine Durable (SUMP) et Plans Logistiques Durables (SULP)
Développer une vision pour une ville
Mobilisation des intervenants
Mesures et règlements</a:t>
            </a:r>
            <a:endParaRPr lang="en-US" sz="2000" b="0" i="0" u="none" strike="noStrike" cap="none" dirty="0">
              <a:solidFill>
                <a:schemeClr val="dk1"/>
              </a:solidFill>
              <a:latin typeface="Arial"/>
              <a:ea typeface="Arial"/>
              <a:cs typeface="Arial"/>
              <a:sym typeface="Arial"/>
            </a:endParaRPr>
          </a:p>
        </p:txBody>
      </p:sp>
      <p:sp>
        <p:nvSpPr>
          <p:cNvPr id="62" name="Google Shape;62;p3"/>
          <p:cNvSpPr/>
          <p:nvPr/>
        </p:nvSpPr>
        <p:spPr>
          <a:xfrm>
            <a:off x="876753" y="2360711"/>
            <a:ext cx="338093" cy="1754089"/>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b="0" i="0" u="none" strike="noStrike" cap="none" dirty="0">
                <a:solidFill>
                  <a:schemeClr val="lt1"/>
                </a:solidFill>
                <a:latin typeface="Arial"/>
                <a:ea typeface="Arial"/>
                <a:cs typeface="Arial"/>
                <a:sym typeface="Arial"/>
              </a:rPr>
              <a:t>1. </a:t>
            </a:r>
            <a:r>
              <a:rPr lang="fr-FR" sz="2400" dirty="0">
                <a:solidFill>
                  <a:schemeClr val="lt1"/>
                </a:solidFill>
              </a:rPr>
              <a:t>Planification de la mobilité durable</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6" y="1812071"/>
            <a:ext cx="8367731" cy="4247276"/>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Le paquet mobilité urbaine de 2013 a défini un concept de plans de mobilité urbaine durable (PMUD).</a:t>
            </a:r>
          </a:p>
          <a:p>
            <a:pPr marL="285750" lvl="0" indent="-285750">
              <a:buFont typeface="Arial" panose="020B0604020202020204" pitchFamily="34" charset="0"/>
              <a:buChar char="•"/>
            </a:pPr>
            <a:endParaRPr lang="fr-FR" sz="1600" dirty="0">
              <a:solidFill>
                <a:schemeClr val="dk1"/>
              </a:solidFill>
            </a:endParaRPr>
          </a:p>
          <a:p>
            <a:pPr marL="285750" lvl="0" indent="-285750">
              <a:buFont typeface="Arial" panose="020B0604020202020204" pitchFamily="34" charset="0"/>
              <a:buChar char="•"/>
            </a:pPr>
            <a:r>
              <a:rPr lang="fr-FR" sz="1600" dirty="0">
                <a:solidFill>
                  <a:schemeClr val="dk1"/>
                </a:solidFill>
              </a:rPr>
              <a:t>Un plan de mobilité urbaine durable est un plan stratégique conçu pour satisfaire les besoins de mobilité des personnes et des entreprises dans les villes et leurs environs pour une meilleure qualité de vie. Il s’appuie sur les pratiques de planification existantes et tient dûment compte des principes d’intégration, de participation et d’évaluation.</a:t>
            </a:r>
          </a:p>
          <a:p>
            <a:pPr marL="285750" lvl="0" indent="-285750">
              <a:buFont typeface="Arial" panose="020B0604020202020204" pitchFamily="34" charset="0"/>
              <a:buChar char="•"/>
            </a:pPr>
            <a:endParaRPr lang="fr-FR" sz="1600" dirty="0">
              <a:solidFill>
                <a:schemeClr val="dk1"/>
              </a:solidFill>
            </a:endParaRPr>
          </a:p>
          <a:p>
            <a:pPr marL="285750" lvl="0" indent="-285750">
              <a:buFont typeface="Arial" panose="020B0604020202020204" pitchFamily="34" charset="0"/>
              <a:buChar char="•"/>
            </a:pPr>
            <a:r>
              <a:rPr lang="fr-FR" sz="1600" dirty="0">
                <a:solidFill>
                  <a:schemeClr val="dk1"/>
                </a:solidFill>
              </a:rPr>
              <a:t>La planification de la mobilité urbaine durable est une approche stratégique et intégrée pour traiter efficacement les complexités du transport urbain. Son objectif principal est d’améliorer l’accessibilité et la qualité de vie en passant à une mobilité durable.</a:t>
            </a:r>
          </a:p>
          <a:p>
            <a:pPr marL="285750" lvl="0" indent="-285750">
              <a:buFont typeface="Arial" panose="020B0604020202020204" pitchFamily="34" charset="0"/>
              <a:buChar char="•"/>
            </a:pPr>
            <a:endParaRPr lang="fr-FR" sz="1600" dirty="0">
              <a:solidFill>
                <a:schemeClr val="dk1"/>
              </a:solidFill>
            </a:endParaRPr>
          </a:p>
          <a:p>
            <a:pPr marL="285750" lvl="0" indent="-285750">
              <a:buFont typeface="Arial" panose="020B0604020202020204" pitchFamily="34" charset="0"/>
              <a:buChar char="•"/>
            </a:pPr>
            <a:r>
              <a:rPr lang="fr-FR" sz="1600" dirty="0">
                <a:solidFill>
                  <a:schemeClr val="dk1"/>
                </a:solidFill>
              </a:rPr>
              <a:t>La Commission européenne travaille en étroite collaboration avec les États membres pour veiller à ce que le concept de PMUD soit adapté aux exigences spécifiques et aux pratiques de planification existantes dans chaque État membre et activement promu au niveau national afin d’atteindre des centaines de villes en Europe.</a:t>
            </a: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r>
              <a:rPr lang="es-ES" sz="1400" b="0" i="0" u="none" strike="noStrike" cap="none" dirty="0">
                <a:solidFill>
                  <a:srgbClr val="7F7F7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dirty="0">
                <a:solidFill>
                  <a:schemeClr val="lt1"/>
                </a:solidFill>
              </a:rPr>
              <a:t>2</a:t>
            </a:r>
            <a:r>
              <a:rPr lang="es-ES" sz="2400" b="0" i="0" u="none" strike="noStrike" cap="none" dirty="0">
                <a:solidFill>
                  <a:schemeClr val="lt1"/>
                </a:solidFill>
                <a:latin typeface="Arial"/>
                <a:ea typeface="Arial"/>
                <a:cs typeface="Arial"/>
                <a:sym typeface="Arial"/>
              </a:rPr>
              <a:t>. </a:t>
            </a:r>
            <a:r>
              <a:rPr lang="es-ES" sz="2400" dirty="0">
                <a:solidFill>
                  <a:schemeClr val="lt1"/>
                </a:solidFill>
              </a:rPr>
              <a:t>Principles of SUMP</a:t>
            </a:r>
            <a:endParaRPr sz="2400" b="0" i="0" u="none" strike="noStrike" cap="none" dirty="0">
              <a:solidFill>
                <a:schemeClr val="lt1"/>
              </a:solidFill>
              <a:latin typeface="Arial"/>
              <a:ea typeface="Arial"/>
              <a:cs typeface="Arial"/>
              <a:sym typeface="Arial"/>
            </a:endParaRPr>
          </a:p>
        </p:txBody>
      </p:sp>
      <p:sp>
        <p:nvSpPr>
          <p:cNvPr id="70" name="Google Shape;70;p9"/>
          <p:cNvSpPr txBox="1"/>
          <p:nvPr/>
        </p:nvSpPr>
        <p:spPr>
          <a:xfrm>
            <a:off x="1937688" y="6419024"/>
            <a:ext cx="5109225"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1" u="none" strike="noStrike" cap="none" dirty="0">
                <a:solidFill>
                  <a:srgbClr val="000000"/>
                </a:solidFill>
                <a:latin typeface="Arial"/>
                <a:ea typeface="Arial"/>
                <a:cs typeface="Arial"/>
                <a:sym typeface="Arial"/>
                <a:hlinkClick r:id="rId3"/>
              </a:rPr>
              <a:t>Image from https://www.eltis.org/mobility-plans/sump-concept</a:t>
            </a:r>
            <a:r>
              <a:rPr lang="es-ES" sz="1400" b="0" i="1" u="none" strike="noStrike" cap="none" dirty="0">
                <a:solidFill>
                  <a:srgbClr val="000000"/>
                </a:solidFill>
                <a:latin typeface="Arial"/>
                <a:ea typeface="Arial"/>
                <a:cs typeface="Arial"/>
                <a:sym typeface="Arial"/>
              </a:rPr>
              <a:t> </a:t>
            </a:r>
            <a:endParaRPr sz="1400" b="0" i="1" u="none" strike="noStrike" cap="none" dirty="0">
              <a:solidFill>
                <a:srgbClr val="000000"/>
              </a:solidFill>
              <a:latin typeface="Arial"/>
              <a:ea typeface="Arial"/>
              <a:cs typeface="Arial"/>
              <a:sym typeface="Arial"/>
            </a:endParaRPr>
          </a:p>
        </p:txBody>
      </p:sp>
      <p:sp>
        <p:nvSpPr>
          <p:cNvPr id="71" name="Google Shape;71;p9"/>
          <p:cNvSpPr/>
          <p:nvPr/>
        </p:nvSpPr>
        <p:spPr>
          <a:xfrm>
            <a:off x="306006" y="1812071"/>
            <a:ext cx="8367731" cy="1908174"/>
          </a:xfrm>
          <a:prstGeom prst="rect">
            <a:avLst/>
          </a:prstGeom>
          <a:noFill/>
          <a:ln>
            <a:noFill/>
          </a:ln>
        </p:spPr>
        <p:txBody>
          <a:bodyPr spcFirstLastPara="1" wrap="square" lIns="91425" tIns="45700" rIns="91425" bIns="45700" anchor="t" anchorCtr="0">
            <a:spAutoFit/>
          </a:bodyPr>
          <a:lstStyle/>
          <a:p>
            <a:pPr lvl="0"/>
            <a:r>
              <a:rPr lang="fr-FR" sz="1600" dirty="0">
                <a:solidFill>
                  <a:schemeClr val="dk1"/>
                </a:solidFill>
              </a:rPr>
              <a:t>Les principes fondamentaux des PMUD décrivent les principales caractéristiques d’un plan de mobilité et de transport urbains moderne et durable. Il comprend les principaux éléments suivants </a:t>
            </a:r>
            <a:r>
              <a:rPr lang="en-US" sz="1600" b="0" i="0" u="none" strike="noStrike" cap="none" dirty="0">
                <a:solidFill>
                  <a:schemeClr val="dk1"/>
                </a:solidFill>
                <a:latin typeface="Arial"/>
                <a:ea typeface="Arial"/>
                <a:cs typeface="Arial"/>
                <a:sym typeface="Arial"/>
              </a:rPr>
              <a:t>:</a:t>
            </a:r>
            <a:endParaRPr lang="it-IT"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r>
              <a:rPr lang="es-ES" sz="1400" b="0" i="0" u="none" strike="noStrike" cap="none" dirty="0">
                <a:solidFill>
                  <a:srgbClr val="7F7F7F"/>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1026" name="Picture 2">
            <a:extLst>
              <a:ext uri="{FF2B5EF4-FFF2-40B4-BE49-F238E27FC236}">
                <a16:creationId xmlns:a16="http://schemas.microsoft.com/office/drawing/2014/main" id="{42A64002-77B1-1FA8-7D4D-FAF38D4877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86" y="2668496"/>
            <a:ext cx="6587231" cy="369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617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a:t>
            </a:r>
            <a:r>
              <a:rPr lang="es-ES" sz="2400" b="0" i="0" u="none" strike="noStrike" cap="none" dirty="0">
                <a:solidFill>
                  <a:schemeClr val="lt1"/>
                </a:solidFill>
                <a:latin typeface="Arial"/>
                <a:ea typeface="Arial"/>
                <a:cs typeface="Arial"/>
                <a:sym typeface="Arial"/>
              </a:rPr>
              <a:t>. </a:t>
            </a:r>
            <a:r>
              <a:rPr lang="fr-FR" sz="2400" dirty="0">
                <a:solidFill>
                  <a:schemeClr val="lt1"/>
                </a:solidFill>
              </a:rPr>
              <a:t>En savoir plus sur SUMP</a:t>
            </a:r>
            <a:endParaRPr sz="2400" b="0" i="0" u="none" strike="noStrike" cap="none" dirty="0">
              <a:solidFill>
                <a:schemeClr val="lt1"/>
              </a:solidFill>
              <a:latin typeface="Arial"/>
              <a:ea typeface="Arial"/>
              <a:cs typeface="Arial"/>
              <a:sym typeface="Arial"/>
            </a:endParaRPr>
          </a:p>
        </p:txBody>
      </p:sp>
      <p:sp>
        <p:nvSpPr>
          <p:cNvPr id="70" name="Google Shape;70;p9"/>
          <p:cNvSpPr txBox="1"/>
          <p:nvPr/>
        </p:nvSpPr>
        <p:spPr>
          <a:xfrm>
            <a:off x="285531" y="6394689"/>
            <a:ext cx="7981404" cy="307736"/>
          </a:xfrm>
          <a:prstGeom prst="rect">
            <a:avLst/>
          </a:prstGeom>
          <a:noFill/>
          <a:ln>
            <a:noFill/>
          </a:ln>
        </p:spPr>
        <p:txBody>
          <a:bodyPr spcFirstLastPara="1" wrap="square" lIns="91425" tIns="45700" rIns="91425" bIns="45700" anchor="t" anchorCtr="0">
            <a:spAutoFit/>
          </a:bodyPr>
          <a:lstStyle/>
          <a:p>
            <a:pPr lvl="0">
              <a:buSzPts val="1400"/>
            </a:pPr>
            <a:r>
              <a:rPr lang="es-ES" i="1" dirty="0" err="1"/>
              <a:t>Tableau</a:t>
            </a:r>
            <a:r>
              <a:rPr lang="es-ES" i="1" dirty="0"/>
              <a:t> de </a:t>
            </a:r>
            <a:r>
              <a:rPr lang="es-ES" sz="1400" b="0" i="1" u="none" strike="noStrike" cap="none" dirty="0">
                <a:solidFill>
                  <a:srgbClr val="000000"/>
                </a:solidFill>
                <a:latin typeface="Arial"/>
                <a:ea typeface="Arial"/>
                <a:cs typeface="Arial"/>
                <a:sym typeface="Arial"/>
                <a:hlinkClick r:id="rId3"/>
              </a:rPr>
              <a:t>https://www.eltis.org/sites/default/files/pictures/diagrams_figure1.jpg</a:t>
            </a:r>
            <a:r>
              <a:rPr lang="es-ES" sz="1400" b="0" i="1" u="none" strike="noStrike" cap="none" dirty="0">
                <a:solidFill>
                  <a:srgbClr val="000000"/>
                </a:solidFill>
                <a:latin typeface="Arial"/>
                <a:ea typeface="Arial"/>
                <a:cs typeface="Arial"/>
                <a:sym typeface="Arial"/>
              </a:rPr>
              <a:t> </a:t>
            </a:r>
            <a:endParaRPr sz="1400" b="0" i="1" u="none" strike="noStrike" cap="none" dirty="0">
              <a:solidFill>
                <a:srgbClr val="000000"/>
              </a:solidFill>
              <a:latin typeface="Arial"/>
              <a:ea typeface="Arial"/>
              <a:cs typeface="Arial"/>
              <a:sym typeface="Arial"/>
            </a:endParaRPr>
          </a:p>
        </p:txBody>
      </p:sp>
      <p:sp>
        <p:nvSpPr>
          <p:cNvPr id="71" name="Google Shape;71;p9"/>
          <p:cNvSpPr/>
          <p:nvPr/>
        </p:nvSpPr>
        <p:spPr>
          <a:xfrm>
            <a:off x="306006" y="1812071"/>
            <a:ext cx="8367731" cy="830956"/>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600" dirty="0">
                <a:solidFill>
                  <a:schemeClr val="dk1"/>
                </a:solidFill>
              </a:rPr>
              <a:t>L’élaboration d’un PMUD est un long processus qui prend plusieurs étapes et un changement de mentalité.
</a:t>
            </a:r>
            <a:endParaRPr sz="1400" b="0" i="0" u="none" strike="noStrike" cap="none" dirty="0">
              <a:solidFill>
                <a:srgbClr val="000000"/>
              </a:solidFill>
              <a:latin typeface="Arial"/>
              <a:ea typeface="Arial"/>
              <a:cs typeface="Arial"/>
              <a:sym typeface="Arial"/>
            </a:endParaRPr>
          </a:p>
        </p:txBody>
      </p:sp>
      <p:pic>
        <p:nvPicPr>
          <p:cNvPr id="2050" name="Picture 2">
            <a:extLst>
              <a:ext uri="{FF2B5EF4-FFF2-40B4-BE49-F238E27FC236}">
                <a16:creationId xmlns:a16="http://schemas.microsoft.com/office/drawing/2014/main" id="{9B21E90C-8C68-3F62-8E86-943173429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550" y="2139122"/>
            <a:ext cx="5956916" cy="419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8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a:t>
            </a:r>
            <a:r>
              <a:rPr lang="es-ES" sz="2400" b="0" i="0" u="none" strike="noStrike" cap="none" dirty="0">
                <a:solidFill>
                  <a:schemeClr val="lt1"/>
                </a:solidFill>
                <a:latin typeface="Arial"/>
                <a:ea typeface="Arial"/>
                <a:cs typeface="Arial"/>
                <a:sym typeface="Arial"/>
              </a:rPr>
              <a:t>. </a:t>
            </a:r>
            <a:r>
              <a:rPr lang="es-ES" sz="2400" dirty="0" err="1">
                <a:solidFill>
                  <a:schemeClr val="lt1"/>
                </a:solidFill>
              </a:rPr>
              <a:t>Processus</a:t>
            </a:r>
            <a:r>
              <a:rPr lang="es-ES" sz="2400" dirty="0">
                <a:solidFill>
                  <a:schemeClr val="lt1"/>
                </a:solidFill>
              </a:rPr>
              <a:t> SUMP (1)</a:t>
            </a:r>
            <a:endParaRPr sz="2400" b="0" i="0" u="none" strike="noStrike" cap="none" dirty="0">
              <a:solidFill>
                <a:schemeClr val="lt1"/>
              </a:solidFill>
              <a:latin typeface="Arial"/>
              <a:ea typeface="Arial"/>
              <a:cs typeface="Arial"/>
              <a:sym typeface="Arial"/>
            </a:endParaRPr>
          </a:p>
        </p:txBody>
      </p:sp>
      <p:sp>
        <p:nvSpPr>
          <p:cNvPr id="71" name="Google Shape;71;p9"/>
          <p:cNvSpPr/>
          <p:nvPr/>
        </p:nvSpPr>
        <p:spPr>
          <a:xfrm>
            <a:off x="306007" y="1812071"/>
            <a:ext cx="4159462" cy="3416279"/>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fr-FR" sz="1800" dirty="0">
                <a:solidFill>
                  <a:schemeClr val="dk1"/>
                </a:solidFill>
              </a:rPr>
              <a:t>Les SUMP sont élaborés par les municipalités, les régions ou les groupes de municipalités et envisagent les villes de demain</a:t>
            </a:r>
          </a:p>
          <a:p>
            <a:pPr marL="285750" lvl="0" indent="-285750">
              <a:buFont typeface="Arial" panose="020B0604020202020204" pitchFamily="34" charset="0"/>
              <a:buChar char="•"/>
            </a:pPr>
            <a:endParaRPr lang="fr-FR" sz="1800" dirty="0">
              <a:solidFill>
                <a:schemeClr val="dk1"/>
              </a:solidFill>
            </a:endParaRPr>
          </a:p>
          <a:p>
            <a:pPr marL="285750" lvl="0" indent="-285750">
              <a:buFont typeface="Arial" panose="020B0604020202020204" pitchFamily="34" charset="0"/>
              <a:buChar char="•"/>
            </a:pPr>
            <a:r>
              <a:rPr lang="fr-FR" sz="1800" dirty="0">
                <a:solidFill>
                  <a:schemeClr val="dk1"/>
                </a:solidFill>
              </a:rPr>
              <a:t>Les SUMP prennent du temps à être réalisés et sont composés de plusieurs étapes</a:t>
            </a:r>
          </a:p>
          <a:p>
            <a:pPr marL="285750" lvl="0" indent="-285750">
              <a:buFont typeface="Arial" panose="020B0604020202020204" pitchFamily="34" charset="0"/>
              <a:buChar char="•"/>
            </a:pPr>
            <a:endParaRPr lang="fr-FR" sz="1800" dirty="0">
              <a:solidFill>
                <a:schemeClr val="dk1"/>
              </a:solidFill>
            </a:endParaRPr>
          </a:p>
          <a:p>
            <a:pPr marL="285750" lvl="0" indent="-285750">
              <a:buFont typeface="Arial" panose="020B0604020202020204" pitchFamily="34" charset="0"/>
              <a:buChar char="•"/>
            </a:pPr>
            <a:r>
              <a:rPr lang="fr-FR" sz="1800" dirty="0">
                <a:solidFill>
                  <a:schemeClr val="dk1"/>
                </a:solidFill>
              </a:rPr>
              <a:t>Dans la diapositive suivante, vous trouverez le processus complet d’un SUMP</a:t>
            </a:r>
            <a:endParaRPr sz="1400" b="0" i="0" u="none" strike="noStrike" cap="none" dirty="0">
              <a:solidFill>
                <a:srgbClr val="000000"/>
              </a:solidFill>
              <a:latin typeface="Arial"/>
              <a:ea typeface="Arial"/>
              <a:cs typeface="Arial"/>
              <a:sym typeface="Arial"/>
            </a:endParaRPr>
          </a:p>
        </p:txBody>
      </p:sp>
      <p:sp>
        <p:nvSpPr>
          <p:cNvPr id="8" name="CasellaDiTesto 7">
            <a:extLst>
              <a:ext uri="{FF2B5EF4-FFF2-40B4-BE49-F238E27FC236}">
                <a16:creationId xmlns:a16="http://schemas.microsoft.com/office/drawing/2014/main" id="{124140DF-6172-B797-AA2B-57D170064B9E}"/>
              </a:ext>
            </a:extLst>
          </p:cNvPr>
          <p:cNvSpPr txBox="1"/>
          <p:nvPr/>
        </p:nvSpPr>
        <p:spPr>
          <a:xfrm>
            <a:off x="4465469" y="3296503"/>
            <a:ext cx="4434396" cy="3539430"/>
          </a:xfrm>
          <a:prstGeom prst="rect">
            <a:avLst/>
          </a:prstGeom>
          <a:noFill/>
          <a:ln>
            <a:solidFill>
              <a:srgbClr val="18C320"/>
            </a:solidFill>
          </a:ln>
        </p:spPr>
        <p:txBody>
          <a:bodyPr wrap="square">
            <a:spAutoFit/>
          </a:bodyPr>
          <a:lstStyle/>
          <a:p>
            <a:pPr marL="285750" lvl="0" indent="-285750">
              <a:buFont typeface="Wingdings" panose="05000000000000000000" pitchFamily="2" charset="2"/>
              <a:buChar char="ü"/>
            </a:pPr>
            <a:r>
              <a:rPr lang="fr-FR" dirty="0">
                <a:solidFill>
                  <a:schemeClr val="tx1"/>
                </a:solidFill>
              </a:rPr>
              <a:t>Étape 1 : Mettre en place des structures de travail
Étape 2 : Déterminer le cadre de planification
Étape 3 : Analyser la situation de mobilité
Étape 4 : Élaborer et évaluer conjointement des scénarios
Étape 5 : Élaborer une vision et une stratégie avec les intervenants
Étape 6 : Fixer des cibles et des indicateurs
Étape 7 : Sélectionner les ensembles de mesures avec les parties prenantes
Étape 8 : S’entendre sur les actions et les responsabilités
Étape 9 : Préparer l’adoption et le financement
Étape 10 : Gérer la mise en œuvre
Étape 11 : Surveiller, adapter et communiquer
Étape 12 : Examiner et tirer des leçons</a:t>
            </a:r>
            <a:endParaRPr lang="en-US" sz="1400" b="0" i="0" u="none" strike="noStrike" cap="none" dirty="0">
              <a:solidFill>
                <a:schemeClr val="tx1"/>
              </a:solidFill>
              <a:latin typeface="Arial"/>
              <a:ea typeface="Arial"/>
              <a:cs typeface="Arial"/>
              <a:sym typeface="Arial"/>
            </a:endParaRPr>
          </a:p>
        </p:txBody>
      </p:sp>
      <p:sp>
        <p:nvSpPr>
          <p:cNvPr id="3" name="Freccia circolare in giù 2">
            <a:extLst>
              <a:ext uri="{FF2B5EF4-FFF2-40B4-BE49-F238E27FC236}">
                <a16:creationId xmlns:a16="http://schemas.microsoft.com/office/drawing/2014/main" id="{0C357AB6-0762-8E8F-DB5D-DB8418D958E8}"/>
              </a:ext>
            </a:extLst>
          </p:cNvPr>
          <p:cNvSpPr/>
          <p:nvPr/>
        </p:nvSpPr>
        <p:spPr>
          <a:xfrm>
            <a:off x="3897299" y="2861673"/>
            <a:ext cx="745724" cy="375445"/>
          </a:xfrm>
          <a:prstGeom prst="curvedDownArrow">
            <a:avLst/>
          </a:prstGeom>
          <a:solidFill>
            <a:srgbClr val="18C320"/>
          </a:solidFill>
          <a:ln>
            <a:solidFill>
              <a:srgbClr val="18C3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95157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69" name="Google Shape;69;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4. </a:t>
            </a:r>
            <a:r>
              <a:rPr lang="es-ES" sz="2400" dirty="0" err="1">
                <a:solidFill>
                  <a:schemeClr val="lt1"/>
                </a:solidFill>
              </a:rPr>
              <a:t>Processus</a:t>
            </a:r>
            <a:r>
              <a:rPr lang="es-ES" sz="2400" dirty="0">
                <a:solidFill>
                  <a:schemeClr val="lt1"/>
                </a:solidFill>
              </a:rPr>
              <a:t> de PMUD (2)</a:t>
            </a:r>
            <a:endParaRPr sz="2400" b="0" i="0" u="none" strike="noStrike" cap="none" dirty="0">
              <a:solidFill>
                <a:schemeClr val="lt1"/>
              </a:solidFill>
              <a:latin typeface="Arial"/>
              <a:ea typeface="Arial"/>
              <a:cs typeface="Arial"/>
              <a:sym typeface="Arial"/>
            </a:endParaRPr>
          </a:p>
        </p:txBody>
      </p:sp>
      <p:sp>
        <p:nvSpPr>
          <p:cNvPr id="70" name="Google Shape;70;p9"/>
          <p:cNvSpPr txBox="1"/>
          <p:nvPr/>
        </p:nvSpPr>
        <p:spPr>
          <a:xfrm>
            <a:off x="1784411" y="6394689"/>
            <a:ext cx="6482523" cy="307736"/>
          </a:xfrm>
          <a:prstGeom prst="rect">
            <a:avLst/>
          </a:prstGeom>
          <a:noFill/>
          <a:ln>
            <a:noFill/>
          </a:ln>
        </p:spPr>
        <p:txBody>
          <a:bodyPr spcFirstLastPara="1" wrap="square" lIns="91425" tIns="45700" rIns="91425" bIns="45700" anchor="t" anchorCtr="0">
            <a:spAutoFit/>
          </a:bodyPr>
          <a:lstStyle/>
          <a:p>
            <a:pPr lvl="0">
              <a:buSzPts val="1400"/>
            </a:pPr>
            <a:r>
              <a:rPr lang="es-ES" i="1" dirty="0"/>
              <a:t>Figure de </a:t>
            </a:r>
            <a:r>
              <a:rPr lang="es-ES" sz="1400" b="0" i="1" u="none" strike="noStrike" cap="none" dirty="0">
                <a:solidFill>
                  <a:srgbClr val="000000"/>
                </a:solidFill>
                <a:latin typeface="Arial"/>
                <a:ea typeface="Arial"/>
                <a:cs typeface="Arial"/>
                <a:sym typeface="Arial"/>
                <a:hlinkClick r:id="rId3"/>
              </a:rPr>
              <a:t>https://www.eltis.org/mobility-plans/sump-process</a:t>
            </a:r>
            <a:r>
              <a:rPr lang="es-ES" sz="1400" b="0" i="1" u="none" strike="noStrike" cap="none" dirty="0">
                <a:solidFill>
                  <a:srgbClr val="000000"/>
                </a:solidFill>
                <a:latin typeface="Arial"/>
                <a:ea typeface="Arial"/>
                <a:cs typeface="Arial"/>
                <a:sym typeface="Arial"/>
              </a:rPr>
              <a:t> </a:t>
            </a:r>
            <a:endParaRPr sz="1400" b="0" i="1" u="none" strike="noStrike" cap="none" dirty="0">
              <a:solidFill>
                <a:srgbClr val="000000"/>
              </a:solidFill>
              <a:latin typeface="Arial"/>
              <a:ea typeface="Arial"/>
              <a:cs typeface="Arial"/>
              <a:sym typeface="Arial"/>
            </a:endParaRPr>
          </a:p>
        </p:txBody>
      </p:sp>
      <p:pic>
        <p:nvPicPr>
          <p:cNvPr id="3074" name="Picture 2">
            <a:extLst>
              <a:ext uri="{FF2B5EF4-FFF2-40B4-BE49-F238E27FC236}">
                <a16:creationId xmlns:a16="http://schemas.microsoft.com/office/drawing/2014/main" id="{536CFEEA-0C12-F4CF-32BC-DF4B1E6C0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74" y="1718895"/>
            <a:ext cx="6410758" cy="453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94453"/>
      </p:ext>
    </p:extLst>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1186</Words>
  <Application>Microsoft Office PowerPoint</Application>
  <PresentationFormat>Affichage à l'écran (4:3)</PresentationFormat>
  <Paragraphs>100</Paragraphs>
  <Slides>14</Slides>
  <Notes>14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Cambria</vt:lpstr>
      <vt:lpstr>Noto Sans Symbols</vt:lpstr>
      <vt:lpstr>Wingdings</vt:lpstr>
      <vt:lpstr>Aspecto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i.virgel</dc:creator>
  <cp:lastModifiedBy>Emilie DE MIGUEL</cp:lastModifiedBy>
  <cp:revision>4</cp:revision>
  <dcterms:created xsi:type="dcterms:W3CDTF">2016-11-18T09:55:38Z</dcterms:created>
  <dcterms:modified xsi:type="dcterms:W3CDTF">2022-11-21T10:49:24Z</dcterms:modified>
</cp:coreProperties>
</file>