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56" r:id="rId2"/>
    <p:sldId id="257" r:id="rId3"/>
    <p:sldId id="264" r:id="rId4"/>
    <p:sldId id="259" r:id="rId5"/>
    <p:sldId id="270" r:id="rId6"/>
    <p:sldId id="271" r:id="rId7"/>
    <p:sldId id="269" r:id="rId8"/>
    <p:sldId id="267" r:id="rId9"/>
    <p:sldId id="265" r:id="rId10"/>
    <p:sldId id="266"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3" userDrawn="1">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lip" initials="F" lastIdx="1" clrIdx="0"/>
  <p:cmAuthor id="1" name="Filip Klicnar" initials="FK" lastIdx="1" clrIdx="1">
    <p:extLst>
      <p:ext uri="{19B8F6BF-5375-455C-9EA6-DF929625EA0E}">
        <p15:presenceInfo xmlns:p15="http://schemas.microsoft.com/office/powerpoint/2012/main" userId="c602d7e2189420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83"/>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231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3494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49905" y="6260861"/>
            <a:ext cx="3150770"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ptean.com/en-BE/insights/blog/survive-changing-home-delivery-trend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ccenture.com/_acnmedia/pdf-95/accenture-last-mile-delivery-meet-customer-expectation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aptean.com/en-BE/insights/blog/survive-changing-home-delivery-trend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centure.com/_acnmedia/pdf-95/accenture-last-mile-delivery-meet-customer-expectation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dirty="0"/>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2.3.2</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 Comportement et attentes des consommateurs</a:t>
            </a:r>
            <a:endParaRPr lang="en-GB" sz="2400" b="1" dirty="0">
              <a:solidFill>
                <a:schemeClr val="dk1"/>
              </a:solidFill>
            </a:endParaRPr>
          </a:p>
        </p:txBody>
      </p:sp>
      <p:sp>
        <p:nvSpPr>
          <p:cNvPr id="27" name="Google Shape;27;p4"/>
          <p:cNvSpPr txBox="1"/>
          <p:nvPr/>
        </p:nvSpPr>
        <p:spPr>
          <a:xfrm>
            <a:off x="248194" y="1222861"/>
            <a:ext cx="8451669" cy="338514"/>
          </a:xfrm>
          <a:prstGeom prst="rect">
            <a:avLst/>
          </a:prstGeom>
          <a:solidFill>
            <a:srgbClr val="18C320"/>
          </a:solidFill>
          <a:ln>
            <a:noFill/>
          </a:ln>
        </p:spPr>
        <p:txBody>
          <a:bodyPr spcFirstLastPara="1" wrap="square" lIns="91425" tIns="45700" rIns="91425" bIns="45700" anchor="t" anchorCtr="0">
            <a:spAutoFit/>
          </a:bodyPr>
          <a:lstStyle/>
          <a:p>
            <a:pPr lvl="0" algn="r"/>
            <a:r>
              <a:rPr lang="fr-FR" sz="1600" b="1" dirty="0">
                <a:solidFill>
                  <a:schemeClr val="bg1"/>
                </a:solidFill>
              </a:rPr>
              <a:t>CHAPITRE 2 : Opérations logistiques de distribution du dernier kilomètre et impacts</a:t>
            </a:r>
            <a:endParaRPr lang="en-US" sz="1600" b="1" i="0" u="none" strike="noStrike" cap="none" dirty="0">
              <a:solidFill>
                <a:schemeClr val="bg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a:solidFill>
                  <a:schemeClr val="dk1"/>
                </a:solidFill>
              </a:rPr>
              <a:t>UNITÉ 3 </a:t>
            </a:r>
            <a:r>
              <a:rPr lang="fr-FR" sz="2000" b="1" dirty="0">
                <a:solidFill>
                  <a:schemeClr val="dk1"/>
                </a:solidFill>
              </a:rPr>
              <a:t>: Tendances opérationnelles pour tous les opérateurs</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10</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2</a:t>
            </a: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Sickmon</a:t>
            </a:r>
            <a:r>
              <a:rPr lang="en-US" sz="2000" dirty="0"/>
              <a:t>, </a:t>
            </a:r>
            <a:r>
              <a:rPr lang="cs-CZ" sz="2000" dirty="0"/>
              <a:t>S</a:t>
            </a:r>
            <a:r>
              <a:rPr lang="en-US" sz="2000" dirty="0"/>
              <a:t>. (23 </a:t>
            </a:r>
            <a:r>
              <a:rPr lang="en-US" sz="2000" dirty="0" err="1"/>
              <a:t>septembre</a:t>
            </a:r>
            <a:r>
              <a:rPr lang="en-US" sz="2000" dirty="0"/>
              <a:t> 2021). </a:t>
            </a:r>
            <a:r>
              <a:rPr lang="en-US" sz="2000" i="1" dirty="0"/>
              <a:t>How To Survive as Consumer Delivery Trends Evolve</a:t>
            </a:r>
            <a:r>
              <a:rPr lang="cs-CZ" sz="2000" i="1" dirty="0"/>
              <a:t>.</a:t>
            </a:r>
            <a:r>
              <a:rPr lang="en-US" sz="2000" dirty="0"/>
              <a:t> </a:t>
            </a:r>
            <a:r>
              <a:rPr lang="cs-CZ" sz="2000" dirty="0" err="1"/>
              <a:t>Aptean.com</a:t>
            </a:r>
            <a:r>
              <a:rPr lang="en-US" sz="2000" dirty="0"/>
              <a:t>. </a:t>
            </a:r>
            <a:r>
              <a:rPr lang="en-US" sz="2000" u="sng" dirty="0">
                <a:hlinkClick r:id="rId3"/>
              </a:rPr>
              <a:t>https://www.aptean.com/en-BE/insights/blog/survive-changing-home-delivery-trends</a:t>
            </a:r>
            <a:endParaRPr lang="en-GB" sz="2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dirty="0"/>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1600" dirty="0">
                <a:solidFill>
                  <a:schemeClr val="dk1"/>
                </a:solidFill>
              </a:rPr>
              <a:t>Capsule</a:t>
            </a:r>
            <a:r>
              <a:rPr lang="cs-CZ" sz="1600" dirty="0">
                <a:solidFill>
                  <a:schemeClr val="dk1"/>
                </a:solidFill>
              </a:rPr>
              <a:t> 1.2.1, 1.2.4</a:t>
            </a:r>
            <a:endParaRPr sz="2000" i="0" u="none" strike="noStrike" cap="none" dirty="0">
              <a:solidFill>
                <a:srgbClr val="FF0000"/>
              </a:solidFill>
              <a:latin typeface="Arial"/>
              <a:ea typeface="Arial"/>
              <a:cs typeface="Arial"/>
              <a:sym typeface="Arial"/>
            </a:endParaRPr>
          </a:p>
        </p:txBody>
      </p:sp>
      <p:sp>
        <p:nvSpPr>
          <p:cNvPr id="37" name="Google Shape;37;g10b78f225a7_0_0"/>
          <p:cNvSpPr txBox="1"/>
          <p:nvPr/>
        </p:nvSpPr>
        <p:spPr>
          <a:xfrm>
            <a:off x="4793300"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GB" sz="1600" dirty="0">
                <a:solidFill>
                  <a:schemeClr val="dk1"/>
                </a:solidFill>
              </a:rPr>
              <a:t>Capsule 2.2.2</a:t>
            </a:r>
            <a:r>
              <a:rPr lang="cs-CZ" sz="1600" dirty="0">
                <a:solidFill>
                  <a:schemeClr val="dk1"/>
                </a:solidFill>
              </a:rPr>
              <a:t>, </a:t>
            </a:r>
            <a:r>
              <a:rPr lang="en-GB" sz="1600" dirty="0">
                <a:solidFill>
                  <a:schemeClr val="dk1"/>
                </a:solidFill>
              </a:rPr>
              <a:t>2.5.5</a:t>
            </a: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396"/>
            <a:ext cx="4109875"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NVF &amp; SUSMILE </a:t>
            </a:r>
            <a:r>
              <a:rPr lang="en-US" sz="1600" dirty="0">
                <a:solidFill>
                  <a:schemeClr val="dk1"/>
                </a:solidFill>
              </a:rPr>
              <a:t>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solidFill>
                <a:srgbClr val="FF0000"/>
              </a:solidFill>
            </a:endParaRPr>
          </a:p>
        </p:txBody>
      </p:sp>
      <p:sp>
        <p:nvSpPr>
          <p:cNvPr id="4" name="3 Rectángulo"/>
          <p:cNvSpPr/>
          <p:nvPr/>
        </p:nvSpPr>
        <p:spPr>
          <a:xfrm>
            <a:off x="313509" y="1586972"/>
            <a:ext cx="8464731" cy="1631216"/>
          </a:xfrm>
          <a:prstGeom prst="rect">
            <a:avLst/>
          </a:prstGeom>
          <a:ln>
            <a:solidFill>
              <a:schemeClr val="tx1">
                <a:lumMod val="50000"/>
                <a:lumOff val="50000"/>
              </a:schemeClr>
            </a:solidFill>
            <a:prstDash val="dash"/>
          </a:ln>
        </p:spPr>
        <p:txBody>
          <a:bodyPr wrap="square">
            <a:spAutoFit/>
          </a:bodyPr>
          <a:lstStyle/>
          <a:p>
            <a:r>
              <a:rPr lang="fr-FR" sz="2000" dirty="0"/>
              <a:t>L’objectif de la capsule est de présenter aux étudiants l’importance clé du comportement et des attentes des consommateurs pour l’activité de distribution du dernier kilomètre (LMD) et de fournir un aperçu des tendances actuelles du comportement et des attentes des consommateurs. </a:t>
            </a:r>
            <a:endParaRPr lang="en-GB"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solidFill>
                          <a:srgbClr val="FF0000"/>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51768942"/>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NOT</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9 Tabla">
            <a:extLst>
              <a:ext uri="{FF2B5EF4-FFF2-40B4-BE49-F238E27FC236}">
                <a16:creationId xmlns:a16="http://schemas.microsoft.com/office/drawing/2014/main" id="{74FB42AC-0607-7BD7-3497-5C0E1DA1C9BA}"/>
              </a:ext>
            </a:extLst>
          </p:cNvPr>
          <p:cNvGraphicFramePr>
            <a:graphicFrameLocks noGrp="1"/>
          </p:cNvGraphicFramePr>
          <p:nvPr>
            <p:extLst>
              <p:ext uri="{D42A27DB-BD31-4B8C-83A1-F6EECF244321}">
                <p14:modId xmlns:p14="http://schemas.microsoft.com/office/powerpoint/2010/main" val="1983718299"/>
              </p:ext>
            </p:extLst>
          </p:nvPr>
        </p:nvGraphicFramePr>
        <p:xfrm>
          <a:off x="300445" y="5945750"/>
          <a:ext cx="8477795" cy="89122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821588110"/>
                    </a:ext>
                  </a:extLst>
                </a:gridCol>
                <a:gridCol w="2003152">
                  <a:extLst>
                    <a:ext uri="{9D8B030D-6E8A-4147-A177-3AD203B41FA5}">
                      <a16:colId xmlns:a16="http://schemas.microsoft.com/office/drawing/2014/main" val="2249189944"/>
                    </a:ext>
                  </a:extLst>
                </a:gridCol>
              </a:tblGrid>
              <a:tr h="0">
                <a:tc>
                  <a:txBody>
                    <a:bodyPr/>
                    <a:lstStyle/>
                    <a:p>
                      <a:pPr lvl="1" algn="ctr"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US" sz="1800" b="0" i="0" u="none" strike="noStrike" noProof="0" dirty="0" err="1">
                          <a:solidFill>
                            <a:schemeClr val="tx1"/>
                          </a:solidFill>
                          <a:latin typeface="Arial"/>
                        </a:rPr>
                        <a:t>Contenu</a:t>
                      </a:r>
                      <a:endParaRPr lang="en-US" sz="1800" b="0" i="0" u="none" strike="noStrike" noProof="0" dirty="0">
                        <a:solidFill>
                          <a:schemeClr val="tx1"/>
                        </a:solidFill>
                        <a:latin typeface="Arial"/>
                      </a:endParaRPr>
                    </a:p>
                    <a:p>
                      <a:pPr algn="ctr" rtl="0" fontAlgn="t">
                        <a:spcBef>
                          <a:spcPts val="0"/>
                        </a:spcBef>
                        <a:spcAft>
                          <a:spcPts val="0"/>
                        </a:spcAft>
                      </a:pPr>
                      <a:r>
                        <a:rPr lang="es-ES" sz="1800" b="0" i="0" u="none" strike="noStrike" dirty="0">
                          <a:solidFill>
                            <a:srgbClr val="7F7F7F"/>
                          </a:solidFill>
                          <a:latin typeface="Arial"/>
                        </a:rPr>
                        <a:t> </a:t>
                      </a:r>
                      <a:r>
                        <a:rPr lang="cs-CZ" sz="1800" b="0" i="0" u="none" strike="noStrike" dirty="0">
                          <a:solidFill>
                            <a:schemeClr val="tx1"/>
                          </a:solidFill>
                          <a:latin typeface="Arial"/>
                        </a:rPr>
                        <a:t>2 Min.</a:t>
                      </a:r>
                    </a:p>
                    <a:p>
                      <a:pPr algn="ctr" rtl="0" fontAlgn="t">
                        <a:spcBef>
                          <a:spcPts val="0"/>
                        </a:spcBef>
                        <a:spcAft>
                          <a:spcPts val="0"/>
                        </a:spcAft>
                      </a:pP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US" sz="1800" noProof="0" dirty="0" err="1">
                          <a:solidFill>
                            <a:schemeClr val="tx1"/>
                          </a:solidFill>
                        </a:rPr>
                        <a:t>Exercices</a:t>
                      </a:r>
                      <a:endParaRPr lang="en-US" sz="1800" noProof="0" dirty="0">
                        <a:solidFill>
                          <a:schemeClr val="tx1"/>
                        </a:solidFill>
                      </a:endParaRPr>
                    </a:p>
                    <a:p>
                      <a:pPr algn="ctr" rtl="0" fontAlgn="t">
                        <a:spcBef>
                          <a:spcPts val="0"/>
                        </a:spcBef>
                        <a:spcAft>
                          <a:spcPts val="0"/>
                        </a:spcAft>
                      </a:pPr>
                      <a:r>
                        <a:rPr lang="cs-CZ" sz="1800" dirty="0">
                          <a:solidFill>
                            <a:schemeClr val="tx1"/>
                          </a:solidFill>
                        </a:rPr>
                        <a:t>-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Matériel suppl</a:t>
                      </a:r>
                      <a:r>
                        <a:rPr lang="fr-FR" sz="1800" dirty="0">
                          <a:solidFill>
                            <a:schemeClr val="tx1"/>
                          </a:solidFill>
                        </a:rPr>
                        <a:t>.</a:t>
                      </a:r>
                      <a:r>
                        <a:rPr lang="cs-CZ" sz="1800" dirty="0">
                          <a:solidFill>
                            <a:schemeClr val="tx1"/>
                          </a:solidFill>
                        </a:rPr>
                        <a:t>
30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dirty="0"/>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err="1">
                <a:solidFill>
                  <a:schemeClr val="lt1"/>
                </a:solidFill>
              </a:rPr>
              <a:t>Contenu</a:t>
            </a:r>
            <a:r>
              <a:rPr lang="en-GB" sz="2800" dirty="0">
                <a:solidFill>
                  <a:schemeClr val="lt1"/>
                </a:solidFill>
              </a:rPr>
              <a:t> de la capsule</a:t>
            </a:r>
            <a:endParaRPr lang="en-GB" sz="2800" dirty="0">
              <a:solidFill>
                <a:srgbClr val="FF0000"/>
              </a:solidFill>
            </a:endParaRPr>
          </a:p>
        </p:txBody>
      </p:sp>
      <p:sp>
        <p:nvSpPr>
          <p:cNvPr id="57" name="Google Shape;57;p3"/>
          <p:cNvSpPr/>
          <p:nvPr/>
        </p:nvSpPr>
        <p:spPr>
          <a:xfrm>
            <a:off x="1358538" y="2681355"/>
            <a:ext cx="7614640" cy="1477287"/>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Comportement et attentes des consommateurs: facteurs clés
Les principales tendances actuelles et l’impact de la pandémie de COVID-19</a:t>
            </a:r>
            <a:endParaRPr lang="en-GB" sz="2000" dirty="0"/>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dirty="0"/>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a:solidFill>
                  <a:schemeClr val="lt1"/>
                </a:solidFill>
              </a:rPr>
              <a:t>Instructions pour la capsule</a:t>
            </a:r>
            <a:endParaRPr lang="en-GB" sz="2800" dirty="0">
              <a:solidFill>
                <a:srgbClr val="FF0000"/>
              </a:solidFill>
            </a:endParaRPr>
          </a:p>
        </p:txBody>
      </p:sp>
      <p:sp>
        <p:nvSpPr>
          <p:cNvPr id="57" name="Google Shape;57;p3"/>
          <p:cNvSpPr/>
          <p:nvPr/>
        </p:nvSpPr>
        <p:spPr>
          <a:xfrm>
            <a:off x="311650" y="1914144"/>
            <a:ext cx="8510100" cy="4031833"/>
          </a:xfrm>
          <a:prstGeom prst="rect">
            <a:avLst/>
          </a:prstGeom>
          <a:noFill/>
          <a:ln>
            <a:noFill/>
          </a:ln>
        </p:spPr>
        <p:txBody>
          <a:bodyPr spcFirstLastPara="1" wrap="square" lIns="91425" tIns="45700" rIns="91425" bIns="45700" anchor="t" anchorCtr="0">
            <a:spAutoFit/>
          </a:bodyPr>
          <a:lstStyle/>
          <a:p>
            <a:pPr lvl="0">
              <a:buSzPts val="2200"/>
            </a:pPr>
            <a:r>
              <a:rPr lang="fr-FR" sz="1600" dirty="0">
                <a:latin typeface="Arial" panose="020B0604020202020204" pitchFamily="34" charset="0"/>
              </a:rPr>
              <a:t>Vous trouverez ci-joint à cette capsule deux sources d’information :
</a:t>
            </a:r>
            <a:br>
              <a:rPr lang="en-US" sz="1600" b="0" i="0" dirty="0">
                <a:solidFill>
                  <a:srgbClr val="000000"/>
                </a:solidFill>
                <a:effectLst/>
                <a:latin typeface="Arial" panose="020B0604020202020204" pitchFamily="34" charset="0"/>
              </a:rPr>
            </a:br>
            <a:r>
              <a:rPr lang="fr-FR" sz="1600" dirty="0">
                <a:latin typeface="Arial" panose="020B0604020202020204" pitchFamily="34" charset="0"/>
              </a:rPr>
              <a:t>1. Une analyse de la société de conseil Accenture qui décrit comment les attentes des clients en matière de La livraison du dernier kilomètre a évolué et identifie les facteurs clés et les tendances de chaque entreprise doit être conscient pour réussir.
</a:t>
            </a:r>
            <a:br>
              <a:rPr lang="fr-FR" sz="1600" dirty="0">
                <a:latin typeface="Arial" panose="020B0604020202020204" pitchFamily="34" charset="0"/>
              </a:rPr>
            </a:br>
            <a:r>
              <a:rPr lang="fr-FR" sz="1600" dirty="0">
                <a:latin typeface="Arial" panose="020B0604020202020204" pitchFamily="34" charset="0"/>
              </a:rPr>
              <a:t>2. Dans la deuxième source, un article web, vous trouverez des informations supplémentaires sur l’actualité les tendances en matière de livraison aux consommateurs, également dans le contexte de la pandémie de COVID-19.
</a:t>
            </a:r>
            <a:br>
              <a:rPr lang="en-US" sz="1600" b="0" i="0" dirty="0">
                <a:solidFill>
                  <a:srgbClr val="000000"/>
                </a:solidFill>
                <a:effectLst/>
                <a:latin typeface="Arial" panose="020B0604020202020204" pitchFamily="34" charset="0"/>
              </a:rPr>
            </a:br>
            <a:br>
              <a:rPr lang="fr-FR" sz="1600" dirty="0">
                <a:latin typeface="Arial" panose="020B0604020202020204" pitchFamily="34" charset="0"/>
              </a:rPr>
            </a:br>
            <a:r>
              <a:rPr lang="fr-FR" sz="1600" dirty="0">
                <a:latin typeface="Arial" panose="020B0604020202020204" pitchFamily="34" charset="0"/>
              </a:rPr>
              <a:t>En lisant ces sources, vous devriez obtenir un aperçu de base des tendances actuelles en matière de comportement et les attentes des consommateurs. En outre, les pages suivantes de la capsule apportent un bref résumé du contenu de la source le plus pertinent pour le sujet. </a:t>
            </a:r>
            <a:br>
              <a:rPr lang="en-US" sz="1600" dirty="0"/>
            </a:br>
            <a:endParaRPr lang="en-GB" sz="1600" dirty="0"/>
          </a:p>
        </p:txBody>
      </p:sp>
    </p:spTree>
    <p:extLst>
      <p:ext uri="{BB962C8B-B14F-4D97-AF65-F5344CB8AC3E}">
        <p14:creationId xmlns:p14="http://schemas.microsoft.com/office/powerpoint/2010/main" val="53182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dirty="0"/>
          </a:p>
        </p:txBody>
      </p:sp>
      <p:sp>
        <p:nvSpPr>
          <p:cNvPr id="72" name="Google Shape;72;g10b78f225a7_0_23"/>
          <p:cNvSpPr txBox="1"/>
          <p:nvPr/>
        </p:nvSpPr>
        <p:spPr>
          <a:xfrm>
            <a:off x="285530" y="970030"/>
            <a:ext cx="8558023" cy="49782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Comportement et attentes des consommateurs</a:t>
            </a:r>
            <a:endParaRPr lang="en-GB" sz="2800" dirty="0">
              <a:solidFill>
                <a:schemeClr val="lt1"/>
              </a:solidFill>
            </a:endParaRPr>
          </a:p>
        </p:txBody>
      </p:sp>
      <p:sp>
        <p:nvSpPr>
          <p:cNvPr id="5" name="4 Rectángulo"/>
          <p:cNvSpPr/>
          <p:nvPr/>
        </p:nvSpPr>
        <p:spPr>
          <a:xfrm>
            <a:off x="275937" y="1575953"/>
            <a:ext cx="8350478" cy="4190314"/>
          </a:xfrm>
          <a:prstGeom prst="rect">
            <a:avLst/>
          </a:prstGeom>
        </p:spPr>
        <p:txBody>
          <a:bodyPr wrap="square">
            <a:spAutoFit/>
          </a:bodyPr>
          <a:lstStyle/>
          <a:p>
            <a:pPr>
              <a:lnSpc>
                <a:spcPct val="150000"/>
              </a:lnSpc>
            </a:pPr>
            <a:r>
              <a:rPr lang="fr-FR" sz="2000" dirty="0">
                <a:latin typeface="Arial" panose="020B0604020202020204" pitchFamily="34" charset="0"/>
              </a:rPr>
              <a:t>Le commerce électronique n’a cessé de croître au cours des dernières années et il est donc nécessaire de livrer plus de colis aux consommateurs. Avec l’essor du commerce électronique, le comportement et les attentes des consommateurs deviennent cruciaux. Les consommateurs peuvent fournir un retour immédiat et potentiellement influencer les décisions des autres clients sur l’opérateur à choisir. Il y a trois facteurs principaux que les consommateurs reflètent : </a:t>
            </a:r>
            <a:r>
              <a:rPr lang="en-US" sz="2000" b="0" i="0" dirty="0">
                <a:solidFill>
                  <a:srgbClr val="000000"/>
                </a:solidFill>
                <a:effectLst/>
                <a:latin typeface="Arial" panose="020B0604020202020204" pitchFamily="34" charset="0"/>
              </a:rPr>
              <a:t> </a:t>
            </a:r>
            <a:r>
              <a:rPr lang="fr-FR" sz="2000" b="1" dirty="0">
                <a:solidFill>
                  <a:srgbClr val="00C300"/>
                </a:solidFill>
                <a:latin typeface="Arial" panose="020B0604020202020204" pitchFamily="34" charset="0"/>
              </a:rPr>
              <a:t>délai de livraison, prix, suivi </a:t>
            </a:r>
            <a:r>
              <a:rPr lang="fr-FR" sz="2000" dirty="0">
                <a:solidFill>
                  <a:srgbClr val="18C320"/>
                </a:solidFill>
                <a:latin typeface="Arial" panose="020B0604020202020204" pitchFamily="34" charset="0"/>
              </a:rPr>
              <a:t>et </a:t>
            </a:r>
            <a:r>
              <a:rPr lang="fr-FR" sz="2000" b="1" dirty="0">
                <a:solidFill>
                  <a:srgbClr val="00C300"/>
                </a:solidFill>
                <a:latin typeface="Arial" panose="020B0604020202020204" pitchFamily="34" charset="0"/>
              </a:rPr>
              <a:t>contrôle des livraison. </a:t>
            </a:r>
            <a:br>
              <a:rPr lang="en-US" sz="2000" dirty="0"/>
            </a:br>
            <a:endParaRPr lang="en-US" sz="2000" dirty="0"/>
          </a:p>
        </p:txBody>
      </p:sp>
    </p:spTree>
    <p:extLst>
      <p:ext uri="{BB962C8B-B14F-4D97-AF65-F5344CB8AC3E}">
        <p14:creationId xmlns:p14="http://schemas.microsoft.com/office/powerpoint/2010/main" val="292781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dirty="0"/>
          </a:p>
        </p:txBody>
      </p:sp>
      <p:sp>
        <p:nvSpPr>
          <p:cNvPr id="72" name="Google Shape;72;g10b78f225a7_0_23"/>
          <p:cNvSpPr txBox="1"/>
          <p:nvPr/>
        </p:nvSpPr>
        <p:spPr>
          <a:xfrm>
            <a:off x="285530" y="970030"/>
            <a:ext cx="8558023" cy="49782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Comportement et attentes des consommateurs</a:t>
            </a:r>
            <a:endParaRPr lang="en-GB" sz="2800" dirty="0">
              <a:solidFill>
                <a:schemeClr val="lt1"/>
              </a:solidFill>
            </a:endParaRPr>
          </a:p>
        </p:txBody>
      </p:sp>
      <p:sp>
        <p:nvSpPr>
          <p:cNvPr id="5" name="4 Rectángulo"/>
          <p:cNvSpPr/>
          <p:nvPr/>
        </p:nvSpPr>
        <p:spPr>
          <a:xfrm>
            <a:off x="300449" y="1633728"/>
            <a:ext cx="4271551" cy="4093428"/>
          </a:xfrm>
          <a:prstGeom prst="rect">
            <a:avLst/>
          </a:prstGeom>
        </p:spPr>
        <p:txBody>
          <a:bodyPr wrap="square">
            <a:spAutoFit/>
          </a:bodyPr>
          <a:lstStyle/>
          <a:p>
            <a:r>
              <a:rPr lang="fr-FR" sz="2000" dirty="0"/>
              <a:t>Au fur et à mesure que le secteur de la livraison s’est développé, les attentes des clients ont également évolué. Les principaux facteurs actuels des attentes des clients peuvent se résumer comme suit :
</a:t>
            </a:r>
            <a:endParaRPr lang="en-US" sz="2000" dirty="0"/>
          </a:p>
          <a:p>
            <a:pPr marL="285750" indent="-285750">
              <a:buFont typeface="Wingdings" panose="05000000000000000000" pitchFamily="2" charset="2"/>
              <a:buChar char="Ø"/>
            </a:pPr>
            <a:r>
              <a:rPr lang="fr-FR" sz="2000" dirty="0"/>
              <a:t>Livraison rapide ou instantanée (y compris le jour même)
Livraison à faible coût ou gratuite
Livraison transparente (suivi de livraison – permettant un contrôle et une flexibilité accrus)</a:t>
            </a:r>
            <a:endParaRPr lang="en-US" sz="2000" dirty="0"/>
          </a:p>
        </p:txBody>
      </p:sp>
      <p:sp>
        <p:nvSpPr>
          <p:cNvPr id="6" name="Google Shape;80;g10b78f226a2_0_0"/>
          <p:cNvSpPr/>
          <p:nvPr/>
        </p:nvSpPr>
        <p:spPr>
          <a:xfrm>
            <a:off x="5888736" y="2073776"/>
            <a:ext cx="2954816" cy="3949071"/>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lvl="0">
              <a:buSzPts val="2000"/>
            </a:pPr>
            <a:r>
              <a:rPr lang="en-GB" sz="2000" dirty="0"/>
              <a:t>Source</a:t>
            </a:r>
            <a:r>
              <a:rPr lang="cs-CZ" sz="2000" dirty="0"/>
              <a:t> (pdf </a:t>
            </a:r>
            <a:r>
              <a:rPr lang="fr-FR" sz="2000" dirty="0"/>
              <a:t>en</a:t>
            </a:r>
            <a:r>
              <a:rPr lang="cs-CZ" sz="2000" dirty="0"/>
              <a:t> EN)</a:t>
            </a:r>
            <a:r>
              <a:rPr lang="en-GB" sz="2000" dirty="0"/>
              <a:t>: Accenture.com. (2019, February 14)</a:t>
            </a:r>
            <a:r>
              <a:rPr lang="en-GB" sz="2000" i="1" dirty="0"/>
              <a:t>. How could last mile delivery evolve to sustainably meet customer expectations?</a:t>
            </a:r>
            <a:r>
              <a:rPr lang="en-GB" sz="2000" dirty="0"/>
              <a:t> </a:t>
            </a:r>
            <a:endParaRPr lang="cs-CZ" sz="2000" dirty="0"/>
          </a:p>
          <a:p>
            <a:pPr lvl="0">
              <a:buSzPts val="2000"/>
            </a:pPr>
            <a:r>
              <a:rPr lang="en-GB" sz="2000" u="sng" dirty="0">
                <a:hlinkClick r:id="rId3"/>
              </a:rPr>
              <a:t>https://www.accenture.com/_acnmedia/pdf-95/accenture-last-mile-delivery-meet-customer-expectations.pdf</a:t>
            </a:r>
            <a:endParaRPr lang="en-GB" sz="2000" dirty="0">
              <a:solidFill>
                <a:schemeClr val="tx1"/>
              </a:solidFill>
            </a:endParaRPr>
          </a:p>
          <a:p>
            <a:pPr marL="0" lvl="0" indent="0" algn="l" rtl="0">
              <a:spcBef>
                <a:spcPts val="0"/>
              </a:spcBef>
              <a:spcAft>
                <a:spcPts val="0"/>
              </a:spcAft>
              <a:buNone/>
            </a:pPr>
            <a:endParaRPr lang="en-GB" sz="2000" dirty="0">
              <a:solidFill>
                <a:srgbClr val="7F7F7F"/>
              </a:solidFill>
            </a:endParaRPr>
          </a:p>
          <a:p>
            <a:pPr marL="0" lvl="0" indent="0" algn="l" rtl="0">
              <a:spcBef>
                <a:spcPts val="0"/>
              </a:spcBef>
              <a:spcAft>
                <a:spcPts val="0"/>
              </a:spcAft>
              <a:buNone/>
            </a:pPr>
            <a:endParaRPr lang="en-GB"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lang="en-GB" sz="2000" b="0" i="0" u="none" strike="noStrike" cap="none" dirty="0">
              <a:solidFill>
                <a:schemeClr val="lt1"/>
              </a:solidFill>
              <a:latin typeface="Arial"/>
              <a:ea typeface="Arial"/>
              <a:cs typeface="Arial"/>
              <a:sym typeface="Arial"/>
            </a:endParaRPr>
          </a:p>
        </p:txBody>
      </p:sp>
      <p:pic>
        <p:nvPicPr>
          <p:cNvPr id="2" name="Irudia 3">
            <a:extLst>
              <a:ext uri="{FF2B5EF4-FFF2-40B4-BE49-F238E27FC236}">
                <a16:creationId xmlns:a16="http://schemas.microsoft.com/office/drawing/2014/main" id="{7828DA44-BF06-6BAB-D579-23A747F5B388}"/>
              </a:ext>
            </a:extLst>
          </p:cNvPr>
          <p:cNvPicPr>
            <a:picLocks noChangeAspect="1"/>
          </p:cNvPicPr>
          <p:nvPr/>
        </p:nvPicPr>
        <p:blipFill>
          <a:blip r:embed="rId4"/>
          <a:stretch>
            <a:fillRect/>
          </a:stretch>
        </p:blipFill>
        <p:spPr>
          <a:xfrm>
            <a:off x="4991976" y="4490164"/>
            <a:ext cx="896760" cy="896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72" name="Google Shape;72;g10b78f225a7_0_23"/>
          <p:cNvSpPr txBox="1"/>
          <p:nvPr/>
        </p:nvSpPr>
        <p:spPr>
          <a:xfrm>
            <a:off x="285530" y="970030"/>
            <a:ext cx="8558023" cy="461955"/>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Tendances actuelles et impact de la COVID-19</a:t>
            </a:r>
            <a:endParaRPr lang="en-GB" sz="2800" dirty="0">
              <a:solidFill>
                <a:schemeClr val="lt1"/>
              </a:solidFill>
            </a:endParaRPr>
          </a:p>
        </p:txBody>
      </p:sp>
      <p:sp>
        <p:nvSpPr>
          <p:cNvPr id="5" name="4 Rectángulo"/>
          <p:cNvSpPr/>
          <p:nvPr/>
        </p:nvSpPr>
        <p:spPr>
          <a:xfrm>
            <a:off x="353574" y="1662217"/>
            <a:ext cx="8367731" cy="4031873"/>
          </a:xfrm>
          <a:prstGeom prst="rect">
            <a:avLst/>
          </a:prstGeom>
        </p:spPr>
        <p:txBody>
          <a:bodyPr wrap="square">
            <a:spAutoFit/>
          </a:bodyPr>
          <a:lstStyle/>
          <a:p>
            <a:r>
              <a:rPr lang="fr-FR" sz="1600" dirty="0">
                <a:latin typeface="+mn-lt"/>
              </a:rPr>
              <a:t>La pandémie de COVID-19 a stimulé certaines tendances déjà existantes et en a également donné vie à de nouvelles. Voici les tendances de consommation actuelles qui tiennent compte de l’impact de la pandémie de COVID-19 :</a:t>
            </a:r>
            <a:endParaRPr lang="en-US" sz="1600" dirty="0">
              <a:latin typeface="+mn-lt"/>
            </a:endParaRPr>
          </a:p>
          <a:p>
            <a:r>
              <a:rPr lang="fr-FR" sz="1600" dirty="0">
                <a:latin typeface="+mn-lt"/>
              </a:rPr>
              <a:t>
Réduction des effectifs : La pandémie a une incidence négative sur les revenus de certains ménages. Par conséquent, certains consommateurs ont changé la façon de dépenser.
Dissoudre les fidélités à la marque: Les entreprises qui ne se sont pas adaptées à la nouvelle situation, causée par la pandémie, ont trouvé une partie des loyautés les abandonnant.
Préoccupations en matière de sécurité : En raison de la pandémie, une recrudescence des problèmes de nettoyage et d’assainissement est apparue.
Excellence numérique : Comme la plupart des activités commerciales pendant la pandémie ont été déplacées vers Internet, les consommateurs s’y sont habitués et s’attendent à des services en ligne de haute qualité.
</a:t>
            </a:r>
            <a:endParaRPr lang="en-US" sz="1600" dirty="0">
              <a:latin typeface="+mn-lt"/>
            </a:endParaRPr>
          </a:p>
        </p:txBody>
      </p:sp>
      <p:sp>
        <p:nvSpPr>
          <p:cNvPr id="6" name="Google Shape;80;g10b78f226a2_0_0"/>
          <p:cNvSpPr/>
          <p:nvPr/>
        </p:nvSpPr>
        <p:spPr>
          <a:xfrm>
            <a:off x="365853" y="5463623"/>
            <a:ext cx="8477700" cy="644570"/>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en-GB" sz="1600" dirty="0"/>
              <a:t>Source</a:t>
            </a:r>
            <a:r>
              <a:rPr lang="cs-CZ" sz="1600" dirty="0"/>
              <a:t> </a:t>
            </a:r>
            <a:r>
              <a:rPr lang="fr-FR" sz="1600" dirty="0"/>
              <a:t>(</a:t>
            </a:r>
            <a:r>
              <a:rPr lang="cs-CZ" sz="1600" dirty="0"/>
              <a:t>site </a:t>
            </a:r>
            <a:r>
              <a:rPr lang="fr-FR" sz="1600" dirty="0"/>
              <a:t>web e</a:t>
            </a:r>
            <a:r>
              <a:rPr lang="cs-CZ" sz="1600" dirty="0"/>
              <a:t>n EN)</a:t>
            </a:r>
            <a:r>
              <a:rPr lang="en-GB" sz="1600" dirty="0"/>
              <a:t>: </a:t>
            </a:r>
            <a:r>
              <a:rPr lang="en-GB" sz="1600" dirty="0" err="1"/>
              <a:t>Sickmon</a:t>
            </a:r>
            <a:r>
              <a:rPr lang="en-GB" sz="1600" dirty="0"/>
              <a:t>, S. (2021, September 23). </a:t>
            </a:r>
            <a:r>
              <a:rPr lang="en-GB" sz="1600" i="1" dirty="0"/>
              <a:t>How To Survive as Consumer Delivery Trends Evolve.</a:t>
            </a:r>
            <a:r>
              <a:rPr lang="en-GB" sz="1600" dirty="0"/>
              <a:t> Aptean.com. </a:t>
            </a:r>
            <a:endParaRPr lang="cs-CZ" sz="1600" dirty="0"/>
          </a:p>
        </p:txBody>
      </p:sp>
      <p:pic>
        <p:nvPicPr>
          <p:cNvPr id="2" name="Irudia 3">
            <a:extLst>
              <a:ext uri="{FF2B5EF4-FFF2-40B4-BE49-F238E27FC236}">
                <a16:creationId xmlns:a16="http://schemas.microsoft.com/office/drawing/2014/main" id="{7D8BBD23-C56A-AE78-3D8E-EA450F8A6235}"/>
              </a:ext>
            </a:extLst>
          </p:cNvPr>
          <p:cNvPicPr>
            <a:picLocks noChangeAspect="1"/>
          </p:cNvPicPr>
          <p:nvPr/>
        </p:nvPicPr>
        <p:blipFill>
          <a:blip r:embed="rId3"/>
          <a:stretch>
            <a:fillRect/>
          </a:stretch>
        </p:blipFill>
        <p:spPr>
          <a:xfrm>
            <a:off x="470958" y="6014595"/>
            <a:ext cx="476478" cy="476478"/>
          </a:xfrm>
          <a:prstGeom prst="rect">
            <a:avLst/>
          </a:prstGeom>
        </p:spPr>
      </p:pic>
      <p:sp>
        <p:nvSpPr>
          <p:cNvPr id="3" name="TextovéPole 2">
            <a:extLst>
              <a:ext uri="{FF2B5EF4-FFF2-40B4-BE49-F238E27FC236}">
                <a16:creationId xmlns:a16="http://schemas.microsoft.com/office/drawing/2014/main" id="{1148243E-3404-1CAD-2206-29CA2E4307C3}"/>
              </a:ext>
            </a:extLst>
          </p:cNvPr>
          <p:cNvSpPr txBox="1"/>
          <p:nvPr/>
        </p:nvSpPr>
        <p:spPr>
          <a:xfrm>
            <a:off x="947436" y="5988885"/>
            <a:ext cx="7234209" cy="584775"/>
          </a:xfrm>
          <a:prstGeom prst="rect">
            <a:avLst/>
          </a:prstGeom>
          <a:noFill/>
        </p:spPr>
        <p:txBody>
          <a:bodyPr wrap="square" rtlCol="0">
            <a:spAutoFit/>
          </a:bodyPr>
          <a:lstStyle/>
          <a:p>
            <a:r>
              <a:rPr lang="cs-CZ" sz="1600" dirty="0">
                <a:hlinkClick r:id="rId4"/>
              </a:rPr>
              <a:t>https://www.aptean.com/en-BE/insights/blog/survive-changing-home-delivery </a:t>
            </a:r>
            <a:r>
              <a:rPr lang="cs-CZ" sz="1600" dirty="0" err="1">
                <a:hlinkClick r:id="rId4"/>
              </a:rPr>
              <a:t>trends</a:t>
            </a:r>
            <a:r>
              <a:rPr lang="cs-CZ" sz="1600" dirty="0"/>
              <a:t> </a:t>
            </a:r>
            <a:endParaRPr lang="en-GB"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1</a:t>
            </a: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en-GB" sz="2000" dirty="0"/>
              <a:t>Accenture. (14 </a:t>
            </a:r>
            <a:r>
              <a:rPr lang="en-GB" sz="2000" dirty="0" err="1"/>
              <a:t>février</a:t>
            </a:r>
            <a:r>
              <a:rPr lang="en-GB" sz="2000" dirty="0"/>
              <a:t> 2019)</a:t>
            </a:r>
            <a:r>
              <a:rPr lang="en-GB" sz="2000" i="1" dirty="0"/>
              <a:t>. </a:t>
            </a:r>
            <a:r>
              <a:rPr lang="en-US" sz="2000" i="1" dirty="0"/>
              <a:t>How could last mile delivery evolve to sustainably meet customer expectations?</a:t>
            </a:r>
            <a:r>
              <a:rPr lang="en-GB" sz="2000" dirty="0"/>
              <a:t> </a:t>
            </a:r>
            <a:r>
              <a:rPr lang="en-GB" sz="2000" u="sng" dirty="0">
                <a:hlinkClick r:id="rId3"/>
              </a:rPr>
              <a:t>https://www.accenture.com/_acnmedia/pdf-95/accenture-last-mile-delivery-meet-customer-expectations.pdf</a:t>
            </a:r>
            <a:endParaRPr lang="en-GB"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831</Words>
  <Application>Microsoft Office PowerPoint</Application>
  <PresentationFormat>Affichage à l'écran (4:3)</PresentationFormat>
  <Paragraphs>68</Paragraphs>
  <Slides>10</Slides>
  <Notes>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68</cp:revision>
  <dcterms:created xsi:type="dcterms:W3CDTF">2016-11-18T09:55:38Z</dcterms:created>
  <dcterms:modified xsi:type="dcterms:W3CDTF">2022-11-21T10:49:05Z</dcterms:modified>
</cp:coreProperties>
</file>