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2D200454-40CA-4A62-9FC3-DE9A4176ACB9}">
      <p15:notesGuideLst xmlns:p15="http://schemas.microsoft.com/office/powerpoint/2012/main">
        <p15:guide id="1" orient="horz" pos="2880">
          <p15:clr>
            <a:srgbClr val="000000"/>
          </p15:clr>
        </p15:guide>
        <p15:guide id="2" pos="2160">
          <p15:clr>
            <a:srgbClr val="000000"/>
          </p15:clr>
        </p15:guide>
      </p15:notes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0" roundtripDataSignature="AMtx7mjUjIQicvdEW3fIQJN9ceu3tjoz+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3153103-BD68-47A6-B79C-0E3534603113}">
  <a:tblStyle styleId="{E3153103-BD68-47A6-B79C-0E3534603113}"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1788" y="65"/>
      </p:cViewPr>
      <p:guideLst>
        <p:guide orient="horz" pos="2160"/>
        <p:guide pos="288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20"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S" sz="1200" b="0" i="0" u="none" strike="noStrike" cap="none">
                <a:solidFill>
                  <a:schemeClr val="dk1"/>
                </a:solidFill>
                <a:latin typeface="Calibri"/>
                <a:ea typeface="Calibri"/>
                <a:cs typeface="Calibri"/>
                <a:sym typeface="Calibri"/>
              </a:rPr>
              <a:t>‹N°›</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
        <p:cNvGrpSpPr/>
        <p:nvPr/>
      </p:nvGrpSpPr>
      <p:grpSpPr>
        <a:xfrm>
          <a:off x="0" y="0"/>
          <a:ext cx="0" cy="0"/>
          <a:chOff x="0" y="0"/>
          <a:chExt cx="0" cy="0"/>
        </a:xfrm>
      </p:grpSpPr>
      <p:sp>
        <p:nvSpPr>
          <p:cNvPr id="21" name="Google Shape;21;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22" name="Google Shape;22;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1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101" name="Google Shape;101;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1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108" name="Google Shape;108;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1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115" name="Google Shape;115;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1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122" name="Google Shape;122;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Google Shape;30;g10b78f225a7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31" name="Google Shape;31;g10b78f225a7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Google Shape;43;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44" name="Google Shape;44;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57" name="Google Shape;57;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10b78f225a7_0_2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65" name="Google Shape;65;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2" name="Google Shape;72;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9" name="Google Shape;79;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86" name="Google Shape;86;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94" name="Google Shape;94;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14"/>
        <p:cNvGrpSpPr/>
        <p:nvPr/>
      </p:nvGrpSpPr>
      <p:grpSpPr>
        <a:xfrm>
          <a:off x="0" y="0"/>
          <a:ext cx="0" cy="0"/>
          <a:chOff x="0" y="0"/>
          <a:chExt cx="0" cy="0"/>
        </a:xfrm>
      </p:grpSpPr>
      <p:sp>
        <p:nvSpPr>
          <p:cNvPr id="15" name="Google Shape;15;p7"/>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t>‹N°›</a:t>
            </a:fld>
            <a:endParaRPr/>
          </a:p>
        </p:txBody>
      </p:sp>
      <p:pic>
        <p:nvPicPr>
          <p:cNvPr id="16" name="Google Shape;16;p7"/>
          <p:cNvPicPr preferRelativeResize="0"/>
          <p:nvPr/>
        </p:nvPicPr>
        <p:blipFill rotWithShape="1">
          <a:blip r:embed="rId2">
            <a:alphaModFix/>
          </a:blip>
          <a:srcRect/>
          <a:stretch/>
        </p:blipFill>
        <p:spPr>
          <a:xfrm>
            <a:off x="252663" y="6357783"/>
            <a:ext cx="2010676" cy="500217"/>
          </a:xfrm>
          <a:prstGeom prst="rect">
            <a:avLst/>
          </a:prstGeom>
          <a:noFill/>
          <a:ln>
            <a:noFill/>
          </a:ln>
        </p:spPr>
      </p:pic>
      <p:sp>
        <p:nvSpPr>
          <p:cNvPr id="17" name="Google Shape;17;p7"/>
          <p:cNvSpPr txBox="1"/>
          <p:nvPr/>
        </p:nvSpPr>
        <p:spPr>
          <a:xfrm>
            <a:off x="2350489" y="6405240"/>
            <a:ext cx="3675407" cy="452760"/>
          </a:xfrm>
          <a:prstGeom prst="rect">
            <a:avLst/>
          </a:prstGeom>
          <a:noFill/>
          <a:ln>
            <a:noFill/>
          </a:ln>
        </p:spPr>
        <p:txBody>
          <a:bodyPr spcFirstLastPara="1" wrap="square" lIns="34275" tIns="34275" rIns="34275" bIns="34275" anchor="ctr" anchorCtr="0">
            <a:noAutofit/>
          </a:bodyPr>
          <a:lstStyle/>
          <a:p>
            <a:pPr marL="0" marR="0" lvl="0" indent="0" algn="l" rtl="0">
              <a:lnSpc>
                <a:spcPct val="100000"/>
              </a:lnSpc>
              <a:spcBef>
                <a:spcPts val="0"/>
              </a:spcBef>
              <a:spcAft>
                <a:spcPts val="0"/>
              </a:spcAft>
              <a:buClr>
                <a:srgbClr val="666666"/>
              </a:buClr>
              <a:buSzPts val="750"/>
              <a:buFont typeface="Calibri"/>
              <a:buNone/>
            </a:pPr>
            <a:r>
              <a:rPr lang="fr-FR" sz="750" b="0" i="0" u="none" strike="noStrike" cap="none" dirty="0">
                <a:solidFill>
                  <a:srgbClr val="666666"/>
                </a:solidFill>
                <a:latin typeface="Arial"/>
                <a:cs typeface="Arial"/>
                <a:sym typeface="Arial"/>
              </a:rPr>
              <a:t>Le soutien de la Commission européenne à la production de cette publication ne constitue pas une approbation du contenu, qui reflète uniquement le point de vue des auteurs, et la Commission ne peut pas être tenue responsable de toute utilisation qui pourrait être faite des informations qu’elle contient.</a:t>
            </a:r>
            <a:endParaRPr lang="fr-FR" sz="750" b="0" i="0" u="none" strike="noStrike" cap="none" dirty="0">
              <a:solidFill>
                <a:srgbClr val="666666"/>
              </a:solidFill>
              <a:latin typeface="Arial"/>
              <a:ea typeface="Arial"/>
              <a:cs typeface="Arial"/>
              <a:sym typeface="Arial"/>
            </a:endParaRPr>
          </a:p>
          <a:p>
            <a:pPr marL="0" marR="0" lvl="0" indent="0" algn="l" rtl="0">
              <a:lnSpc>
                <a:spcPct val="100000"/>
              </a:lnSpc>
              <a:spcBef>
                <a:spcPts val="0"/>
              </a:spcBef>
              <a:spcAft>
                <a:spcPts val="0"/>
              </a:spcAft>
              <a:buClr>
                <a:srgbClr val="666666"/>
              </a:buClr>
              <a:buSzPts val="750"/>
              <a:buFont typeface="Calibri"/>
              <a:buNone/>
            </a:pPr>
            <a:endParaRPr sz="750" b="0" i="0" u="none" strike="noStrike" cap="none" dirty="0">
              <a:solidFill>
                <a:srgbClr val="666666"/>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Diseño personalizado">
  <p:cSld name="1_Diseño personalizado">
    <p:spTree>
      <p:nvGrpSpPr>
        <p:cNvPr id="1" name="Shape 18"/>
        <p:cNvGrpSpPr/>
        <p:nvPr/>
      </p:nvGrpSpPr>
      <p:grpSpPr>
        <a:xfrm>
          <a:off x="0" y="0"/>
          <a:ext cx="0" cy="0"/>
          <a:chOff x="0" y="0"/>
          <a:chExt cx="0" cy="0"/>
        </a:xfrm>
      </p:grpSpPr>
      <p:sp>
        <p:nvSpPr>
          <p:cNvPr id="19" name="Google Shape;19;p8"/>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5"/>
          <p:cNvSpPr txBox="1">
            <a:spLocks noGrp="1"/>
          </p:cNvSpPr>
          <p:nvPr>
            <p:ph type="body" idx="1"/>
          </p:nvPr>
        </p:nvSpPr>
        <p:spPr>
          <a:xfrm>
            <a:off x="468313" y="1196975"/>
            <a:ext cx="8183562" cy="1612900"/>
          </a:xfrm>
          <a:prstGeom prst="rect">
            <a:avLst/>
          </a:prstGeom>
          <a:noFill/>
          <a:ln>
            <a:noFill/>
          </a:ln>
        </p:spPr>
        <p:txBody>
          <a:bodyPr spcFirstLastPara="1" wrap="square" lIns="182875" tIns="91425" rIns="91425" bIns="45700" anchor="t" anchorCtr="0">
            <a:noAutofit/>
          </a:bodyPr>
          <a:lstStyle>
            <a:lvl1pPr marL="457200" marR="0" lvl="0" indent="-370840" algn="l" rtl="0">
              <a:lnSpc>
                <a:spcPct val="100000"/>
              </a:lnSpc>
              <a:spcBef>
                <a:spcPts val="250"/>
              </a:spcBef>
              <a:spcAft>
                <a:spcPts val="0"/>
              </a:spcAft>
              <a:buClr>
                <a:schemeClr val="accent1"/>
              </a:buClr>
              <a:buSzPts val="2240"/>
              <a:buFont typeface="Noto Sans Symbols"/>
              <a:buChar char="⚫"/>
              <a:defRPr sz="2800" b="0" i="0" u="none" strike="noStrike" cap="none">
                <a:solidFill>
                  <a:schemeClr val="dk1"/>
                </a:solidFill>
                <a:latin typeface="Cambria"/>
                <a:ea typeface="Cambria"/>
                <a:cs typeface="Cambria"/>
                <a:sym typeface="Cambria"/>
              </a:defRPr>
            </a:lvl1pPr>
            <a:lvl2pPr marL="914400" marR="0" lvl="1" indent="-381000" algn="l" rtl="0">
              <a:lnSpc>
                <a:spcPct val="100000"/>
              </a:lnSpc>
              <a:spcBef>
                <a:spcPts val="250"/>
              </a:spcBef>
              <a:spcAft>
                <a:spcPts val="0"/>
              </a:spcAft>
              <a:buClr>
                <a:schemeClr val="accent1"/>
              </a:buClr>
              <a:buSzPts val="2400"/>
              <a:buFont typeface="Verdana"/>
              <a:buChar char="◦"/>
              <a:defRPr sz="2400" b="0" i="0" u="none" strike="noStrike" cap="none">
                <a:solidFill>
                  <a:schemeClr val="dk1"/>
                </a:solidFill>
                <a:latin typeface="Cambria"/>
                <a:ea typeface="Cambria"/>
                <a:cs typeface="Cambria"/>
                <a:sym typeface="Cambria"/>
              </a:defRPr>
            </a:lvl2pPr>
            <a:lvl3pPr marL="1371600" marR="0" lvl="2" indent="-368300" algn="l" rtl="0">
              <a:lnSpc>
                <a:spcPct val="100000"/>
              </a:lnSpc>
              <a:spcBef>
                <a:spcPts val="250"/>
              </a:spcBef>
              <a:spcAft>
                <a:spcPts val="0"/>
              </a:spcAft>
              <a:buClr>
                <a:srgbClr val="ED3742"/>
              </a:buClr>
              <a:buSzPts val="2200"/>
              <a:buFont typeface="Noto Sans Symbols"/>
              <a:buChar char="●"/>
              <a:defRPr sz="2200" b="0" i="0" u="none" strike="noStrike" cap="none">
                <a:solidFill>
                  <a:schemeClr val="dk1"/>
                </a:solidFill>
                <a:latin typeface="Cambria"/>
                <a:ea typeface="Cambria"/>
                <a:cs typeface="Cambria"/>
                <a:sym typeface="Cambria"/>
              </a:defRPr>
            </a:lvl3pPr>
            <a:lvl4pPr marL="1828800" marR="0" lvl="3" indent="-363728" algn="l" rtl="0">
              <a:lnSpc>
                <a:spcPct val="100000"/>
              </a:lnSpc>
              <a:spcBef>
                <a:spcPts val="225"/>
              </a:spcBef>
              <a:spcAft>
                <a:spcPts val="0"/>
              </a:spcAft>
              <a:buClr>
                <a:srgbClr val="ED3742"/>
              </a:buClr>
              <a:buSzPts val="2128"/>
              <a:buFont typeface="Verdana"/>
              <a:buChar char="◦"/>
              <a:defRPr sz="1900" b="0" i="0" u="none" strike="noStrike" cap="none">
                <a:solidFill>
                  <a:schemeClr val="dk1"/>
                </a:solidFill>
                <a:latin typeface="Cambria"/>
                <a:ea typeface="Cambria"/>
                <a:cs typeface="Cambria"/>
                <a:sym typeface="Cambria"/>
              </a:defRPr>
            </a:lvl4pPr>
            <a:lvl5pPr marL="2286000" marR="0" lvl="4" indent="-342900" algn="l" rtl="0">
              <a:lnSpc>
                <a:spcPct val="100000"/>
              </a:lnSpc>
              <a:spcBef>
                <a:spcPts val="250"/>
              </a:spcBef>
              <a:spcAft>
                <a:spcPts val="0"/>
              </a:spcAft>
              <a:buClr>
                <a:srgbClr val="4A85BF"/>
              </a:buClr>
              <a:buSzPts val="1800"/>
              <a:buFont typeface="Noto Sans Symbols"/>
              <a:buChar char="●"/>
              <a:defRPr sz="1800" b="0" i="0" u="none" strike="noStrike" cap="none">
                <a:solidFill>
                  <a:schemeClr val="dk1"/>
                </a:solidFill>
                <a:latin typeface="Cambria"/>
                <a:ea typeface="Cambria"/>
                <a:cs typeface="Cambria"/>
                <a:sym typeface="Cambria"/>
              </a:defRPr>
            </a:lvl5pPr>
            <a:lvl6pPr marL="2743200" marR="0" lvl="5" indent="-336550" algn="l" rtl="0">
              <a:lnSpc>
                <a:spcPct val="100000"/>
              </a:lnSpc>
              <a:spcBef>
                <a:spcPts val="250"/>
              </a:spcBef>
              <a:spcAft>
                <a:spcPts val="0"/>
              </a:spcAft>
              <a:buClr>
                <a:srgbClr val="BFFF49"/>
              </a:buClr>
              <a:buSzPts val="1700"/>
              <a:buFont typeface="Verdana"/>
              <a:buChar char="◦"/>
              <a:defRPr sz="1700" b="0" i="0" u="none" strike="noStrike" cap="none">
                <a:solidFill>
                  <a:schemeClr val="dk1"/>
                </a:solidFill>
                <a:latin typeface="Cambria"/>
                <a:ea typeface="Cambria"/>
                <a:cs typeface="Cambria"/>
                <a:sym typeface="Cambria"/>
              </a:defRPr>
            </a:lvl6pPr>
            <a:lvl7pPr marL="3200400" marR="0" lvl="6"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7pPr>
            <a:lvl8pPr marL="3657600" marR="0" lvl="7" indent="-323850" algn="l" rtl="0">
              <a:lnSpc>
                <a:spcPct val="100000"/>
              </a:lnSpc>
              <a:spcBef>
                <a:spcPts val="257"/>
              </a:spcBef>
              <a:spcAft>
                <a:spcPts val="0"/>
              </a:spcAft>
              <a:buClr>
                <a:srgbClr val="BFFF49"/>
              </a:buClr>
              <a:buSzPts val="1500"/>
              <a:buFont typeface="Verdana"/>
              <a:buChar char="◦"/>
              <a:defRPr sz="1500" b="0" i="0" u="none" strike="noStrike" cap="none">
                <a:solidFill>
                  <a:schemeClr val="dk1"/>
                </a:solidFill>
                <a:latin typeface="Cambria"/>
                <a:ea typeface="Cambria"/>
                <a:cs typeface="Cambria"/>
                <a:sym typeface="Cambria"/>
              </a:defRPr>
            </a:lvl8pPr>
            <a:lvl9pPr marL="4114800" marR="0" lvl="8"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9pPr>
          </a:lstStyle>
          <a:p>
            <a:endParaRPr/>
          </a:p>
        </p:txBody>
      </p:sp>
      <p:sp>
        <p:nvSpPr>
          <p:cNvPr id="11" name="Google Shape;11;p5" descr="Dexion s.r.o. joins the Czech Logistics Association"/>
          <p:cNvSpPr/>
          <p:nvPr/>
        </p:nvSpPr>
        <p:spPr>
          <a:xfrm>
            <a:off x="173038"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12" name="Google Shape;12;p5"/>
          <p:cNvPicPr preferRelativeResize="0"/>
          <p:nvPr/>
        </p:nvPicPr>
        <p:blipFill rotWithShape="1">
          <a:blip r:embed="rId4">
            <a:alphaModFix/>
          </a:blip>
          <a:srcRect/>
          <a:stretch/>
        </p:blipFill>
        <p:spPr>
          <a:xfrm>
            <a:off x="372979" y="0"/>
            <a:ext cx="2061054" cy="649705"/>
          </a:xfrm>
          <a:prstGeom prst="rect">
            <a:avLst/>
          </a:prstGeom>
          <a:noFill/>
          <a:ln>
            <a:noFill/>
          </a:ln>
        </p:spPr>
      </p:pic>
      <p:sp>
        <p:nvSpPr>
          <p:cNvPr id="13" name="Google Shape;13;p5"/>
          <p:cNvSpPr/>
          <p:nvPr/>
        </p:nvSpPr>
        <p:spPr>
          <a:xfrm>
            <a:off x="264695" y="508411"/>
            <a:ext cx="1852863" cy="338554"/>
          </a:xfrm>
          <a:prstGeom prst="rect">
            <a:avLst/>
          </a:prstGeom>
          <a:noFill/>
          <a:ln>
            <a:noFill/>
          </a:ln>
        </p:spPr>
        <p:txBody>
          <a:bodyPr spcFirstLastPara="1" wrap="square" lIns="91425" tIns="45700" rIns="91425" bIns="45700" anchor="t" anchorCtr="0">
            <a:spAutoFit/>
          </a:bodyPr>
          <a:lstStyle/>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Successful online learning for </a:t>
            </a:r>
            <a:endParaRPr sz="800" b="0" i="0" u="none" strike="noStrike" cap="none">
              <a:solidFill>
                <a:srgbClr val="7F7F7F"/>
              </a:solidFill>
              <a:latin typeface="Arial"/>
              <a:ea typeface="Arial"/>
              <a:cs typeface="Arial"/>
              <a:sym typeface="Arial"/>
            </a:endParaRPr>
          </a:p>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sustainable last mile logistics</a:t>
            </a:r>
            <a:endParaRPr sz="800" b="1" i="0" u="none" strike="noStrike" cap="none">
              <a:solidFill>
                <a:srgbClr val="7F7F7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transportist.org/2016/04/19/21-strategies-to-solve-congestion/" TargetMode="Externa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www.youtube.com/watch?v=iHzzSao6ypE" TargetMode="Externa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
        <p:cNvGrpSpPr/>
        <p:nvPr/>
      </p:nvGrpSpPr>
      <p:grpSpPr>
        <a:xfrm>
          <a:off x="0" y="0"/>
          <a:ext cx="0" cy="0"/>
          <a:chOff x="0" y="0"/>
          <a:chExt cx="0" cy="0"/>
        </a:xfrm>
      </p:grpSpPr>
      <p:sp>
        <p:nvSpPr>
          <p:cNvPr id="24" name="Google Shape;24;p4"/>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1</a:t>
            </a:fld>
            <a:endParaRPr/>
          </a:p>
        </p:txBody>
      </p:sp>
      <p:sp>
        <p:nvSpPr>
          <p:cNvPr id="25" name="Google Shape;25;p4"/>
          <p:cNvSpPr txBox="1"/>
          <p:nvPr/>
        </p:nvSpPr>
        <p:spPr>
          <a:xfrm>
            <a:off x="2599506" y="2794758"/>
            <a:ext cx="3945000" cy="1077300"/>
          </a:xfrm>
          <a:prstGeom prst="rect">
            <a:avLst/>
          </a:prstGeom>
          <a:solidFill>
            <a:srgbClr val="18C320"/>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es-ES" sz="3200" b="1" i="0" u="none" strike="noStrike" cap="none">
                <a:solidFill>
                  <a:schemeClr val="lt1"/>
                </a:solidFill>
                <a:latin typeface="Arial"/>
                <a:ea typeface="Arial"/>
                <a:cs typeface="Arial"/>
                <a:sym typeface="Arial"/>
              </a:rPr>
              <a:t>Capsule</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3200"/>
              <a:buFont typeface="Arial"/>
              <a:buNone/>
            </a:pPr>
            <a:r>
              <a:rPr lang="es-ES" sz="3200" b="1" i="0" u="none" strike="noStrike" cap="none">
                <a:solidFill>
                  <a:schemeClr val="lt1"/>
                </a:solidFill>
                <a:latin typeface="Arial"/>
                <a:ea typeface="Arial"/>
                <a:cs typeface="Arial"/>
                <a:sym typeface="Arial"/>
              </a:rPr>
              <a:t>2.3.1</a:t>
            </a:r>
            <a:endParaRPr sz="3200" b="0" i="0" u="none" strike="noStrike" cap="none">
              <a:solidFill>
                <a:schemeClr val="lt1"/>
              </a:solidFill>
              <a:latin typeface="Arial"/>
              <a:ea typeface="Arial"/>
              <a:cs typeface="Arial"/>
              <a:sym typeface="Arial"/>
            </a:endParaRPr>
          </a:p>
        </p:txBody>
      </p:sp>
      <p:sp>
        <p:nvSpPr>
          <p:cNvPr id="26" name="Google Shape;26;p4"/>
          <p:cNvSpPr txBox="1"/>
          <p:nvPr/>
        </p:nvSpPr>
        <p:spPr>
          <a:xfrm>
            <a:off x="1342793" y="4293825"/>
            <a:ext cx="7014600" cy="461624"/>
          </a:xfrm>
          <a:prstGeom prst="rect">
            <a:avLst/>
          </a:prstGeom>
          <a:noFill/>
          <a:ln w="19050"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lgn="ctr">
              <a:buSzPts val="2400"/>
            </a:pPr>
            <a:r>
              <a:rPr lang="fr-FR" sz="2400" b="1" dirty="0">
                <a:solidFill>
                  <a:schemeClr val="dk1"/>
                </a:solidFill>
              </a:rPr>
              <a:t> Fluidité du trafic et congestion</a:t>
            </a:r>
            <a:endParaRPr sz="2400" b="1" i="0" u="none" strike="sngStrike" cap="none" dirty="0">
              <a:solidFill>
                <a:schemeClr val="dk1"/>
              </a:solidFill>
              <a:latin typeface="Arial"/>
              <a:ea typeface="Arial"/>
              <a:cs typeface="Arial"/>
              <a:sym typeface="Arial"/>
            </a:endParaRPr>
          </a:p>
        </p:txBody>
      </p:sp>
      <p:sp>
        <p:nvSpPr>
          <p:cNvPr id="27" name="Google Shape;27;p4"/>
          <p:cNvSpPr txBox="1"/>
          <p:nvPr/>
        </p:nvSpPr>
        <p:spPr>
          <a:xfrm>
            <a:off x="248194" y="1222861"/>
            <a:ext cx="8451669" cy="400069"/>
          </a:xfrm>
          <a:prstGeom prst="rect">
            <a:avLst/>
          </a:prstGeom>
          <a:solidFill>
            <a:srgbClr val="18C320"/>
          </a:solidFill>
          <a:ln>
            <a:noFill/>
          </a:ln>
        </p:spPr>
        <p:txBody>
          <a:bodyPr spcFirstLastPara="1" wrap="square" lIns="91425" tIns="45700" rIns="91425" bIns="45700" anchor="t" anchorCtr="0">
            <a:spAutoFit/>
          </a:bodyPr>
          <a:lstStyle/>
          <a:p>
            <a:pPr lvl="0" algn="ctr">
              <a:buSzPts val="2000"/>
            </a:pPr>
            <a:r>
              <a:rPr lang="fr-FR" sz="2000" b="1" dirty="0">
                <a:solidFill>
                  <a:schemeClr val="lt1"/>
                </a:solidFill>
              </a:rPr>
              <a:t>CHAPITRE 2 : Opérations logistiques LMD et impacts</a:t>
            </a:r>
            <a:endParaRPr sz="2000" b="1" i="0" u="none" strike="noStrike" cap="none" dirty="0">
              <a:solidFill>
                <a:schemeClr val="lt1"/>
              </a:solidFill>
              <a:latin typeface="Arial"/>
              <a:ea typeface="Arial"/>
              <a:cs typeface="Arial"/>
              <a:sym typeface="Arial"/>
            </a:endParaRPr>
          </a:p>
        </p:txBody>
      </p:sp>
      <p:sp>
        <p:nvSpPr>
          <p:cNvPr id="28" name="Google Shape;28;p4"/>
          <p:cNvSpPr txBox="1"/>
          <p:nvPr/>
        </p:nvSpPr>
        <p:spPr>
          <a:xfrm>
            <a:off x="243840" y="1858586"/>
            <a:ext cx="8451669" cy="400069"/>
          </a:xfrm>
          <a:prstGeom prst="rect">
            <a:avLst/>
          </a:prstGeom>
          <a:no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lgn="ctr">
              <a:buSzPts val="2000"/>
            </a:pPr>
            <a:r>
              <a:rPr lang="fr-FR" sz="2000" b="1"/>
              <a:t>UNITÉ 3 : </a:t>
            </a:r>
            <a:r>
              <a:rPr lang="fr-FR" sz="2000" b="1">
                <a:solidFill>
                  <a:schemeClr val="dk1"/>
                </a:solidFill>
              </a:rPr>
              <a:t>Tendances opérationnelles pour tous les opérateurs</a:t>
            </a:r>
            <a:endParaRPr sz="2000" b="1" i="0" u="none" strike="noStrike" cap="none" dirty="0">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2"/>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s-ES"/>
              <a:t>10</a:t>
            </a:fld>
            <a:endParaRPr/>
          </a:p>
        </p:txBody>
      </p:sp>
      <p:sp>
        <p:nvSpPr>
          <p:cNvPr id="104" name="Google Shape;104;p12"/>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lt1"/>
              </a:buClr>
              <a:buSzPts val="3959"/>
              <a:buFont typeface="Arial"/>
              <a:buNone/>
            </a:pPr>
            <a:r>
              <a:rPr lang="es-ES" sz="2800" b="0" i="0" u="none" strike="noStrike" cap="none" dirty="0" err="1">
                <a:solidFill>
                  <a:schemeClr val="lt1"/>
                </a:solidFill>
                <a:latin typeface="Arial"/>
                <a:ea typeface="Arial"/>
                <a:cs typeface="Arial"/>
                <a:sym typeface="Arial"/>
              </a:rPr>
              <a:t>Exercices</a:t>
            </a:r>
            <a:endParaRPr sz="2800" b="0" i="0" u="none" strike="noStrike" cap="none" dirty="0">
              <a:solidFill>
                <a:schemeClr val="lt1"/>
              </a:solidFill>
              <a:latin typeface="Arial"/>
              <a:ea typeface="Arial"/>
              <a:cs typeface="Arial"/>
              <a:sym typeface="Arial"/>
            </a:endParaRPr>
          </a:p>
        </p:txBody>
      </p:sp>
      <p:sp>
        <p:nvSpPr>
          <p:cNvPr id="105" name="Google Shape;105;p12"/>
          <p:cNvSpPr/>
          <p:nvPr/>
        </p:nvSpPr>
        <p:spPr>
          <a:xfrm>
            <a:off x="326575" y="1704725"/>
            <a:ext cx="8477700" cy="3701464"/>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lvl="0"/>
            <a:r>
              <a:rPr lang="fr-FR" sz="2000" dirty="0"/>
              <a:t>Faites correspondre chaque définition avec sa signification (choisissez parmi les idées données):</a:t>
            </a:r>
          </a:p>
          <a:p>
            <a:pPr lvl="0"/>
            <a:r>
              <a:rPr lang="fr-FR" sz="2000" dirty="0"/>
              <a:t>
Il s’agit d’un tronçon de chaussée qui permet aux véhicules de circuler successivement sur une seule voie. Il y a aussi des voies marquées pour les bus ou les vélos.
</a:t>
            </a:r>
            <a:endParaRPr sz="2000" b="0" i="0" u="none" strike="noStrike" cap="none" dirty="0">
              <a:solidFill>
                <a:srgbClr val="7F7F7F"/>
              </a:solidFill>
              <a:latin typeface="Arial"/>
              <a:ea typeface="Arial"/>
              <a:cs typeface="Arial"/>
              <a:sym typeface="Arial"/>
            </a:endParaRPr>
          </a:p>
          <a:p>
            <a:pPr marL="0" marR="0" lvl="0" indent="0" algn="l" rtl="0">
              <a:lnSpc>
                <a:spcPct val="107000"/>
              </a:lnSpc>
              <a:spcBef>
                <a:spcPts val="0"/>
              </a:spcBef>
              <a:spcAft>
                <a:spcPts val="0"/>
              </a:spcAft>
              <a:buNone/>
            </a:pPr>
            <a:r>
              <a:rPr lang="fr-FR" sz="2000" b="1" dirty="0"/>
              <a:t>Voie
Capacité routière
Intensité du trafic 
Infrastructures terrestres 
Circulation </a:t>
            </a:r>
            <a:endParaRPr sz="2000" b="0" i="0" u="none" strike="noStrike" cap="none" dirty="0">
              <a:solidFill>
                <a:schemeClr val="lt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chemeClr val="lt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s-ES"/>
              <a:t>11</a:t>
            </a:fld>
            <a:endParaRPr/>
          </a:p>
        </p:txBody>
      </p:sp>
      <p:sp>
        <p:nvSpPr>
          <p:cNvPr id="111" name="Google Shape;111;p13"/>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lt1"/>
              </a:buClr>
              <a:buSzPts val="3959"/>
              <a:buFont typeface="Arial"/>
              <a:buNone/>
            </a:pPr>
            <a:r>
              <a:rPr lang="es-ES" sz="2800" b="0" i="0" u="none" strike="noStrike" cap="none" dirty="0" err="1">
                <a:solidFill>
                  <a:schemeClr val="lt1"/>
                </a:solidFill>
                <a:latin typeface="Arial"/>
                <a:ea typeface="Arial"/>
                <a:cs typeface="Arial"/>
                <a:sym typeface="Arial"/>
              </a:rPr>
              <a:t>Exercices</a:t>
            </a:r>
            <a:endParaRPr sz="2800" b="0" i="0" u="none" strike="noStrike" cap="none" dirty="0">
              <a:solidFill>
                <a:schemeClr val="lt1"/>
              </a:solidFill>
              <a:latin typeface="Arial"/>
              <a:ea typeface="Arial"/>
              <a:cs typeface="Arial"/>
              <a:sym typeface="Arial"/>
            </a:endParaRPr>
          </a:p>
        </p:txBody>
      </p:sp>
      <p:sp>
        <p:nvSpPr>
          <p:cNvPr id="112" name="Google Shape;112;p13"/>
          <p:cNvSpPr/>
          <p:nvPr/>
        </p:nvSpPr>
        <p:spPr>
          <a:xfrm>
            <a:off x="326575" y="1704725"/>
            <a:ext cx="8477700" cy="3701464"/>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lvl="0"/>
            <a:r>
              <a:rPr lang="fr-FR" sz="2000" dirty="0"/>
              <a:t>Faites correspondre chaque définition avec sa signification (choisissez parmi les idées données):</a:t>
            </a:r>
          </a:p>
          <a:p>
            <a:pPr lvl="0"/>
            <a:r>
              <a:rPr lang="fr-FR" sz="2000" dirty="0"/>
              <a:t>
Il indique le nombre maximal de véhicules qui peuvent circuler le long d’une route dans un sens ou dans les deux sens ensemble (une section spécifiée) par unité de temps dans des conditions données.
</a:t>
            </a:r>
            <a:endParaRPr sz="2000" b="0" i="0" u="none" strike="noStrike" cap="none" dirty="0">
              <a:solidFill>
                <a:srgbClr val="7F7F7F"/>
              </a:solidFill>
              <a:latin typeface="Arial"/>
              <a:ea typeface="Arial"/>
              <a:cs typeface="Arial"/>
              <a:sym typeface="Arial"/>
            </a:endParaRPr>
          </a:p>
          <a:p>
            <a:pPr marL="0" marR="0" lvl="0" indent="0" algn="l" rtl="0">
              <a:lnSpc>
                <a:spcPct val="107000"/>
              </a:lnSpc>
              <a:spcBef>
                <a:spcPts val="0"/>
              </a:spcBef>
              <a:spcAft>
                <a:spcPts val="0"/>
              </a:spcAft>
              <a:buNone/>
            </a:pPr>
            <a:r>
              <a:rPr lang="fr-FR" sz="2000" b="1" dirty="0"/>
              <a:t>Voie
Capacité routière
Intensité du trafic 
Infrastructures terrestres 
Circulation </a:t>
            </a:r>
            <a:endParaRPr sz="2000" b="0" i="0" u="none" strike="noStrike" cap="none" dirty="0">
              <a:solidFill>
                <a:schemeClr val="lt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chemeClr val="lt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4"/>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s-ES"/>
              <a:t>12</a:t>
            </a:fld>
            <a:endParaRPr/>
          </a:p>
        </p:txBody>
      </p:sp>
      <p:sp>
        <p:nvSpPr>
          <p:cNvPr id="118" name="Google Shape;118;p14"/>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lt1"/>
              </a:buClr>
              <a:buSzPts val="3959"/>
              <a:buFont typeface="Arial"/>
              <a:buNone/>
            </a:pPr>
            <a:r>
              <a:rPr lang="es-ES" sz="2800" b="0" i="0" u="none" strike="noStrike" cap="none" dirty="0" err="1">
                <a:solidFill>
                  <a:schemeClr val="lt1"/>
                </a:solidFill>
                <a:latin typeface="Arial"/>
                <a:ea typeface="Arial"/>
                <a:cs typeface="Arial"/>
                <a:sym typeface="Arial"/>
              </a:rPr>
              <a:t>Exercices</a:t>
            </a:r>
            <a:endParaRPr sz="2800" b="0" i="0" u="none" strike="noStrike" cap="none" dirty="0">
              <a:solidFill>
                <a:schemeClr val="lt1"/>
              </a:solidFill>
              <a:latin typeface="Arial"/>
              <a:ea typeface="Arial"/>
              <a:cs typeface="Arial"/>
              <a:sym typeface="Arial"/>
            </a:endParaRPr>
          </a:p>
        </p:txBody>
      </p:sp>
      <p:sp>
        <p:nvSpPr>
          <p:cNvPr id="119" name="Google Shape;119;p14"/>
          <p:cNvSpPr/>
          <p:nvPr/>
        </p:nvSpPr>
        <p:spPr>
          <a:xfrm>
            <a:off x="326575" y="1704725"/>
            <a:ext cx="8477700" cy="3701464"/>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lvl="0"/>
            <a:r>
              <a:rPr lang="fr-FR" sz="2000" dirty="0"/>
              <a:t>Faites correspondre chaque définition avec sa signification (choisissez parmi les idées données):</a:t>
            </a:r>
          </a:p>
          <a:p>
            <a:pPr lvl="0"/>
            <a:r>
              <a:rPr lang="fr-FR" sz="2000" dirty="0"/>
              <a:t>
Il est destiné à être utilisé par les véhicules routiers et autres et les piétons, y compris les installations fixes nécessaires pour assurer cette utilisation et sa sécurité. Les routes de surface sont réparties dans les catégories suivantes: autoroutes; Routes; les routes locales; routes dédiées.
</a:t>
            </a:r>
            <a:endParaRPr sz="2000" b="0" i="0" u="none" strike="noStrike" cap="none" dirty="0">
              <a:solidFill>
                <a:srgbClr val="7F7F7F"/>
              </a:solidFill>
              <a:latin typeface="Arial"/>
              <a:ea typeface="Arial"/>
              <a:cs typeface="Arial"/>
              <a:sym typeface="Arial"/>
            </a:endParaRPr>
          </a:p>
          <a:p>
            <a:pPr marL="0" marR="0" lvl="0" indent="0" algn="l" rtl="0">
              <a:lnSpc>
                <a:spcPct val="107000"/>
              </a:lnSpc>
              <a:spcBef>
                <a:spcPts val="0"/>
              </a:spcBef>
              <a:spcAft>
                <a:spcPts val="0"/>
              </a:spcAft>
              <a:buNone/>
            </a:pPr>
            <a:r>
              <a:rPr lang="fr-FR" sz="2000" b="1" dirty="0"/>
              <a:t>Voie
Capacité routière
Intensité du trafic 
Infrastructures terrestres 
Circulation </a:t>
            </a:r>
            <a:endParaRPr sz="2000" b="0" i="0" u="none" strike="noStrike" cap="none" dirty="0">
              <a:solidFill>
                <a:schemeClr val="lt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chemeClr val="lt1"/>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5"/>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s-ES"/>
              <a:t>13</a:t>
            </a:fld>
            <a:endParaRPr/>
          </a:p>
        </p:txBody>
      </p:sp>
      <p:sp>
        <p:nvSpPr>
          <p:cNvPr id="125" name="Google Shape;125;p15"/>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lt1"/>
              </a:buClr>
              <a:buSzPts val="3959"/>
              <a:buFont typeface="Arial"/>
              <a:buNone/>
            </a:pPr>
            <a:r>
              <a:rPr lang="es-ES" sz="2800" b="0" i="0" u="none" strike="noStrike" cap="none" dirty="0" err="1">
                <a:solidFill>
                  <a:schemeClr val="lt1"/>
                </a:solidFill>
                <a:latin typeface="Arial"/>
                <a:ea typeface="Arial"/>
                <a:cs typeface="Arial"/>
                <a:sym typeface="Arial"/>
              </a:rPr>
              <a:t>Exercices</a:t>
            </a:r>
            <a:endParaRPr sz="2800" b="0" i="0" u="none" strike="noStrike" cap="none" dirty="0">
              <a:solidFill>
                <a:schemeClr val="lt1"/>
              </a:solidFill>
              <a:latin typeface="Arial"/>
              <a:ea typeface="Arial"/>
              <a:cs typeface="Arial"/>
              <a:sym typeface="Arial"/>
            </a:endParaRPr>
          </a:p>
        </p:txBody>
      </p:sp>
      <p:sp>
        <p:nvSpPr>
          <p:cNvPr id="126" name="Google Shape;126;p15"/>
          <p:cNvSpPr/>
          <p:nvPr/>
        </p:nvSpPr>
        <p:spPr>
          <a:xfrm>
            <a:off x="326575" y="1704725"/>
            <a:ext cx="8477700" cy="3701464"/>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lvl="0"/>
            <a:r>
              <a:rPr lang="fr-FR" sz="2000" dirty="0"/>
              <a:t>Faites correspondre chaque définition avec sa signification (choisissez parmi les idées données):</a:t>
            </a:r>
          </a:p>
          <a:p>
            <a:pPr lvl="0"/>
            <a:r>
              <a:rPr lang="fr-FR" sz="2000" dirty="0"/>
              <a:t>
Il détermine le nombre de véhicules qui traverseront une certaine section transversale de la route ou des parties de celle-ci dans une direction au cours d’une période donnée.
</a:t>
            </a:r>
            <a:endParaRPr sz="2000" b="0" i="0" u="none" strike="noStrike" cap="none" dirty="0">
              <a:solidFill>
                <a:srgbClr val="7F7F7F"/>
              </a:solidFill>
              <a:latin typeface="Arial"/>
              <a:ea typeface="Arial"/>
              <a:cs typeface="Arial"/>
              <a:sym typeface="Arial"/>
            </a:endParaRPr>
          </a:p>
          <a:p>
            <a:pPr marL="0" marR="0" lvl="0" indent="0" algn="l" rtl="0">
              <a:lnSpc>
                <a:spcPct val="107000"/>
              </a:lnSpc>
              <a:spcBef>
                <a:spcPts val="0"/>
              </a:spcBef>
              <a:spcAft>
                <a:spcPts val="0"/>
              </a:spcAft>
              <a:buNone/>
            </a:pPr>
            <a:r>
              <a:rPr lang="fr-FR" sz="2000" b="1" dirty="0"/>
              <a:t>Voie
Capacité routière
Intensité du trafic 
Infrastructures terrestres 
Circulation </a:t>
            </a:r>
            <a:endParaRPr sz="2000" b="0" i="0" u="none" strike="noStrike" cap="none" dirty="0">
              <a:solidFill>
                <a:schemeClr val="lt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chemeClr val="lt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Google Shape;33;g10b78f225a7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2</a:t>
            </a:fld>
            <a:endParaRPr/>
          </a:p>
        </p:txBody>
      </p:sp>
      <p:sp>
        <p:nvSpPr>
          <p:cNvPr id="34" name="Google Shape;34;g10b78f225a7_0_0"/>
          <p:cNvSpPr txBox="1"/>
          <p:nvPr/>
        </p:nvSpPr>
        <p:spPr>
          <a:xfrm>
            <a:off x="248175" y="1366700"/>
            <a:ext cx="4271700" cy="400069"/>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fr-FR" sz="2000" b="1" dirty="0">
                <a:solidFill>
                  <a:srgbClr val="18C320"/>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À faire avant cette capsule : </a:t>
            </a:r>
            <a:endParaRPr sz="2000" b="0" i="0" u="none" strike="noStrike" cap="none" dirty="0">
              <a:solidFill>
                <a:srgbClr val="18C320"/>
              </a:solidFill>
              <a:latin typeface="Arial"/>
              <a:ea typeface="Arial"/>
              <a:cs typeface="Arial"/>
              <a:sym typeface="Arial"/>
            </a:endParaRPr>
          </a:p>
        </p:txBody>
      </p:sp>
      <p:sp>
        <p:nvSpPr>
          <p:cNvPr id="35" name="Google Shape;35;g10b78f225a7_0_0"/>
          <p:cNvSpPr txBox="1"/>
          <p:nvPr/>
        </p:nvSpPr>
        <p:spPr>
          <a:xfrm>
            <a:off x="248175" y="2915075"/>
            <a:ext cx="4271700" cy="400069"/>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s-ES" sz="2000" b="1" dirty="0">
                <a:solidFill>
                  <a:srgbClr val="18C320"/>
                </a:solidFill>
              </a:rPr>
              <a:t>Capsule </a:t>
            </a:r>
            <a:r>
              <a:rPr lang="es-ES" sz="2000" b="1" dirty="0" err="1">
                <a:solidFill>
                  <a:srgbClr val="18C320"/>
                </a:solidFill>
              </a:rPr>
              <a:t>liée</a:t>
            </a:r>
            <a:r>
              <a:rPr lang="es-ES" sz="2000" b="1" dirty="0">
                <a:solidFill>
                  <a:srgbClr val="18C320"/>
                </a:solidFill>
              </a:rPr>
              <a:t> à:</a:t>
            </a:r>
            <a:endParaRPr sz="2000" b="0" i="0" u="none" strike="noStrike" cap="none" dirty="0">
              <a:solidFill>
                <a:srgbClr val="18C320"/>
              </a:solidFill>
              <a:latin typeface="Arial"/>
              <a:ea typeface="Arial"/>
              <a:cs typeface="Arial"/>
              <a:sym typeface="Arial"/>
            </a:endParaRPr>
          </a:p>
        </p:txBody>
      </p:sp>
      <p:sp>
        <p:nvSpPr>
          <p:cNvPr id="36" name="Google Shape;36;g10b78f225a7_0_0"/>
          <p:cNvSpPr txBox="1"/>
          <p:nvPr/>
        </p:nvSpPr>
        <p:spPr>
          <a:xfrm>
            <a:off x="4793300" y="1366700"/>
            <a:ext cx="41604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endParaRPr sz="2000" b="0" i="0" u="none" strike="noStrike" cap="none">
              <a:solidFill>
                <a:schemeClr val="dk1"/>
              </a:solidFill>
              <a:latin typeface="Arial"/>
              <a:ea typeface="Arial"/>
              <a:cs typeface="Arial"/>
              <a:sym typeface="Arial"/>
            </a:endParaRPr>
          </a:p>
        </p:txBody>
      </p:sp>
      <p:sp>
        <p:nvSpPr>
          <p:cNvPr id="37" name="Google Shape;37;g10b78f225a7_0_0"/>
          <p:cNvSpPr txBox="1"/>
          <p:nvPr/>
        </p:nvSpPr>
        <p:spPr>
          <a:xfrm>
            <a:off x="4793300" y="2915075"/>
            <a:ext cx="4160400" cy="338514"/>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ES" sz="1600" b="0" i="0" u="none" strike="noStrike" cap="none">
                <a:solidFill>
                  <a:schemeClr val="dk1"/>
                </a:solidFill>
                <a:latin typeface="Arial"/>
                <a:ea typeface="Arial"/>
                <a:cs typeface="Arial"/>
                <a:sym typeface="Arial"/>
              </a:rPr>
              <a:t>1.4.2</a:t>
            </a:r>
            <a:endParaRPr sz="1600" b="0" i="0" u="none" strike="noStrike" cap="none">
              <a:solidFill>
                <a:schemeClr val="dk1"/>
              </a:solidFill>
              <a:latin typeface="Arial"/>
              <a:ea typeface="Arial"/>
              <a:cs typeface="Arial"/>
              <a:sym typeface="Arial"/>
            </a:endParaRPr>
          </a:p>
        </p:txBody>
      </p:sp>
      <p:sp>
        <p:nvSpPr>
          <p:cNvPr id="38" name="Google Shape;38;g10b78f225a7_0_0"/>
          <p:cNvSpPr txBox="1"/>
          <p:nvPr/>
        </p:nvSpPr>
        <p:spPr>
          <a:xfrm>
            <a:off x="300300" y="4604400"/>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s-ES" sz="2000" b="1" dirty="0" err="1">
                <a:solidFill>
                  <a:srgbClr val="18C320"/>
                </a:solidFill>
              </a:rPr>
              <a:t>Auteurs</a:t>
            </a:r>
            <a:r>
              <a:rPr lang="es-ES" sz="2000" b="1" dirty="0">
                <a:solidFill>
                  <a:srgbClr val="18C320"/>
                </a:solidFill>
              </a:rPr>
              <a:t>:</a:t>
            </a:r>
            <a:endParaRPr sz="2000" b="0" i="0" u="none" strike="noStrike" cap="none" dirty="0">
              <a:solidFill>
                <a:srgbClr val="18C320"/>
              </a:solidFill>
              <a:latin typeface="Arial"/>
              <a:ea typeface="Arial"/>
              <a:cs typeface="Arial"/>
              <a:sym typeface="Arial"/>
            </a:endParaRPr>
          </a:p>
        </p:txBody>
      </p:sp>
      <p:sp>
        <p:nvSpPr>
          <p:cNvPr id="39" name="Google Shape;39;g10b78f225a7_0_0"/>
          <p:cNvSpPr txBox="1"/>
          <p:nvPr/>
        </p:nvSpPr>
        <p:spPr>
          <a:xfrm>
            <a:off x="4887475" y="4604400"/>
            <a:ext cx="4160400" cy="338514"/>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ES" sz="1600" b="0" i="0" u="none" strike="noStrike" cap="none">
                <a:solidFill>
                  <a:schemeClr val="dk1"/>
                </a:solidFill>
                <a:latin typeface="Arial"/>
                <a:ea typeface="Arial"/>
                <a:cs typeface="Arial"/>
                <a:sym typeface="Arial"/>
              </a:rPr>
              <a:t>CLA</a:t>
            </a:r>
            <a:r>
              <a:rPr lang="es-ES" sz="1600" b="0" i="0" u="none" strike="noStrike" cap="none">
                <a:solidFill>
                  <a:srgbClr val="000000"/>
                </a:solidFill>
                <a:latin typeface="Arial"/>
                <a:ea typeface="Arial"/>
                <a:cs typeface="Arial"/>
                <a:sym typeface="Arial"/>
              </a:rPr>
              <a:t>, SUSMILE consortium member</a:t>
            </a:r>
            <a:endParaRPr sz="1400" b="0" i="0" u="none" strike="noStrike" cap="none">
              <a:solidFill>
                <a:schemeClr val="dk1"/>
              </a:solidFill>
              <a:latin typeface="Arial"/>
              <a:ea typeface="Arial"/>
              <a:cs typeface="Arial"/>
              <a:sym typeface="Arial"/>
            </a:endParaRPr>
          </a:p>
        </p:txBody>
      </p:sp>
      <p:sp>
        <p:nvSpPr>
          <p:cNvPr id="40" name="Google Shape;40;g10b78f225a7_0_0"/>
          <p:cNvSpPr/>
          <p:nvPr/>
        </p:nvSpPr>
        <p:spPr>
          <a:xfrm>
            <a:off x="4454820" y="3275112"/>
            <a:ext cx="234360"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ES" sz="1400" b="0" i="0" u="none" strike="noStrike" cap="none">
                <a:solidFill>
                  <a:srgbClr val="000000"/>
                </a:solidFill>
                <a:latin typeface="Arial"/>
                <a:ea typeface="Arial"/>
                <a:cs typeface="Arial"/>
                <a:sym typeface="Arial"/>
              </a:rPr>
              <a:t> </a:t>
            </a:r>
            <a:endParaRPr/>
          </a:p>
        </p:txBody>
      </p:sp>
      <p:sp>
        <p:nvSpPr>
          <p:cNvPr id="41" name="Google Shape;41;g10b78f225a7_0_0"/>
          <p:cNvSpPr/>
          <p:nvPr/>
        </p:nvSpPr>
        <p:spPr>
          <a:xfrm>
            <a:off x="4454820" y="3275112"/>
            <a:ext cx="234360"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ES" sz="1400" b="0" i="0" u="none" strike="noStrike" cap="none">
                <a:solidFill>
                  <a:srgbClr val="000000"/>
                </a:solidFill>
                <a:latin typeface="Arial"/>
                <a:ea typeface="Arial"/>
                <a:cs typeface="Arial"/>
                <a:sym typeface="Arial"/>
              </a:rPr>
              <a:t>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Google Shape;46;p1"/>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3</a:t>
            </a:fld>
            <a:endParaRPr/>
          </a:p>
        </p:txBody>
      </p:sp>
      <p:sp>
        <p:nvSpPr>
          <p:cNvPr id="47" name="Google Shape;47;p1"/>
          <p:cNvSpPr/>
          <p:nvPr/>
        </p:nvSpPr>
        <p:spPr>
          <a:xfrm>
            <a:off x="313508" y="891234"/>
            <a:ext cx="8477795" cy="523180"/>
          </a:xfrm>
          <a:prstGeom prst="rect">
            <a:avLst/>
          </a:prstGeom>
          <a:solidFill>
            <a:srgbClr val="18C320"/>
          </a:solidFill>
          <a:ln>
            <a:noFill/>
          </a:ln>
        </p:spPr>
        <p:txBody>
          <a:bodyPr spcFirstLastPara="1" wrap="square" lIns="91425" tIns="45700" rIns="91425" bIns="45700" anchor="t" anchorCtr="0">
            <a:spAutoFit/>
          </a:bodyPr>
          <a:lstStyle/>
          <a:p>
            <a:pPr lvl="0"/>
            <a:r>
              <a:rPr lang="es-ES" sz="2800" dirty="0" err="1">
                <a:solidFill>
                  <a:schemeClr val="lt1"/>
                </a:solidFill>
              </a:rPr>
              <a:t>Objectifs</a:t>
            </a:r>
            <a:r>
              <a:rPr lang="es-ES" sz="2800" dirty="0">
                <a:solidFill>
                  <a:schemeClr val="lt1"/>
                </a:solidFill>
              </a:rPr>
              <a:t> de la capsule</a:t>
            </a:r>
            <a:endParaRPr sz="1400" b="0" i="0" u="none" strike="noStrike" cap="none" dirty="0">
              <a:solidFill>
                <a:srgbClr val="000000"/>
              </a:solidFill>
              <a:latin typeface="Arial"/>
              <a:ea typeface="Arial"/>
              <a:cs typeface="Arial"/>
              <a:sym typeface="Arial"/>
            </a:endParaRPr>
          </a:p>
        </p:txBody>
      </p:sp>
      <p:sp>
        <p:nvSpPr>
          <p:cNvPr id="48" name="Google Shape;48;p1"/>
          <p:cNvSpPr/>
          <p:nvPr/>
        </p:nvSpPr>
        <p:spPr>
          <a:xfrm>
            <a:off x="313509" y="1586972"/>
            <a:ext cx="8464731" cy="1969730"/>
          </a:xfrm>
          <a:prstGeom prst="rect">
            <a:avLst/>
          </a:prstGeom>
          <a:noFill/>
          <a:ln w="9525" cap="flat" cmpd="sng">
            <a:solidFill>
              <a:srgbClr val="7F7F7F"/>
            </a:solidFill>
            <a:prstDash val="dash"/>
            <a:round/>
            <a:headEnd type="none" w="sm" len="sm"/>
            <a:tailEnd type="none" w="sm" len="sm"/>
          </a:ln>
        </p:spPr>
        <p:txBody>
          <a:bodyPr spcFirstLastPara="1" wrap="square" lIns="91425" tIns="45700" rIns="91425" bIns="45700" anchor="t" anchorCtr="0">
            <a:spAutoFit/>
          </a:bodyPr>
          <a:lstStyle/>
          <a:p>
            <a:pPr lvl="0"/>
            <a:r>
              <a:rPr lang="fr-FR" sz="2000" dirty="0"/>
              <a:t>Cette capsule décrit le flux de trafic et les facteurs qui l’influencent. Il traite des aspects et de la qualité des conditions routières et présente quelques idées sur la manière d’éviter les embouteillages.
</a:t>
            </a:r>
            <a:br>
              <a:rPr lang="es-ES" sz="2000" b="0" i="0" u="none" strike="noStrike" cap="none" dirty="0">
                <a:solidFill>
                  <a:srgbClr val="000000"/>
                </a:solidFill>
                <a:latin typeface="Arial"/>
                <a:ea typeface="Arial"/>
                <a:cs typeface="Arial"/>
                <a:sym typeface="Arial"/>
              </a:rPr>
            </a:br>
            <a:br>
              <a:rPr lang="es-ES" sz="1400" b="0" i="0" u="none" strike="noStrike" cap="none" dirty="0">
                <a:solidFill>
                  <a:srgbClr val="000000"/>
                </a:solidFill>
                <a:latin typeface="Arial"/>
                <a:ea typeface="Arial"/>
                <a:cs typeface="Arial"/>
                <a:sym typeface="Arial"/>
              </a:rPr>
            </a:br>
            <a:br>
              <a:rPr lang="es-ES" sz="1400" b="0" i="0" u="none" strike="noStrike" cap="none" dirty="0">
                <a:solidFill>
                  <a:srgbClr val="000000"/>
                </a:solidFill>
                <a:latin typeface="Arial"/>
                <a:ea typeface="Arial"/>
                <a:cs typeface="Arial"/>
                <a:sym typeface="Arial"/>
              </a:rPr>
            </a:br>
            <a:endParaRPr sz="1400" b="0" i="0" u="none" strike="noStrike" cap="none" dirty="0">
              <a:solidFill>
                <a:srgbClr val="000000"/>
              </a:solidFill>
              <a:latin typeface="Arial"/>
              <a:ea typeface="Arial"/>
              <a:cs typeface="Arial"/>
              <a:sym typeface="Arial"/>
            </a:endParaRPr>
          </a:p>
        </p:txBody>
      </p:sp>
      <p:graphicFrame>
        <p:nvGraphicFramePr>
          <p:cNvPr id="49" name="Google Shape;49;p1"/>
          <p:cNvGraphicFramePr/>
          <p:nvPr>
            <p:extLst>
              <p:ext uri="{D42A27DB-BD31-4B8C-83A1-F6EECF244321}">
                <p14:modId xmlns:p14="http://schemas.microsoft.com/office/powerpoint/2010/main" val="1319950987"/>
              </p:ext>
            </p:extLst>
          </p:nvPr>
        </p:nvGraphicFramePr>
        <p:xfrm>
          <a:off x="326571" y="4053498"/>
          <a:ext cx="8464750" cy="906090"/>
        </p:xfrm>
        <a:graphic>
          <a:graphicData uri="http://schemas.openxmlformats.org/drawingml/2006/table">
            <a:tbl>
              <a:tblPr>
                <a:noFill/>
                <a:tableStyleId>{E3153103-BD68-47A6-B79C-0E3534603113}</a:tableStyleId>
              </a:tblPr>
              <a:tblGrid>
                <a:gridCol w="2457800">
                  <a:extLst>
                    <a:ext uri="{9D8B030D-6E8A-4147-A177-3AD203B41FA5}">
                      <a16:colId xmlns:a16="http://schemas.microsoft.com/office/drawing/2014/main" val="20000"/>
                    </a:ext>
                  </a:extLst>
                </a:gridCol>
                <a:gridCol w="3103100">
                  <a:extLst>
                    <a:ext uri="{9D8B030D-6E8A-4147-A177-3AD203B41FA5}">
                      <a16:colId xmlns:a16="http://schemas.microsoft.com/office/drawing/2014/main" val="20001"/>
                    </a:ext>
                  </a:extLst>
                </a:gridCol>
                <a:gridCol w="873050">
                  <a:extLst>
                    <a:ext uri="{9D8B030D-6E8A-4147-A177-3AD203B41FA5}">
                      <a16:colId xmlns:a16="http://schemas.microsoft.com/office/drawing/2014/main" val="20002"/>
                    </a:ext>
                  </a:extLst>
                </a:gridCol>
                <a:gridCol w="1015400">
                  <a:extLst>
                    <a:ext uri="{9D8B030D-6E8A-4147-A177-3AD203B41FA5}">
                      <a16:colId xmlns:a16="http://schemas.microsoft.com/office/drawing/2014/main" val="20003"/>
                    </a:ext>
                  </a:extLst>
                </a:gridCol>
                <a:gridCol w="1015400">
                  <a:extLst>
                    <a:ext uri="{9D8B030D-6E8A-4147-A177-3AD203B41FA5}">
                      <a16:colId xmlns:a16="http://schemas.microsoft.com/office/drawing/2014/main" val="20004"/>
                    </a:ext>
                  </a:extLst>
                </a:gridCol>
              </a:tblGrid>
              <a:tr h="254225">
                <a:tc rowSpan="3">
                  <a:txBody>
                    <a:bodyPr/>
                    <a:lstStyle/>
                    <a:p>
                      <a:pPr marL="0" marR="0" lvl="0" indent="0" algn="just" rtl="0">
                        <a:lnSpc>
                          <a:spcPct val="100000"/>
                        </a:lnSpc>
                        <a:spcBef>
                          <a:spcPts val="0"/>
                        </a:spcBef>
                        <a:spcAft>
                          <a:spcPts val="0"/>
                        </a:spcAft>
                        <a:buNone/>
                      </a:pPr>
                      <a:r>
                        <a:rPr lang="es-ES" sz="1800" b="0" i="0" u="none" strike="noStrike" cap="none" dirty="0" err="1">
                          <a:solidFill>
                            <a:srgbClr val="FFFFFF"/>
                          </a:solidFill>
                          <a:latin typeface="Arial"/>
                          <a:ea typeface="Arial"/>
                          <a:cs typeface="Arial"/>
                          <a:sym typeface="Arial"/>
                        </a:rPr>
                        <a:t>Catégorie</a:t>
                      </a:r>
                      <a:endParaRPr sz="1800" u="none" strike="noStrike" cap="none" dirty="0"/>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18C320"/>
                    </a:solidFill>
                  </a:tcPr>
                </a:tc>
                <a:tc rowSpan="3">
                  <a:txBody>
                    <a:bodyPr/>
                    <a:lstStyle/>
                    <a:p>
                      <a:pPr marL="0" marR="0" lvl="0" indent="0" algn="just" rtl="0">
                        <a:lnSpc>
                          <a:spcPct val="100000"/>
                        </a:lnSpc>
                        <a:spcBef>
                          <a:spcPts val="0"/>
                        </a:spcBef>
                        <a:spcAft>
                          <a:spcPts val="0"/>
                        </a:spcAft>
                        <a:buNone/>
                      </a:pPr>
                      <a:r>
                        <a:rPr lang="es-ES" sz="1800" b="0" i="0" u="none" strike="noStrike" cap="none">
                          <a:solidFill>
                            <a:schemeClr val="dk1"/>
                          </a:solidFill>
                          <a:latin typeface="Arial"/>
                          <a:ea typeface="Arial"/>
                          <a:cs typeface="Arial"/>
                          <a:sym typeface="Arial"/>
                        </a:rPr>
                        <a:t>Document, source</a:t>
                      </a:r>
                      <a:endParaRPr sz="1800" u="none" strike="noStrike" cap="none">
                        <a:solidFill>
                          <a:schemeClr val="dk1"/>
                        </a:solidFill>
                      </a:endParaRPr>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gridSpan="3">
                  <a:txBody>
                    <a:bodyPr/>
                    <a:lstStyle/>
                    <a:p>
                      <a:pPr marL="0" marR="0" lvl="0" indent="0" algn="ctr" rtl="0">
                        <a:lnSpc>
                          <a:spcPct val="100000"/>
                        </a:lnSpc>
                        <a:spcBef>
                          <a:spcPts val="0"/>
                        </a:spcBef>
                        <a:spcAft>
                          <a:spcPts val="0"/>
                        </a:spcAft>
                        <a:buNone/>
                      </a:pPr>
                      <a:r>
                        <a:rPr lang="es-ES" sz="1800" b="0" i="0" u="none" strike="noStrike" cap="none">
                          <a:solidFill>
                            <a:srgbClr val="FFFFFF"/>
                          </a:solidFill>
                          <a:latin typeface="Arial"/>
                          <a:ea typeface="Arial"/>
                          <a:cs typeface="Arial"/>
                          <a:sym typeface="Arial"/>
                        </a:rPr>
                        <a:t>EQF</a:t>
                      </a:r>
                      <a:endParaRPr sz="1800" u="none" strike="noStrike" cap="none"/>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18C320"/>
                    </a:solidFill>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0"/>
                  </a:ext>
                </a:extLst>
              </a:tr>
              <a:tr h="254225">
                <a:tc vMerge="1">
                  <a:txBody>
                    <a:bodyPr/>
                    <a:lstStyle/>
                    <a:p>
                      <a:endParaRPr lang="cs-CZ"/>
                    </a:p>
                  </a:txBody>
                  <a:tcPr/>
                </a:tc>
                <a:tc vMerge="1">
                  <a:txBody>
                    <a:bodyPr/>
                    <a:lstStyle/>
                    <a:p>
                      <a:endParaRPr lang="cs-CZ"/>
                    </a:p>
                  </a:txBody>
                  <a:tcPr/>
                </a:tc>
                <a:tc>
                  <a:txBody>
                    <a:bodyPr/>
                    <a:lstStyle/>
                    <a:p>
                      <a:pPr marL="0" marR="0" lvl="0" indent="0" algn="ctr" rtl="0">
                        <a:lnSpc>
                          <a:spcPct val="100000"/>
                        </a:lnSpc>
                        <a:spcBef>
                          <a:spcPts val="0"/>
                        </a:spcBef>
                        <a:spcAft>
                          <a:spcPts val="0"/>
                        </a:spcAft>
                        <a:buNone/>
                      </a:pPr>
                      <a:r>
                        <a:rPr lang="es-ES" sz="1400" b="0" i="0" u="none" strike="noStrike" cap="none">
                          <a:solidFill>
                            <a:schemeClr val="dk1"/>
                          </a:solidFill>
                          <a:latin typeface="Arial"/>
                          <a:ea typeface="Arial"/>
                          <a:cs typeface="Arial"/>
                          <a:sym typeface="Arial"/>
                        </a:rPr>
                        <a:t>4</a:t>
                      </a:r>
                      <a:endParaRPr sz="1400" u="none" strike="noStrike" cap="none">
                        <a:solidFill>
                          <a:schemeClr val="dk1"/>
                        </a:solidFill>
                      </a:endParaRPr>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s-ES" sz="1400" b="0" i="0" u="none" strike="noStrike" cap="none">
                          <a:solidFill>
                            <a:schemeClr val="dk1"/>
                          </a:solidFill>
                          <a:latin typeface="Arial"/>
                          <a:ea typeface="Arial"/>
                          <a:cs typeface="Arial"/>
                          <a:sym typeface="Arial"/>
                        </a:rPr>
                        <a:t>5</a:t>
                      </a:r>
                      <a:endParaRPr sz="1400" u="none" strike="noStrike" cap="none">
                        <a:solidFill>
                          <a:schemeClr val="dk1"/>
                        </a:solidFill>
                      </a:endParaRPr>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s-ES" sz="1400" b="0" i="0" u="none" strike="noStrike" cap="none">
                          <a:solidFill>
                            <a:schemeClr val="dk1"/>
                          </a:solidFill>
                          <a:latin typeface="Arial"/>
                          <a:ea typeface="Arial"/>
                          <a:cs typeface="Arial"/>
                          <a:sym typeface="Arial"/>
                        </a:rPr>
                        <a:t>6</a:t>
                      </a:r>
                      <a:endParaRPr sz="1400" u="none" strike="noStrike" cap="none">
                        <a:solidFill>
                          <a:schemeClr val="dk1"/>
                        </a:solidFill>
                      </a:endParaRPr>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extLst>
                  <a:ext uri="{0D108BD9-81ED-4DB2-BD59-A6C34878D82A}">
                    <a16:rowId xmlns:a16="http://schemas.microsoft.com/office/drawing/2014/main" val="10001"/>
                  </a:ext>
                </a:extLst>
              </a:tr>
              <a:tr h="254225">
                <a:tc vMerge="1">
                  <a:txBody>
                    <a:bodyPr/>
                    <a:lstStyle/>
                    <a:p>
                      <a:endParaRPr lang="cs-CZ"/>
                    </a:p>
                  </a:txBody>
                  <a:tcPr/>
                </a:tc>
                <a:tc vMerge="1">
                  <a:txBody>
                    <a:bodyPr/>
                    <a:lstStyle/>
                    <a:p>
                      <a:endParaRPr lang="cs-CZ"/>
                    </a:p>
                  </a:txBody>
                  <a:tcPr/>
                </a:tc>
                <a:tc>
                  <a:txBody>
                    <a:bodyPr/>
                    <a:lstStyle/>
                    <a:p>
                      <a:pPr marL="0" marR="0" lvl="0" indent="0" algn="ctr" rtl="0">
                        <a:lnSpc>
                          <a:spcPct val="100000"/>
                        </a:lnSpc>
                        <a:spcBef>
                          <a:spcPts val="0"/>
                        </a:spcBef>
                        <a:spcAft>
                          <a:spcPts val="0"/>
                        </a:spcAft>
                        <a:buNone/>
                      </a:pPr>
                      <a:r>
                        <a:rPr lang="es-ES" sz="1400" b="0" i="0" u="none" strike="noStrike" cap="none">
                          <a:solidFill>
                            <a:schemeClr val="dk1"/>
                          </a:solidFill>
                          <a:latin typeface="Arial"/>
                          <a:ea typeface="Arial"/>
                          <a:cs typeface="Arial"/>
                          <a:sym typeface="Arial"/>
                        </a:rPr>
                        <a:t>X</a:t>
                      </a:r>
                      <a:endParaRPr sz="1400" u="none" strike="noStrike" cap="none">
                        <a:solidFill>
                          <a:schemeClr val="dk1"/>
                        </a:solidFill>
                      </a:endParaRPr>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s-ES" sz="1400" b="0" i="0" u="none" strike="noStrike" cap="none">
                          <a:solidFill>
                            <a:schemeClr val="dk1"/>
                          </a:solidFill>
                          <a:latin typeface="Arial"/>
                          <a:ea typeface="Arial"/>
                          <a:cs typeface="Arial"/>
                          <a:sym typeface="Arial"/>
                        </a:rPr>
                        <a:t>X</a:t>
                      </a:r>
                      <a:endParaRPr sz="1400" u="none" strike="noStrike" cap="none">
                        <a:solidFill>
                          <a:schemeClr val="dk1"/>
                        </a:solidFill>
                      </a:endParaRPr>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s-ES" sz="1400" b="0" i="0" u="none" strike="noStrike" cap="none" dirty="0">
                          <a:solidFill>
                            <a:schemeClr val="dk1"/>
                          </a:solidFill>
                          <a:latin typeface="Arial"/>
                          <a:ea typeface="Arial"/>
                          <a:cs typeface="Arial"/>
                          <a:sym typeface="Arial"/>
                        </a:rPr>
                        <a:t>X</a:t>
                      </a:r>
                      <a:endParaRPr sz="1400" u="none" strike="noStrike" cap="none" dirty="0">
                        <a:solidFill>
                          <a:schemeClr val="dk1"/>
                        </a:solidFill>
                      </a:endParaRPr>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50" name="Google Shape;50;p1"/>
          <p:cNvSpPr/>
          <p:nvPr/>
        </p:nvSpPr>
        <p:spPr>
          <a:xfrm>
            <a:off x="0" y="43934"/>
            <a:ext cx="184731" cy="369332"/>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graphicFrame>
        <p:nvGraphicFramePr>
          <p:cNvPr id="51" name="Google Shape;51;p1"/>
          <p:cNvGraphicFramePr/>
          <p:nvPr>
            <p:extLst>
              <p:ext uri="{D42A27DB-BD31-4B8C-83A1-F6EECF244321}">
                <p14:modId xmlns:p14="http://schemas.microsoft.com/office/powerpoint/2010/main" val="2440669907"/>
              </p:ext>
            </p:extLst>
          </p:nvPr>
        </p:nvGraphicFramePr>
        <p:xfrm>
          <a:off x="326572" y="5281362"/>
          <a:ext cx="8490875" cy="342570"/>
        </p:xfrm>
        <a:graphic>
          <a:graphicData uri="http://schemas.openxmlformats.org/drawingml/2006/table">
            <a:tbl>
              <a:tblPr>
                <a:noFill/>
                <a:tableStyleId>{E3153103-BD68-47A6-B79C-0E3534603113}</a:tableStyleId>
              </a:tblPr>
              <a:tblGrid>
                <a:gridCol w="2472150">
                  <a:extLst>
                    <a:ext uri="{9D8B030D-6E8A-4147-A177-3AD203B41FA5}">
                      <a16:colId xmlns:a16="http://schemas.microsoft.com/office/drawing/2014/main" val="20000"/>
                    </a:ext>
                  </a:extLst>
                </a:gridCol>
                <a:gridCol w="6018725">
                  <a:extLst>
                    <a:ext uri="{9D8B030D-6E8A-4147-A177-3AD203B41FA5}">
                      <a16:colId xmlns:a16="http://schemas.microsoft.com/office/drawing/2014/main" val="20001"/>
                    </a:ext>
                  </a:extLst>
                </a:gridCol>
              </a:tblGrid>
              <a:tr h="264875">
                <a:tc>
                  <a:txBody>
                    <a:bodyPr/>
                    <a:lstStyle/>
                    <a:p>
                      <a:pPr marL="0" marR="0" lvl="0" indent="0" algn="just" rtl="0">
                        <a:lnSpc>
                          <a:spcPct val="100000"/>
                        </a:lnSpc>
                        <a:spcBef>
                          <a:spcPts val="0"/>
                        </a:spcBef>
                        <a:spcAft>
                          <a:spcPts val="0"/>
                        </a:spcAft>
                        <a:buNone/>
                      </a:pPr>
                      <a:r>
                        <a:rPr lang="es-ES" sz="1800" b="0" i="0" u="none" strike="noStrike" cap="none" dirty="0" err="1">
                          <a:solidFill>
                            <a:srgbClr val="FFFFFF"/>
                          </a:solidFill>
                          <a:latin typeface="Arial"/>
                          <a:ea typeface="Arial"/>
                          <a:cs typeface="Arial"/>
                          <a:sym typeface="Arial"/>
                        </a:rPr>
                        <a:t>Exercices</a:t>
                      </a:r>
                      <a:r>
                        <a:rPr lang="es-ES" sz="1800" b="0" i="0" u="none" strike="noStrike" cap="none" dirty="0">
                          <a:solidFill>
                            <a:srgbClr val="FFFFFF"/>
                          </a:solidFill>
                          <a:latin typeface="Arial"/>
                          <a:ea typeface="Arial"/>
                          <a:cs typeface="Arial"/>
                          <a:sym typeface="Arial"/>
                        </a:rPr>
                        <a:t> </a:t>
                      </a:r>
                      <a:r>
                        <a:rPr lang="es-ES" sz="1800" b="0" i="0" u="none" strike="noStrike" cap="none" dirty="0" err="1">
                          <a:solidFill>
                            <a:srgbClr val="FFFFFF"/>
                          </a:solidFill>
                          <a:latin typeface="Arial"/>
                          <a:ea typeface="Arial"/>
                          <a:cs typeface="Arial"/>
                          <a:sym typeface="Arial"/>
                        </a:rPr>
                        <a:t>inclus</a:t>
                      </a:r>
                      <a:endParaRPr sz="1800" u="none" strike="noStrike" cap="none" dirty="0"/>
                    </a:p>
                  </a:txBody>
                  <a:tcPr marL="54600" marR="54600" marT="34125" marB="3412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18C320"/>
                    </a:solidFill>
                  </a:tcPr>
                </a:tc>
                <a:tc>
                  <a:txBody>
                    <a:bodyPr/>
                    <a:lstStyle/>
                    <a:p>
                      <a:pPr marL="0" marR="0" lvl="0" indent="0" algn="just" rtl="0">
                        <a:lnSpc>
                          <a:spcPct val="100000"/>
                        </a:lnSpc>
                        <a:spcBef>
                          <a:spcPts val="0"/>
                        </a:spcBef>
                        <a:spcAft>
                          <a:spcPts val="0"/>
                        </a:spcAft>
                        <a:buNone/>
                      </a:pPr>
                      <a:r>
                        <a:rPr lang="es-ES" sz="1800" b="0" i="0" u="none" strike="noStrike" cap="none" dirty="0" err="1">
                          <a:solidFill>
                            <a:schemeClr val="dk1"/>
                          </a:solidFill>
                          <a:latin typeface="Arial"/>
                          <a:ea typeface="Arial"/>
                          <a:cs typeface="Arial"/>
                          <a:sym typeface="Arial"/>
                        </a:rPr>
                        <a:t>Oui</a:t>
                      </a:r>
                      <a:endParaRPr sz="1800" u="none" strike="noStrike" cap="none" dirty="0">
                        <a:solidFill>
                          <a:schemeClr val="dk1"/>
                        </a:solidFill>
                      </a:endParaRPr>
                    </a:p>
                  </a:txBody>
                  <a:tcPr marL="54600" marR="54600" marT="34125" marB="3412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
        <p:nvSpPr>
          <p:cNvPr id="52" name="Google Shape;52;p1"/>
          <p:cNvSpPr/>
          <p:nvPr/>
        </p:nvSpPr>
        <p:spPr>
          <a:xfrm>
            <a:off x="0" y="43934"/>
            <a:ext cx="184731" cy="369332"/>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graphicFrame>
        <p:nvGraphicFramePr>
          <p:cNvPr id="53" name="Google Shape;53;p1"/>
          <p:cNvGraphicFramePr/>
          <p:nvPr>
            <p:extLst>
              <p:ext uri="{D42A27DB-BD31-4B8C-83A1-F6EECF244321}">
                <p14:modId xmlns:p14="http://schemas.microsoft.com/office/powerpoint/2010/main" val="2807396370"/>
              </p:ext>
            </p:extLst>
          </p:nvPr>
        </p:nvGraphicFramePr>
        <p:xfrm>
          <a:off x="306973" y="5966766"/>
          <a:ext cx="8477802" cy="891210"/>
        </p:xfrm>
        <a:graphic>
          <a:graphicData uri="http://schemas.openxmlformats.org/drawingml/2006/table">
            <a:tbl>
              <a:tblPr>
                <a:noFill/>
                <a:tableStyleId>{E3153103-BD68-47A6-B79C-0E3534603113}</a:tableStyleId>
              </a:tblPr>
              <a:tblGrid>
                <a:gridCol w="2419608">
                  <a:extLst>
                    <a:ext uri="{9D8B030D-6E8A-4147-A177-3AD203B41FA5}">
                      <a16:colId xmlns:a16="http://schemas.microsoft.com/office/drawing/2014/main" val="20000"/>
                    </a:ext>
                  </a:extLst>
                </a:gridCol>
                <a:gridCol w="1989798">
                  <a:extLst>
                    <a:ext uri="{9D8B030D-6E8A-4147-A177-3AD203B41FA5}">
                      <a16:colId xmlns:a16="http://schemas.microsoft.com/office/drawing/2014/main" val="3078343159"/>
                    </a:ext>
                  </a:extLst>
                </a:gridCol>
                <a:gridCol w="1732547">
                  <a:extLst>
                    <a:ext uri="{9D8B030D-6E8A-4147-A177-3AD203B41FA5}">
                      <a16:colId xmlns:a16="http://schemas.microsoft.com/office/drawing/2014/main" val="743843931"/>
                    </a:ext>
                  </a:extLst>
                </a:gridCol>
                <a:gridCol w="2335849">
                  <a:extLst>
                    <a:ext uri="{9D8B030D-6E8A-4147-A177-3AD203B41FA5}">
                      <a16:colId xmlns:a16="http://schemas.microsoft.com/office/drawing/2014/main" val="20001"/>
                    </a:ext>
                  </a:extLst>
                </a:gridCol>
              </a:tblGrid>
              <a:tr h="476157">
                <a:tc>
                  <a:txBody>
                    <a:bodyPr/>
                    <a:lstStyle/>
                    <a:p>
                      <a:pPr marL="0" marR="0" lvl="0" indent="0" algn="just" rtl="0">
                        <a:lnSpc>
                          <a:spcPct val="100000"/>
                        </a:lnSpc>
                        <a:spcBef>
                          <a:spcPts val="0"/>
                        </a:spcBef>
                        <a:spcAft>
                          <a:spcPts val="0"/>
                        </a:spcAft>
                        <a:buNone/>
                      </a:pPr>
                      <a:r>
                        <a:rPr lang="es-ES" sz="1800" b="0" i="0" u="none" strike="noStrike" cap="none" dirty="0" err="1">
                          <a:solidFill>
                            <a:srgbClr val="FFFFFF"/>
                          </a:solidFill>
                          <a:latin typeface="Arial"/>
                          <a:ea typeface="Arial"/>
                          <a:cs typeface="Arial"/>
                          <a:sym typeface="Arial"/>
                        </a:rPr>
                        <a:t>Effort</a:t>
                      </a:r>
                      <a:r>
                        <a:rPr lang="es-ES" sz="1800" b="0" i="0" u="none" strike="noStrike" cap="none" dirty="0">
                          <a:solidFill>
                            <a:srgbClr val="FFFFFF"/>
                          </a:solidFill>
                          <a:latin typeface="Arial"/>
                          <a:ea typeface="Arial"/>
                          <a:cs typeface="Arial"/>
                          <a:sym typeface="Arial"/>
                        </a:rPr>
                        <a:t> </a:t>
                      </a:r>
                      <a:r>
                        <a:rPr lang="es-ES" sz="1800" b="0" i="0" u="none" strike="noStrike" cap="none" dirty="0" err="1">
                          <a:solidFill>
                            <a:srgbClr val="FFFFFF"/>
                          </a:solidFill>
                          <a:latin typeface="Arial"/>
                          <a:ea typeface="Arial"/>
                          <a:cs typeface="Arial"/>
                          <a:sym typeface="Arial"/>
                        </a:rPr>
                        <a:t>pour</a:t>
                      </a:r>
                      <a:r>
                        <a:rPr lang="es-ES" sz="1800" b="0" i="0" u="none" strike="noStrike" cap="none" dirty="0">
                          <a:solidFill>
                            <a:srgbClr val="FFFFFF"/>
                          </a:solidFill>
                          <a:latin typeface="Arial"/>
                          <a:ea typeface="Arial"/>
                          <a:cs typeface="Arial"/>
                          <a:sym typeface="Arial"/>
                        </a:rPr>
                        <a:t> la capsule
</a:t>
                      </a:r>
                      <a:endParaRPr sz="1800" u="none" strike="noStrike" cap="none" dirty="0"/>
                    </a:p>
                  </a:txBody>
                  <a:tcPr marL="54600" marR="54600" marT="34125" marB="3412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18C320"/>
                    </a:solidFill>
                  </a:tcPr>
                </a:tc>
                <a:tc>
                  <a:txBody>
                    <a:bodyPr/>
                    <a:lstStyle/>
                    <a:p>
                      <a:pPr marL="0" marR="0" lvl="0" indent="0" algn="ctr" rtl="0">
                        <a:lnSpc>
                          <a:spcPct val="100000"/>
                        </a:lnSpc>
                        <a:spcBef>
                          <a:spcPts val="0"/>
                        </a:spcBef>
                        <a:spcAft>
                          <a:spcPts val="0"/>
                        </a:spcAft>
                        <a:buNone/>
                      </a:pPr>
                      <a:r>
                        <a:rPr lang="en-GB" sz="1800" u="none" strike="noStrike" cap="none" noProof="0" dirty="0" err="1">
                          <a:solidFill>
                            <a:schemeClr val="dk1"/>
                          </a:solidFill>
                        </a:rPr>
                        <a:t>Contenu</a:t>
                      </a:r>
                      <a:endParaRPr lang="en-GB" sz="1800" u="none" strike="noStrike" cap="none" noProof="0" dirty="0">
                        <a:solidFill>
                          <a:schemeClr val="dk1"/>
                        </a:solidFill>
                      </a:endParaRPr>
                    </a:p>
                    <a:p>
                      <a:pPr marL="0" marR="0" lvl="0" indent="0" algn="ctr" rtl="0">
                        <a:lnSpc>
                          <a:spcPct val="100000"/>
                        </a:lnSpc>
                        <a:spcBef>
                          <a:spcPts val="0"/>
                        </a:spcBef>
                        <a:spcAft>
                          <a:spcPts val="0"/>
                        </a:spcAft>
                        <a:buNone/>
                      </a:pPr>
                      <a:r>
                        <a:rPr lang="en-GB" sz="1800" u="none" strike="noStrike" cap="none" noProof="0" dirty="0">
                          <a:solidFill>
                            <a:schemeClr val="dk1"/>
                          </a:solidFill>
                        </a:rPr>
                        <a:t>5 Minutes</a:t>
                      </a:r>
                    </a:p>
                    <a:p>
                      <a:pPr marL="0" marR="0" lvl="0" indent="0" algn="ctr" rtl="0">
                        <a:lnSpc>
                          <a:spcPct val="100000"/>
                        </a:lnSpc>
                        <a:spcBef>
                          <a:spcPts val="0"/>
                        </a:spcBef>
                        <a:spcAft>
                          <a:spcPts val="0"/>
                        </a:spcAft>
                        <a:buNone/>
                      </a:pPr>
                      <a:endParaRPr lang="en-GB" sz="1800" u="none" strike="noStrike" cap="none" noProof="0" dirty="0">
                        <a:solidFill>
                          <a:schemeClr val="dk1"/>
                        </a:solidFill>
                      </a:endParaRPr>
                    </a:p>
                  </a:txBody>
                  <a:tcPr marL="54600" marR="54600" marT="34125" marB="34125">
                    <a:lnL w="12700" cap="flat" cmpd="sng">
                      <a:solidFill>
                        <a:srgbClr val="7F7F7F"/>
                      </a:solidFill>
                      <a:prstDash val="solid"/>
                      <a:round/>
                      <a:headEnd type="none" w="sm" len="sm"/>
                      <a:tailEnd type="none" w="sm" len="sm"/>
                    </a:lnL>
                    <a:lnR w="12700" cap="flat" cmpd="sng" algn="ctr">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GB" sz="1800" u="none" strike="noStrike" cap="none" noProof="0" dirty="0" err="1">
                          <a:solidFill>
                            <a:schemeClr val="dk1"/>
                          </a:solidFill>
                        </a:rPr>
                        <a:t>Exercices</a:t>
                      </a:r>
                      <a:endParaRPr lang="en-GB" sz="1800" u="none" strike="noStrike" cap="none" noProof="0" dirty="0">
                        <a:solidFill>
                          <a:schemeClr val="dk1"/>
                        </a:solidFill>
                      </a:endParaRPr>
                    </a:p>
                    <a:p>
                      <a:pPr marL="0" marR="0" lvl="0" indent="0" algn="ctr" rtl="0">
                        <a:lnSpc>
                          <a:spcPct val="100000"/>
                        </a:lnSpc>
                        <a:spcBef>
                          <a:spcPts val="0"/>
                        </a:spcBef>
                        <a:spcAft>
                          <a:spcPts val="0"/>
                        </a:spcAft>
                        <a:buNone/>
                      </a:pPr>
                      <a:r>
                        <a:rPr lang="en-GB" sz="1800" u="none" strike="noStrike" cap="none" noProof="0" dirty="0">
                          <a:solidFill>
                            <a:schemeClr val="dk1"/>
                          </a:solidFill>
                        </a:rPr>
                        <a:t>5 Minutes</a:t>
                      </a:r>
                    </a:p>
                  </a:txBody>
                  <a:tcPr marL="54600" marR="54600" marT="34125" marB="34125">
                    <a:lnL w="12700" cap="flat" cmpd="sng" algn="ctr">
                      <a:solidFill>
                        <a:srgbClr val="7F7F7F"/>
                      </a:solidFill>
                      <a:prstDash val="solid"/>
                      <a:round/>
                      <a:headEnd type="none" w="sm" len="sm"/>
                      <a:tailEnd type="none" w="sm" len="sm"/>
                    </a:lnL>
                    <a:lnR w="12700" cap="flat" cmpd="sng" algn="ctr">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GB" sz="1800" b="0" i="0" u="none" strike="noStrike" cap="none" noProof="0" dirty="0">
                          <a:solidFill>
                            <a:srgbClr val="7F7F7F"/>
                          </a:solidFill>
                          <a:latin typeface="Arial"/>
                          <a:ea typeface="Arial"/>
                          <a:cs typeface="Arial"/>
                          <a:sym typeface="Arial"/>
                        </a:rPr>
                        <a:t>      Documents suppl.
</a:t>
                      </a:r>
                      <a:r>
                        <a:rPr lang="en-GB" sz="1800" b="0" i="0" u="none" strike="noStrike" cap="none" noProof="0" dirty="0">
                          <a:solidFill>
                            <a:schemeClr val="tx1"/>
                          </a:solidFill>
                          <a:latin typeface="Arial"/>
                          <a:ea typeface="Arial"/>
                          <a:cs typeface="Arial"/>
                          <a:sym typeface="Arial"/>
                        </a:rPr>
                        <a:t>          15 </a:t>
                      </a:r>
                      <a:r>
                        <a:rPr lang="en-GB" sz="1800" b="0" i="0" u="none" strike="noStrike" cap="none" noProof="0" dirty="0">
                          <a:solidFill>
                            <a:schemeClr val="dk1"/>
                          </a:solidFill>
                          <a:latin typeface="Arial"/>
                          <a:ea typeface="Arial"/>
                          <a:cs typeface="Arial"/>
                          <a:sym typeface="Arial"/>
                        </a:rPr>
                        <a:t>Minutes</a:t>
                      </a:r>
                      <a:endParaRPr lang="en-GB" sz="1800" u="none" strike="noStrike" cap="none" noProof="0" dirty="0">
                        <a:solidFill>
                          <a:schemeClr val="dk1"/>
                        </a:solidFill>
                      </a:endParaRPr>
                    </a:p>
                  </a:txBody>
                  <a:tcPr marL="54600" marR="54600" marT="34125" marB="3412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
        <p:nvSpPr>
          <p:cNvPr id="54" name="Google Shape;54;p1"/>
          <p:cNvSpPr/>
          <p:nvPr/>
        </p:nvSpPr>
        <p:spPr>
          <a:xfrm>
            <a:off x="0" y="43934"/>
            <a:ext cx="184731" cy="369332"/>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3"/>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4</a:t>
            </a:fld>
            <a:endParaRPr/>
          </a:p>
        </p:txBody>
      </p:sp>
      <p:sp>
        <p:nvSpPr>
          <p:cNvPr id="60" name="Google Shape;60;p3"/>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None/>
            </a:pPr>
            <a:r>
              <a:rPr lang="es-ES" sz="2800" b="0" i="0" u="none" strike="noStrike" cap="none" dirty="0" err="1">
                <a:solidFill>
                  <a:schemeClr val="lt1"/>
                </a:solidFill>
                <a:latin typeface="Arial"/>
                <a:ea typeface="Arial"/>
                <a:cs typeface="Arial"/>
                <a:sym typeface="Arial"/>
              </a:rPr>
              <a:t>Contenu</a:t>
            </a:r>
            <a:r>
              <a:rPr lang="es-ES" sz="2800" b="0" i="0" u="none" strike="noStrike" cap="none" dirty="0">
                <a:solidFill>
                  <a:schemeClr val="lt1"/>
                </a:solidFill>
                <a:latin typeface="Arial"/>
                <a:ea typeface="Arial"/>
                <a:cs typeface="Arial"/>
                <a:sym typeface="Arial"/>
              </a:rPr>
              <a:t> </a:t>
            </a:r>
            <a:endParaRPr sz="2800" b="0" i="0" u="none" strike="noStrike" cap="none" dirty="0">
              <a:solidFill>
                <a:srgbClr val="000000"/>
              </a:solidFill>
              <a:latin typeface="Arial"/>
              <a:ea typeface="Arial"/>
              <a:cs typeface="Arial"/>
              <a:sym typeface="Arial"/>
            </a:endParaRPr>
          </a:p>
        </p:txBody>
      </p:sp>
      <p:sp>
        <p:nvSpPr>
          <p:cNvPr id="61" name="Google Shape;61;p3"/>
          <p:cNvSpPr/>
          <p:nvPr/>
        </p:nvSpPr>
        <p:spPr>
          <a:xfrm>
            <a:off x="1358538" y="2396683"/>
            <a:ext cx="7354388" cy="1477287"/>
          </a:xfrm>
          <a:prstGeom prst="rect">
            <a:avLst/>
          </a:prstGeom>
          <a:noFill/>
          <a:ln>
            <a:noFill/>
          </a:ln>
        </p:spPr>
        <p:txBody>
          <a:bodyPr spcFirstLastPara="1" wrap="square" lIns="91425" tIns="45700" rIns="91425" bIns="45700" anchor="t" anchorCtr="0">
            <a:spAutoFit/>
          </a:bodyPr>
          <a:lstStyle/>
          <a:p>
            <a:pPr marL="457200" lvl="0" indent="-457200">
              <a:lnSpc>
                <a:spcPct val="150000"/>
              </a:lnSpc>
              <a:buSzPts val="2200"/>
              <a:buFont typeface="Arial"/>
              <a:buAutoNum type="arabicPeriod"/>
            </a:pPr>
            <a:r>
              <a:rPr lang="fr-FR" sz="2000" dirty="0"/>
              <a:t>Flux de trafic - intensité, vitesse, capacité routière
Niveau de qualité du trafic
Outils et stratégies pour réduire la congestion routière</a:t>
            </a:r>
            <a:endParaRPr sz="2000" b="0" i="0" u="none" strike="noStrike" cap="none" dirty="0">
              <a:solidFill>
                <a:srgbClr val="000000"/>
              </a:solidFill>
              <a:latin typeface="Arial"/>
              <a:ea typeface="Arial"/>
              <a:cs typeface="Arial"/>
              <a:sym typeface="Arial"/>
            </a:endParaRPr>
          </a:p>
        </p:txBody>
      </p:sp>
      <p:sp>
        <p:nvSpPr>
          <p:cNvPr id="62" name="Google Shape;62;p3"/>
          <p:cNvSpPr/>
          <p:nvPr/>
        </p:nvSpPr>
        <p:spPr>
          <a:xfrm>
            <a:off x="876753" y="2360711"/>
            <a:ext cx="338093" cy="1754089"/>
          </a:xfrm>
          <a:prstGeom prst="rect">
            <a:avLst/>
          </a:prstGeom>
          <a:solidFill>
            <a:srgbClr val="18C320"/>
          </a:solidFill>
          <a:ln w="1270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5</a:t>
            </a:fld>
            <a:endParaRPr/>
          </a:p>
        </p:txBody>
      </p:sp>
      <p:sp>
        <p:nvSpPr>
          <p:cNvPr id="68" name="Google Shape;68;g10b78f225a7_0_23"/>
          <p:cNvSpPr txBox="1"/>
          <p:nvPr/>
        </p:nvSpPr>
        <p:spPr>
          <a:xfrm>
            <a:off x="285530" y="970029"/>
            <a:ext cx="8558023" cy="793457"/>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pPr>
            <a:r>
              <a:rPr lang="fr-FR" sz="2800" dirty="0">
                <a:solidFill>
                  <a:schemeClr val="lt1"/>
                </a:solidFill>
              </a:rPr>
              <a:t>Instructions pour le document, révision de la source </a:t>
            </a:r>
            <a:endParaRPr dirty="0"/>
          </a:p>
        </p:txBody>
      </p:sp>
      <p:sp>
        <p:nvSpPr>
          <p:cNvPr id="69" name="Google Shape;69;g10b78f225a7_0_23"/>
          <p:cNvSpPr/>
          <p:nvPr/>
        </p:nvSpPr>
        <p:spPr>
          <a:xfrm>
            <a:off x="319069" y="1929637"/>
            <a:ext cx="8367731" cy="3508612"/>
          </a:xfrm>
          <a:prstGeom prst="rect">
            <a:avLst/>
          </a:prstGeom>
          <a:noFill/>
          <a:ln>
            <a:noFill/>
          </a:ln>
        </p:spPr>
        <p:txBody>
          <a:bodyPr spcFirstLastPara="1" wrap="square" lIns="91425" tIns="45700" rIns="91425" bIns="45700" anchor="t" anchorCtr="0">
            <a:spAutoFit/>
          </a:bodyPr>
          <a:lstStyle/>
          <a:p>
            <a:pPr lvl="0"/>
            <a:r>
              <a:rPr lang="fr-FR" sz="1600" dirty="0">
                <a:solidFill>
                  <a:schemeClr val="dk1"/>
                </a:solidFill>
              </a:rPr>
              <a:t>Dans les sources présentées, les étudiants peuvent apprendre le côté théorique de la circulation, comment les niveaux de qualité du trafic sont caractérisés (document Word) ainsi que regarder le côté pratique des solutions de congestion (article du site Web et vidéo).
</a:t>
            </a:r>
            <a:r>
              <a:rPr lang="es-ES" sz="1600" b="0" i="0" u="none" strike="noStrike" cap="none" dirty="0">
                <a:solidFill>
                  <a:schemeClr val="dk1"/>
                </a:solidFill>
                <a:latin typeface="Arial"/>
                <a:ea typeface="Arial"/>
                <a:cs typeface="Arial"/>
                <a:sym typeface="Arial"/>
              </a:rPr>
              <a:t>  </a:t>
            </a:r>
            <a:endParaRPr dirty="0"/>
          </a:p>
          <a:p>
            <a:pPr marL="342900" lvl="0" indent="-342900">
              <a:lnSpc>
                <a:spcPct val="150000"/>
              </a:lnSpc>
              <a:buSzPts val="1600"/>
              <a:buFont typeface="Arial"/>
              <a:buAutoNum type="arabicPeriod"/>
            </a:pPr>
            <a:r>
              <a:rPr lang="fr-FR" sz="1600" dirty="0">
                <a:solidFill>
                  <a:schemeClr val="dk1"/>
                </a:solidFill>
              </a:rPr>
              <a:t>Document Word
Article du site Web
Vidéo </a:t>
            </a:r>
            <a:r>
              <a:rPr lang="fr-FR" sz="1600" dirty="0" err="1">
                <a:solidFill>
                  <a:schemeClr val="dk1"/>
                </a:solidFill>
              </a:rPr>
              <a:t>Youtube</a:t>
            </a:r>
            <a:endParaRPr sz="14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None/>
            </a:pPr>
            <a:endParaRPr sz="14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None/>
            </a:pPr>
            <a:endParaRPr sz="14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None/>
            </a:pPr>
            <a:endParaRPr sz="14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None/>
            </a:pPr>
            <a:endParaRPr sz="14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None/>
            </a:pPr>
            <a:r>
              <a:rPr lang="es-ES" sz="1400" b="0" i="0" u="none" strike="noStrike" cap="none" dirty="0">
                <a:solidFill>
                  <a:srgbClr val="7F7F7F"/>
                </a:solidFill>
                <a:latin typeface="Arial"/>
                <a:ea typeface="Arial"/>
                <a:cs typeface="Arial"/>
                <a:sym typeface="Arial"/>
              </a:rPr>
              <a:t> </a:t>
            </a:r>
            <a:endParaRPr sz="1400" b="0" i="0" u="none" strike="noStrike" cap="none" dirty="0">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6"/>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s-ES"/>
              <a:t>6</a:t>
            </a:fld>
            <a:endParaRPr/>
          </a:p>
        </p:txBody>
      </p:sp>
      <p:sp>
        <p:nvSpPr>
          <p:cNvPr id="75" name="Google Shape;75;p6"/>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62500" lnSpcReduction="20000"/>
          </a:bodyPr>
          <a:lstStyle/>
          <a:p>
            <a:pPr marL="742950" lvl="0" indent="-742950">
              <a:lnSpc>
                <a:spcPct val="90000"/>
              </a:lnSpc>
            </a:pPr>
            <a:r>
              <a:rPr lang="es-ES" sz="2800" dirty="0" err="1">
                <a:solidFill>
                  <a:schemeClr val="lt1"/>
                </a:solidFill>
              </a:rPr>
              <a:t>Source</a:t>
            </a:r>
            <a:r>
              <a:rPr lang="es-ES" sz="2800" dirty="0">
                <a:solidFill>
                  <a:schemeClr val="lt1"/>
                </a:solidFill>
              </a:rPr>
              <a:t> 1 – </a:t>
            </a:r>
            <a:r>
              <a:rPr lang="es-ES" sz="2800" dirty="0" err="1">
                <a:solidFill>
                  <a:schemeClr val="lt1"/>
                </a:solidFill>
              </a:rPr>
              <a:t>document</a:t>
            </a:r>
            <a:r>
              <a:rPr lang="es-ES" sz="2800" dirty="0">
                <a:solidFill>
                  <a:schemeClr val="lt1"/>
                </a:solidFill>
              </a:rPr>
              <a:t> </a:t>
            </a:r>
            <a:r>
              <a:rPr lang="es-ES" sz="2800" dirty="0" err="1">
                <a:solidFill>
                  <a:schemeClr val="lt1"/>
                </a:solidFill>
              </a:rPr>
              <a:t>joint</a:t>
            </a:r>
            <a:r>
              <a:rPr lang="es-ES" sz="2800" dirty="0">
                <a:solidFill>
                  <a:schemeClr val="lt1"/>
                </a:solidFill>
              </a:rPr>
              <a:t>
</a:t>
            </a:r>
            <a:endParaRPr sz="2800" b="0" i="0" u="none" strike="noStrike" cap="none" dirty="0">
              <a:solidFill>
                <a:schemeClr val="lt1"/>
              </a:solidFill>
              <a:latin typeface="Arial"/>
              <a:ea typeface="Arial"/>
              <a:cs typeface="Arial"/>
              <a:sym typeface="Arial"/>
            </a:endParaRPr>
          </a:p>
        </p:txBody>
      </p:sp>
      <p:sp>
        <p:nvSpPr>
          <p:cNvPr id="76" name="Google Shape;76;p6"/>
          <p:cNvSpPr/>
          <p:nvPr/>
        </p:nvSpPr>
        <p:spPr>
          <a:xfrm>
            <a:off x="326575" y="1564384"/>
            <a:ext cx="8477700" cy="2536535"/>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000"/>
              <a:buFont typeface="Arial"/>
              <a:buNone/>
            </a:pPr>
            <a:r>
              <a:rPr lang="cs-CZ" sz="2000" dirty="0">
                <a:solidFill>
                  <a:schemeClr val="dk1"/>
                </a:solidFill>
              </a:rPr>
              <a:t>             </a:t>
            </a:r>
          </a:p>
          <a:p>
            <a:pPr lvl="0">
              <a:buSzPts val="2000"/>
            </a:pPr>
            <a:r>
              <a:rPr lang="cs-CZ" sz="2000" dirty="0">
                <a:solidFill>
                  <a:schemeClr val="dk1"/>
                </a:solidFill>
              </a:rPr>
              <a:t>                Document Word
</a:t>
            </a:r>
            <a:endParaRPr lang="en-GB" sz="2000" b="0" i="0" u="none" strike="noStrike" cap="none" dirty="0">
              <a:solidFill>
                <a:schemeClr val="dk1"/>
              </a:solidFill>
              <a:latin typeface="Arial"/>
              <a:ea typeface="Arial"/>
              <a:cs typeface="Arial"/>
              <a:sym typeface="Arial"/>
            </a:endParaRPr>
          </a:p>
          <a:p>
            <a:pPr lvl="0"/>
            <a:r>
              <a:rPr lang="fr-FR" sz="2000" dirty="0">
                <a:solidFill>
                  <a:schemeClr val="dk1"/>
                </a:solidFill>
              </a:rPr>
              <a:t>Lisez un court document Word qui a été compilé spécialement pour cette capsule afin de couvrir les points les plus importants. Le dossier se concentre sur les infrastructures terrestres et comprend une description de la fluidité du trafic, du niveau de qualité du trafic et donne quelques idées générales pour réduire la congestion.
</a:t>
            </a:r>
            <a:endParaRPr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chemeClr val="lt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chemeClr val="lt1"/>
              </a:solidFill>
              <a:latin typeface="Arial"/>
              <a:ea typeface="Arial"/>
              <a:cs typeface="Arial"/>
              <a:sym typeface="Arial"/>
            </a:endParaRPr>
          </a:p>
        </p:txBody>
      </p:sp>
      <p:pic>
        <p:nvPicPr>
          <p:cNvPr id="2" name="Obrázek 1">
            <a:extLst>
              <a:ext uri="{FF2B5EF4-FFF2-40B4-BE49-F238E27FC236}">
                <a16:creationId xmlns:a16="http://schemas.microsoft.com/office/drawing/2014/main" id="{5C0C3061-A9CB-D090-48B4-8718EAC61FC4}"/>
              </a:ext>
            </a:extLst>
          </p:cNvPr>
          <p:cNvPicPr>
            <a:picLocks noChangeAspect="1"/>
          </p:cNvPicPr>
          <p:nvPr/>
        </p:nvPicPr>
        <p:blipFill>
          <a:blip r:embed="rId3"/>
          <a:stretch>
            <a:fillRect/>
          </a:stretch>
        </p:blipFill>
        <p:spPr>
          <a:xfrm>
            <a:off x="339725" y="1704725"/>
            <a:ext cx="710862" cy="710862"/>
          </a:xfrm>
          <a:prstGeom prst="rect">
            <a:avLst/>
          </a:prstGeom>
        </p:spPr>
      </p:pic>
      <p:pic>
        <p:nvPicPr>
          <p:cNvPr id="1028" name="Picture 4" descr="Svg Icons For Nitro Ui: dealerships, car, weight">
            <a:extLst>
              <a:ext uri="{FF2B5EF4-FFF2-40B4-BE49-F238E27FC236}">
                <a16:creationId xmlns:a16="http://schemas.microsoft.com/office/drawing/2014/main" id="{206FB4CB-02DB-7F87-66C4-B89652C8E27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825" y="4517587"/>
            <a:ext cx="1219200" cy="1219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s-ES"/>
              <a:t>7</a:t>
            </a:fld>
            <a:endParaRPr/>
          </a:p>
        </p:txBody>
      </p:sp>
      <p:sp>
        <p:nvSpPr>
          <p:cNvPr id="82" name="Google Shape;82;p10"/>
          <p:cNvSpPr txBox="1"/>
          <p:nvPr/>
        </p:nvSpPr>
        <p:spPr>
          <a:xfrm>
            <a:off x="339725" y="1079933"/>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pPr>
            <a:r>
              <a:rPr lang="fr-FR" sz="2800" dirty="0">
                <a:solidFill>
                  <a:schemeClr val="lt1"/>
                </a:solidFill>
              </a:rPr>
              <a:t>Source 2 – article du site Web, copie jointe</a:t>
            </a:r>
            <a:endParaRPr sz="2800" b="0" i="0" u="none" strike="noStrike" cap="none" dirty="0">
              <a:solidFill>
                <a:schemeClr val="lt1"/>
              </a:solidFill>
              <a:latin typeface="Arial"/>
              <a:ea typeface="Arial"/>
              <a:cs typeface="Arial"/>
              <a:sym typeface="Arial"/>
            </a:endParaRPr>
          </a:p>
        </p:txBody>
      </p:sp>
      <p:sp>
        <p:nvSpPr>
          <p:cNvPr id="83" name="Google Shape;83;p10"/>
          <p:cNvSpPr/>
          <p:nvPr/>
        </p:nvSpPr>
        <p:spPr>
          <a:xfrm>
            <a:off x="339723" y="1620046"/>
            <a:ext cx="8405441" cy="899418"/>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lang="cs-CZ" sz="2000" u="sng" dirty="0"/>
          </a:p>
          <a:p>
            <a:pPr marL="0" marR="0" lvl="0" indent="0" algn="l" rtl="0">
              <a:lnSpc>
                <a:spcPct val="100000"/>
              </a:lnSpc>
              <a:spcBef>
                <a:spcPts val="0"/>
              </a:spcBef>
              <a:spcAft>
                <a:spcPts val="0"/>
              </a:spcAft>
              <a:buNone/>
            </a:pPr>
            <a:endParaRPr lang="cs-CZ" sz="2000" u="sng" dirty="0"/>
          </a:p>
          <a:p>
            <a:pPr marL="0" marR="0" lvl="0" indent="0" algn="l" rtl="0">
              <a:lnSpc>
                <a:spcPct val="100000"/>
              </a:lnSpc>
              <a:spcBef>
                <a:spcPts val="0"/>
              </a:spcBef>
              <a:spcAft>
                <a:spcPts val="0"/>
              </a:spcAft>
              <a:buNone/>
            </a:pPr>
            <a:endParaRPr lang="cs-CZ" sz="2000" u="sng" dirty="0"/>
          </a:p>
          <a:p>
            <a:pPr lvl="0"/>
            <a:r>
              <a:rPr lang="fr-FR" sz="2000" dirty="0">
                <a:solidFill>
                  <a:schemeClr val="dk1"/>
                </a:solidFill>
              </a:rPr>
              <a:t>Lisez cet article du site Web pour en savoir plus sur les stratégies courantes et moins habituelles pour faire face à la congestion dans les villes. Le texte examine la capacité, la connectivité, les contrôles, l’information, l’autonomie, la localisation, le télétravail, le séquençage, l’expédition, le partage, le vélo et plus encore.
</a:t>
            </a:r>
            <a:endParaRPr lang="en-GB" sz="20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lang="en-GB"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lang="en-GB" sz="2000" b="0" i="0" u="none" strike="noStrike" cap="none" dirty="0">
              <a:solidFill>
                <a:schemeClr val="lt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lang="en-GB"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lang="en-GB"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lang="en-GB" sz="2000" b="0" i="0" u="none" strike="noStrike" cap="none" dirty="0">
              <a:solidFill>
                <a:schemeClr val="lt1"/>
              </a:solidFill>
              <a:latin typeface="Arial"/>
              <a:ea typeface="Arial"/>
              <a:cs typeface="Arial"/>
              <a:sym typeface="Arial"/>
            </a:endParaRPr>
          </a:p>
        </p:txBody>
      </p:sp>
      <p:pic>
        <p:nvPicPr>
          <p:cNvPr id="3" name="Obrázek 2">
            <a:extLst>
              <a:ext uri="{FF2B5EF4-FFF2-40B4-BE49-F238E27FC236}">
                <a16:creationId xmlns:a16="http://schemas.microsoft.com/office/drawing/2014/main" id="{4CB6C0EB-B04E-9A39-5C3E-83728AB5D962}"/>
              </a:ext>
            </a:extLst>
          </p:cNvPr>
          <p:cNvPicPr>
            <a:picLocks noChangeAspect="1"/>
          </p:cNvPicPr>
          <p:nvPr/>
        </p:nvPicPr>
        <p:blipFill>
          <a:blip r:embed="rId3"/>
          <a:stretch>
            <a:fillRect/>
          </a:stretch>
        </p:blipFill>
        <p:spPr>
          <a:xfrm>
            <a:off x="4111299" y="4817087"/>
            <a:ext cx="1219200" cy="1219200"/>
          </a:xfrm>
          <a:prstGeom prst="rect">
            <a:avLst/>
          </a:prstGeom>
        </p:spPr>
      </p:pic>
      <p:pic>
        <p:nvPicPr>
          <p:cNvPr id="2" name="Obrázek 1">
            <a:extLst>
              <a:ext uri="{FF2B5EF4-FFF2-40B4-BE49-F238E27FC236}">
                <a16:creationId xmlns:a16="http://schemas.microsoft.com/office/drawing/2014/main" id="{99998496-0F85-51E0-DD03-3D56B72ED8D6}"/>
              </a:ext>
            </a:extLst>
          </p:cNvPr>
          <p:cNvPicPr>
            <a:picLocks noChangeAspect="1"/>
          </p:cNvPicPr>
          <p:nvPr/>
        </p:nvPicPr>
        <p:blipFill>
          <a:blip r:embed="rId4"/>
          <a:stretch>
            <a:fillRect/>
          </a:stretch>
        </p:blipFill>
        <p:spPr>
          <a:xfrm>
            <a:off x="339725" y="1704725"/>
            <a:ext cx="710862" cy="710862"/>
          </a:xfrm>
          <a:prstGeom prst="rect">
            <a:avLst/>
          </a:prstGeom>
        </p:spPr>
      </p:pic>
      <p:sp>
        <p:nvSpPr>
          <p:cNvPr id="11" name="TextovéPole 10">
            <a:extLst>
              <a:ext uri="{FF2B5EF4-FFF2-40B4-BE49-F238E27FC236}">
                <a16:creationId xmlns:a16="http://schemas.microsoft.com/office/drawing/2014/main" id="{06DD4BA3-EC36-F30B-C4F0-E43E1D5FD6AC}"/>
              </a:ext>
            </a:extLst>
          </p:cNvPr>
          <p:cNvSpPr txBox="1"/>
          <p:nvPr/>
        </p:nvSpPr>
        <p:spPr>
          <a:xfrm>
            <a:off x="1339484" y="1968211"/>
            <a:ext cx="6405921" cy="338554"/>
          </a:xfrm>
          <a:prstGeom prst="rect">
            <a:avLst/>
          </a:prstGeom>
          <a:noFill/>
        </p:spPr>
        <p:txBody>
          <a:bodyPr wrap="none" rtlCol="0">
            <a:spAutoFit/>
          </a:bodyPr>
          <a:lstStyle/>
          <a:p>
            <a:pPr marL="0" marR="0" lvl="0" indent="0" algn="l" rtl="0">
              <a:lnSpc>
                <a:spcPct val="100000"/>
              </a:lnSpc>
              <a:spcBef>
                <a:spcPts val="0"/>
              </a:spcBef>
              <a:spcAft>
                <a:spcPts val="0"/>
              </a:spcAft>
              <a:buNone/>
            </a:pPr>
            <a:r>
              <a:rPr lang="cs-CZ" sz="1600" u="sng">
                <a:hlinkClick r:id="rId5"/>
              </a:rPr>
              <a:t>https://transportist.org/2016/04/19/</a:t>
            </a:r>
            <a:r>
              <a:rPr lang="en-GB" sz="1600" u="sng">
                <a:hlinkClick r:id="rId5"/>
              </a:rPr>
              <a:t>21</a:t>
            </a:r>
            <a:r>
              <a:rPr lang="cs-CZ" sz="1600" u="sng">
                <a:hlinkClick r:id="rId5"/>
              </a:rPr>
              <a:t>-s</a:t>
            </a:r>
            <a:r>
              <a:rPr lang="en-GB" sz="1600" u="sng">
                <a:hlinkClick r:id="rId5"/>
              </a:rPr>
              <a:t>trategies</a:t>
            </a:r>
            <a:r>
              <a:rPr lang="cs-CZ" sz="1600" u="sng">
                <a:hlinkClick r:id="rId5"/>
              </a:rPr>
              <a:t>-</a:t>
            </a:r>
            <a:r>
              <a:rPr lang="en-GB" sz="1600" u="sng">
                <a:hlinkClick r:id="rId5"/>
              </a:rPr>
              <a:t>to</a:t>
            </a:r>
            <a:r>
              <a:rPr lang="cs-CZ" sz="1600" u="sng">
                <a:hlinkClick r:id="rId5"/>
              </a:rPr>
              <a:t>-s</a:t>
            </a:r>
            <a:r>
              <a:rPr lang="en-GB" sz="1600" u="sng">
                <a:hlinkClick r:id="rId5"/>
              </a:rPr>
              <a:t>olve</a:t>
            </a:r>
            <a:r>
              <a:rPr lang="cs-CZ" sz="1600" u="sng">
                <a:hlinkClick r:id="rId5"/>
              </a:rPr>
              <a:t>-c</a:t>
            </a:r>
            <a:r>
              <a:rPr lang="en-GB" sz="1600" u="sng">
                <a:hlinkClick r:id="rId5"/>
              </a:rPr>
              <a:t>ongestion</a:t>
            </a:r>
            <a:r>
              <a:rPr lang="cs-CZ" sz="1600" u="sng">
                <a:hlinkClick r:id="rId5"/>
              </a:rPr>
              <a:t>/</a:t>
            </a:r>
            <a:endParaRPr lang="cs-CZ" sz="1600" u="sn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1"/>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8</a:t>
            </a:fld>
            <a:endParaRPr/>
          </a:p>
        </p:txBody>
      </p:sp>
      <p:sp>
        <p:nvSpPr>
          <p:cNvPr id="89" name="Google Shape;89;p11"/>
          <p:cNvSpPr txBox="1"/>
          <p:nvPr/>
        </p:nvSpPr>
        <p:spPr>
          <a:xfrm>
            <a:off x="339725" y="1079933"/>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marR="0" lvl="0" indent="-742950" algn="l" rtl="0">
              <a:lnSpc>
                <a:spcPct val="90000"/>
              </a:lnSpc>
              <a:spcBef>
                <a:spcPts val="0"/>
              </a:spcBef>
              <a:spcAft>
                <a:spcPts val="0"/>
              </a:spcAft>
              <a:buNone/>
            </a:pPr>
            <a:r>
              <a:rPr lang="es-ES" sz="2800" b="0" i="0" u="none" strike="noStrike" cap="none">
                <a:solidFill>
                  <a:schemeClr val="lt1"/>
                </a:solidFill>
                <a:latin typeface="Arial"/>
                <a:ea typeface="Arial"/>
                <a:cs typeface="Arial"/>
                <a:sym typeface="Arial"/>
              </a:rPr>
              <a:t>Document, Source 3</a:t>
            </a:r>
            <a:endParaRPr sz="2800" b="0" i="0" u="none" strike="noStrike" cap="none">
              <a:solidFill>
                <a:schemeClr val="lt1"/>
              </a:solidFill>
              <a:latin typeface="Arial"/>
              <a:ea typeface="Arial"/>
              <a:cs typeface="Arial"/>
              <a:sym typeface="Arial"/>
            </a:endParaRPr>
          </a:p>
        </p:txBody>
      </p:sp>
      <p:sp>
        <p:nvSpPr>
          <p:cNvPr id="90" name="Google Shape;90;p11"/>
          <p:cNvSpPr txBox="1"/>
          <p:nvPr/>
        </p:nvSpPr>
        <p:spPr>
          <a:xfrm>
            <a:off x="316950" y="1079933"/>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pPr>
            <a:r>
              <a:rPr lang="es-ES" sz="2800" dirty="0" err="1">
                <a:solidFill>
                  <a:schemeClr val="lt1"/>
                </a:solidFill>
              </a:rPr>
              <a:t>Source</a:t>
            </a:r>
            <a:r>
              <a:rPr lang="es-ES" sz="2800" dirty="0">
                <a:solidFill>
                  <a:schemeClr val="lt1"/>
                </a:solidFill>
              </a:rPr>
              <a:t> 3 – </a:t>
            </a:r>
            <a:r>
              <a:rPr lang="es-ES" sz="2800" dirty="0" err="1">
                <a:solidFill>
                  <a:schemeClr val="lt1"/>
                </a:solidFill>
              </a:rPr>
              <a:t>vidéo</a:t>
            </a:r>
            <a:r>
              <a:rPr lang="es-ES" sz="2800" dirty="0">
                <a:solidFill>
                  <a:schemeClr val="lt1"/>
                </a:solidFill>
              </a:rPr>
              <a:t> </a:t>
            </a:r>
            <a:r>
              <a:rPr lang="es-ES" sz="2800" dirty="0" err="1">
                <a:solidFill>
                  <a:schemeClr val="lt1"/>
                </a:solidFill>
              </a:rPr>
              <a:t>youtube</a:t>
            </a:r>
            <a:endParaRPr sz="2800" b="0" i="0" u="none" strike="noStrike" cap="none" dirty="0">
              <a:solidFill>
                <a:schemeClr val="lt1"/>
              </a:solidFill>
              <a:latin typeface="Arial"/>
              <a:ea typeface="Arial"/>
              <a:cs typeface="Arial"/>
              <a:sym typeface="Arial"/>
            </a:endParaRPr>
          </a:p>
        </p:txBody>
      </p:sp>
      <p:sp>
        <p:nvSpPr>
          <p:cNvPr id="91" name="Google Shape;91;p11"/>
          <p:cNvSpPr/>
          <p:nvPr/>
        </p:nvSpPr>
        <p:spPr>
          <a:xfrm>
            <a:off x="326575" y="2523654"/>
            <a:ext cx="8477700" cy="1439465"/>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lvl="0">
              <a:buSzPts val="2000"/>
            </a:pPr>
            <a:r>
              <a:rPr lang="fr-FR" sz="2000" dirty="0">
                <a:solidFill>
                  <a:schemeClr val="dk1"/>
                </a:solidFill>
              </a:rPr>
              <a:t>Regardez une vidéo </a:t>
            </a:r>
            <a:r>
              <a:rPr lang="fr-FR" sz="2000" dirty="0" err="1">
                <a:solidFill>
                  <a:schemeClr val="dk1"/>
                </a:solidFill>
              </a:rPr>
              <a:t>Youtube</a:t>
            </a:r>
            <a:r>
              <a:rPr lang="fr-FR" sz="2000" dirty="0">
                <a:solidFill>
                  <a:schemeClr val="dk1"/>
                </a:solidFill>
              </a:rPr>
              <a:t> de 4,5 minutes qui explique certaines causes des embouteillages, explique comment le comportement du conducteur peut l’affecter et comment les voitures autonomes amélioreraient la fluidité du trafic.
</a:t>
            </a:r>
            <a:endParaRPr sz="20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chemeClr val="lt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chemeClr val="lt1"/>
              </a:solidFill>
              <a:latin typeface="Arial"/>
              <a:ea typeface="Arial"/>
              <a:cs typeface="Arial"/>
              <a:sym typeface="Arial"/>
            </a:endParaRPr>
          </a:p>
        </p:txBody>
      </p:sp>
      <p:pic>
        <p:nvPicPr>
          <p:cNvPr id="3" name="Obrázek 2">
            <a:extLst>
              <a:ext uri="{FF2B5EF4-FFF2-40B4-BE49-F238E27FC236}">
                <a16:creationId xmlns:a16="http://schemas.microsoft.com/office/drawing/2014/main" id="{285869A5-6B46-8E21-7093-06B57AF8841E}"/>
              </a:ext>
            </a:extLst>
          </p:cNvPr>
          <p:cNvPicPr>
            <a:picLocks noChangeAspect="1"/>
          </p:cNvPicPr>
          <p:nvPr/>
        </p:nvPicPr>
        <p:blipFill>
          <a:blip r:embed="rId3"/>
          <a:stretch>
            <a:fillRect/>
          </a:stretch>
        </p:blipFill>
        <p:spPr>
          <a:xfrm>
            <a:off x="3639716" y="4627321"/>
            <a:ext cx="1851417" cy="1851417"/>
          </a:xfrm>
          <a:prstGeom prst="rect">
            <a:avLst/>
          </a:prstGeom>
        </p:spPr>
      </p:pic>
      <p:pic>
        <p:nvPicPr>
          <p:cNvPr id="2" name="Irudia 3">
            <a:extLst>
              <a:ext uri="{FF2B5EF4-FFF2-40B4-BE49-F238E27FC236}">
                <a16:creationId xmlns:a16="http://schemas.microsoft.com/office/drawing/2014/main" id="{BD2A74F2-037E-2B9F-5509-C3908263BF1A}"/>
              </a:ext>
            </a:extLst>
          </p:cNvPr>
          <p:cNvPicPr>
            <a:picLocks noChangeAspect="1"/>
          </p:cNvPicPr>
          <p:nvPr/>
        </p:nvPicPr>
        <p:blipFill>
          <a:blip r:embed="rId4"/>
          <a:stretch>
            <a:fillRect/>
          </a:stretch>
        </p:blipFill>
        <p:spPr>
          <a:xfrm>
            <a:off x="584222" y="1704725"/>
            <a:ext cx="680737" cy="680737"/>
          </a:xfrm>
          <a:prstGeom prst="rect">
            <a:avLst/>
          </a:prstGeom>
        </p:spPr>
      </p:pic>
      <p:sp>
        <p:nvSpPr>
          <p:cNvPr id="5" name="TextovéPole 4">
            <a:extLst>
              <a:ext uri="{FF2B5EF4-FFF2-40B4-BE49-F238E27FC236}">
                <a16:creationId xmlns:a16="http://schemas.microsoft.com/office/drawing/2014/main" id="{D28C9453-4865-2709-5E12-28EDB2827A10}"/>
              </a:ext>
            </a:extLst>
          </p:cNvPr>
          <p:cNvSpPr txBox="1"/>
          <p:nvPr/>
        </p:nvSpPr>
        <p:spPr>
          <a:xfrm>
            <a:off x="1415244" y="1791444"/>
            <a:ext cx="4547811" cy="553998"/>
          </a:xfrm>
          <a:prstGeom prst="rect">
            <a:avLst/>
          </a:prstGeom>
          <a:noFill/>
        </p:spPr>
        <p:txBody>
          <a:bodyPr wrap="square" rtlCol="0">
            <a:spAutoFit/>
          </a:bodyPr>
          <a:lstStyle/>
          <a:p>
            <a:r>
              <a:rPr lang="cs-CZ" sz="1600" u="sng" dirty="0">
                <a:solidFill>
                  <a:srgbClr val="0000FF"/>
                </a:solidFill>
                <a:latin typeface="Calibri"/>
                <a:ea typeface="Calibri"/>
                <a:cs typeface="Calibri"/>
                <a:sym typeface="Calibri"/>
                <a:hlinkClick r:id="rId5"/>
              </a:rPr>
              <a:t>https://www.youtube.com/watch?v=iHzzSao6ypE</a:t>
            </a:r>
            <a:endParaRPr lang="cs-CZ" sz="1600" u="sng" dirty="0">
              <a:solidFill>
                <a:srgbClr val="0000FF"/>
              </a:solidFill>
              <a:latin typeface="Calibri"/>
              <a:ea typeface="Calibri"/>
              <a:cs typeface="Calibri"/>
              <a:sym typeface="Calibri"/>
            </a:endParaRPr>
          </a:p>
          <a:p>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s-ES"/>
              <a:t>9</a:t>
            </a:fld>
            <a:endParaRPr/>
          </a:p>
        </p:txBody>
      </p:sp>
      <p:sp>
        <p:nvSpPr>
          <p:cNvPr id="97" name="Google Shape;97;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lt1"/>
              </a:buClr>
              <a:buSzPts val="3959"/>
              <a:buFont typeface="Arial"/>
              <a:buNone/>
            </a:pPr>
            <a:r>
              <a:rPr lang="es-ES" sz="2800" b="0" i="0" u="none" strike="noStrike" cap="none" dirty="0" err="1">
                <a:solidFill>
                  <a:schemeClr val="lt1"/>
                </a:solidFill>
                <a:latin typeface="Arial"/>
                <a:ea typeface="Arial"/>
                <a:cs typeface="Arial"/>
                <a:sym typeface="Arial"/>
              </a:rPr>
              <a:t>Exercices</a:t>
            </a:r>
            <a:endParaRPr sz="2800" b="0" i="0" u="none" strike="noStrike" cap="none" dirty="0">
              <a:solidFill>
                <a:schemeClr val="lt1"/>
              </a:solidFill>
              <a:latin typeface="Arial"/>
              <a:ea typeface="Arial"/>
              <a:cs typeface="Arial"/>
              <a:sym typeface="Arial"/>
            </a:endParaRPr>
          </a:p>
        </p:txBody>
      </p:sp>
      <p:sp>
        <p:nvSpPr>
          <p:cNvPr id="98" name="Google Shape;98;g10b78f226a2_0_0"/>
          <p:cNvSpPr/>
          <p:nvPr/>
        </p:nvSpPr>
        <p:spPr>
          <a:xfrm>
            <a:off x="326575" y="1704724"/>
            <a:ext cx="8477700" cy="4104873"/>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lvl="0"/>
            <a:r>
              <a:rPr lang="fr-FR" sz="2000" dirty="0"/>
              <a:t>Faites correspondre chaque définition avec sa signification (choisissez parmi les idées données):</a:t>
            </a:r>
          </a:p>
          <a:p>
            <a:pPr lvl="0"/>
            <a:r>
              <a:rPr lang="fr-FR" sz="2000" dirty="0"/>
              <a:t>
Il s’agit du mouvement d’ensembles de véhicules, en pratique de véhicules (ou de piétons), se déplaçant le long d’une route terrestre particulière dans une direction derrière ou l’une à côté de l’autre dans une direction.
</a:t>
            </a:r>
            <a:endParaRPr sz="2000" b="0" i="0" u="none" strike="noStrike" cap="none" dirty="0">
              <a:solidFill>
                <a:srgbClr val="7F7F7F"/>
              </a:solidFill>
              <a:latin typeface="Arial"/>
              <a:ea typeface="Arial"/>
              <a:cs typeface="Arial"/>
              <a:sym typeface="Arial"/>
            </a:endParaRPr>
          </a:p>
          <a:p>
            <a:pPr lvl="0">
              <a:lnSpc>
                <a:spcPct val="107000"/>
              </a:lnSpc>
            </a:pPr>
            <a:r>
              <a:rPr lang="fr-FR" sz="2000" b="1" dirty="0"/>
              <a:t>Voie
Capacité routière
Intensité du trafic 
Infrastructures terrestres 
Circulation  
</a:t>
            </a:r>
            <a:endParaRPr sz="2000" b="0" i="0" u="none" strike="noStrike" cap="none" dirty="0">
              <a:solidFill>
                <a:schemeClr val="lt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chemeClr val="lt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Aspecto">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580</TotalTime>
  <Words>784</Words>
  <Application>Microsoft Office PowerPoint</Application>
  <PresentationFormat>Affichage à l'écran (4:3)</PresentationFormat>
  <Paragraphs>103</Paragraphs>
  <Slides>13</Slides>
  <Notes>13</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13</vt:i4>
      </vt:variant>
    </vt:vector>
  </HeadingPairs>
  <TitlesOfParts>
    <vt:vector size="18" baseType="lpstr">
      <vt:lpstr>Arial</vt:lpstr>
      <vt:lpstr>Calibri</vt:lpstr>
      <vt:lpstr>Cambria</vt:lpstr>
      <vt:lpstr>Noto Sans Symbols</vt:lpstr>
      <vt:lpstr>Aspecto</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i.virgel</dc:creator>
  <cp:lastModifiedBy>Emilie DE MIGUEL</cp:lastModifiedBy>
  <cp:revision>14</cp:revision>
  <dcterms:created xsi:type="dcterms:W3CDTF">2016-11-18T09:55:38Z</dcterms:created>
  <dcterms:modified xsi:type="dcterms:W3CDTF">2022-11-21T10:48:48Z</dcterms:modified>
</cp:coreProperties>
</file>