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64" r:id="rId4"/>
    <p:sldId id="259" r:id="rId5"/>
    <p:sldId id="261" r:id="rId6"/>
    <p:sldId id="265" r:id="rId7"/>
    <p:sldId id="266" r:id="rId8"/>
    <p:sldId id="262"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3</a:t>
            </a:fld>
            <a:endParaRPr lang="es-E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271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387065" y="6357783"/>
            <a:ext cx="3638831"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www.inc.com/maria-haggerty/3-ways-to-perfect-last-mile-delivery-in-2021.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GB" smtClean="0"/>
              <a:pPr marL="0" lvl="0" indent="0" algn="r" rtl="0">
                <a:lnSpc>
                  <a:spcPct val="100000"/>
                </a:lnSpc>
                <a:spcBef>
                  <a:spcPts val="0"/>
                </a:spcBef>
                <a:spcAft>
                  <a:spcPts val="0"/>
                </a:spcAft>
                <a:buSzPts val="1000"/>
                <a:buNone/>
              </a:pPr>
              <a:t>1</a:t>
            </a:fld>
            <a:endParaRPr lang="en-GB"/>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GB" sz="3200" b="1" i="0" u="none" strike="noStrike" cap="none">
                <a:solidFill>
                  <a:schemeClr val="lt1"/>
                </a:solidFill>
                <a:latin typeface="Arial"/>
                <a:ea typeface="Arial"/>
                <a:cs typeface="Arial"/>
                <a:sym typeface="Arial"/>
              </a:rPr>
              <a:t>Capsule</a:t>
            </a:r>
            <a:endParaRPr lang="en-GB"/>
          </a:p>
          <a:p>
            <a:pPr marL="0" marR="0" lvl="0" indent="0" algn="ctr" rtl="0">
              <a:lnSpc>
                <a:spcPct val="100000"/>
              </a:lnSpc>
              <a:spcBef>
                <a:spcPts val="0"/>
              </a:spcBef>
              <a:spcAft>
                <a:spcPts val="0"/>
              </a:spcAft>
              <a:buClr>
                <a:srgbClr val="000000"/>
              </a:buClr>
              <a:buSzPts val="3200"/>
              <a:buFont typeface="Arial"/>
              <a:buNone/>
            </a:pPr>
            <a:r>
              <a:rPr lang="en-GB" sz="3200" b="1">
                <a:solidFill>
                  <a:schemeClr val="lt1"/>
                </a:solidFill>
              </a:rPr>
              <a:t>2</a:t>
            </a:r>
            <a:r>
              <a:rPr lang="en-GB" sz="3200" b="1" i="0" u="none" strike="noStrike" cap="none">
                <a:solidFill>
                  <a:schemeClr val="lt1"/>
                </a:solidFill>
                <a:latin typeface="Arial"/>
                <a:ea typeface="Arial"/>
                <a:cs typeface="Arial"/>
                <a:sym typeface="Arial"/>
              </a:rPr>
              <a:t>.</a:t>
            </a:r>
            <a:r>
              <a:rPr lang="en-GB" sz="3200" b="1">
                <a:solidFill>
                  <a:schemeClr val="lt1"/>
                </a:solidFill>
              </a:rPr>
              <a:t>2</a:t>
            </a:r>
            <a:r>
              <a:rPr lang="en-GB" sz="3200" b="1" i="0" u="none" strike="noStrike" cap="none">
                <a:solidFill>
                  <a:schemeClr val="lt1"/>
                </a:solidFill>
                <a:latin typeface="Arial"/>
                <a:ea typeface="Arial"/>
                <a:cs typeface="Arial"/>
                <a:sym typeface="Arial"/>
              </a:rPr>
              <a:t>.</a:t>
            </a:r>
            <a:r>
              <a:rPr lang="en-GB" sz="3200" b="1">
                <a:solidFill>
                  <a:schemeClr val="lt1"/>
                </a:solidFill>
              </a:rPr>
              <a:t>2</a:t>
            </a:r>
            <a:endParaRPr lang="en-GB" sz="3200" b="0" i="0" u="none" strike="noStrike" cap="none">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n-GB" sz="2400" b="1" dirty="0">
                <a:solidFill>
                  <a:schemeClr val="dk1"/>
                </a:solidFill>
              </a:rPr>
              <a:t> </a:t>
            </a:r>
            <a:r>
              <a:rPr lang="fr-FR" sz="2400" b="1" dirty="0">
                <a:solidFill>
                  <a:schemeClr val="dk1"/>
                </a:solidFill>
              </a:rPr>
              <a:t>Le flux du tout dernier kilomètre : un service orienté client</a:t>
            </a:r>
            <a:endParaRPr lang="en-GB" sz="2400" b="1" dirty="0">
              <a:solidFill>
                <a:schemeClr val="dk1"/>
              </a:solidFill>
            </a:endParaRPr>
          </a:p>
        </p:txBody>
      </p:sp>
      <p:sp>
        <p:nvSpPr>
          <p:cNvPr id="27" name="Google Shape;27;p4"/>
          <p:cNvSpPr txBox="1"/>
          <p:nvPr/>
        </p:nvSpPr>
        <p:spPr>
          <a:xfrm>
            <a:off x="248194" y="1222861"/>
            <a:ext cx="8451669" cy="369291"/>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fr-FR" sz="1800" b="1" i="0" u="none" strike="noStrike" cap="none" dirty="0">
                <a:solidFill>
                  <a:schemeClr val="lt1"/>
                </a:solidFill>
                <a:latin typeface="Arial"/>
                <a:ea typeface="Arial"/>
                <a:cs typeface="Arial"/>
                <a:sym typeface="Arial"/>
              </a:rPr>
              <a:t>CHAPITRE 2 : Opérations logistiques du dernier kilomètre et impacts</a:t>
            </a: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latin typeface="Arial" panose="020B0604020202020204" pitchFamily="34" charset="0"/>
              </a:rPr>
              <a:t>UNITÉ 2 : Systèmes de distribution du dernier kilomètre</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1600" i="0" u="none" strike="noStrike" cap="none" dirty="0">
                <a:solidFill>
                  <a:schemeClr val="dk1"/>
                </a:solidFill>
                <a:latin typeface="Arial"/>
                <a:ea typeface="Arial"/>
                <a:cs typeface="Arial"/>
                <a:sym typeface="Arial"/>
              </a:rPr>
              <a:t>2.2.1</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cs-CZ" sz="1600" dirty="0">
                <a:solidFill>
                  <a:schemeClr val="dk1"/>
                </a:solidFill>
              </a:rPr>
              <a:t>2.2.1, 2.2.3, 2.2.4</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cs-CZ" sz="1600" b="0" i="0" u="none" strike="noStrike">
                <a:solidFill>
                  <a:schemeClr val="dk1"/>
                </a:solidFill>
                <a:effectLst/>
                <a:latin typeface="Arial" panose="020B0604020202020204" pitchFamily="34" charset="0"/>
              </a:rPr>
              <a:t>CLA</a:t>
            </a:r>
            <a:r>
              <a:rPr lang="cs-CZ" sz="1600" b="0" i="0" u="none" strike="noStrike">
                <a:solidFill>
                  <a:srgbClr val="000000"/>
                </a:solidFill>
                <a:effectLst/>
                <a:latin typeface="Arial" panose="020B0604020202020204" pitchFamily="34" charset="0"/>
              </a:rPr>
              <a:t>, </a:t>
            </a:r>
            <a:r>
              <a:rPr lang="en-GB" sz="1600" b="0" i="0" u="none" strike="noStrike" dirty="0">
                <a:solidFill>
                  <a:srgbClr val="000000"/>
                </a:solidFill>
                <a:effectLst/>
                <a:latin typeface="Arial" panose="020B0604020202020204" pitchFamily="34" charset="0"/>
              </a:rPr>
              <a:t>SUSMILE consortium member</a:t>
            </a:r>
            <a:endParaRPr lang="en-GB" sz="14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00445"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492990"/>
          </a:xfrm>
          <a:prstGeom prst="rect">
            <a:avLst/>
          </a:prstGeom>
          <a:ln>
            <a:solidFill>
              <a:schemeClr val="tx1">
                <a:lumMod val="50000"/>
                <a:lumOff val="50000"/>
              </a:schemeClr>
            </a:solidFill>
            <a:prstDash val="dash"/>
          </a:ln>
        </p:spPr>
        <p:txBody>
          <a:bodyPr wrap="square">
            <a:spAutoFit/>
          </a:bodyPr>
          <a:lstStyle/>
          <a:p>
            <a:r>
              <a:rPr lang="fr-FR" sz="2000" dirty="0">
                <a:latin typeface="+mn-lt"/>
              </a:rPr>
              <a:t>Cette capsule montre la grande importance du client dans l’organisation de la logistique du dernier kilomètre. Il aide à acquérir des connaissances sur ce sujet et sensibilise l’étudiant aux différents facteurs qui influencent le flux du tout dernier kilomètre et rendent le client satisfait.
</a:t>
            </a:r>
            <a:br>
              <a:rPr lang="en-GB" dirty="0"/>
            </a:br>
            <a:br>
              <a:rPr lang="en-GB" dirty="0"/>
            </a:br>
            <a:br>
              <a:rPr lang="en-GB" dirty="0"/>
            </a:br>
            <a:br>
              <a:rPr lang="en-GB"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3702693612"/>
              </p:ext>
            </p:extLst>
          </p:nvPr>
        </p:nvGraphicFramePr>
        <p:xfrm>
          <a:off x="326571" y="4053498"/>
          <a:ext cx="8464731" cy="981277"/>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356917">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850755716"/>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551379744"/>
              </p:ext>
            </p:extLst>
          </p:nvPr>
        </p:nvGraphicFramePr>
        <p:xfrm>
          <a:off x="339634" y="5821680"/>
          <a:ext cx="8438606" cy="822960"/>
        </p:xfrm>
        <a:graphic>
          <a:graphicData uri="http://schemas.openxmlformats.org/drawingml/2006/table">
            <a:tbl>
              <a:tblPr/>
              <a:tblGrid>
                <a:gridCol w="2371482">
                  <a:extLst>
                    <a:ext uri="{9D8B030D-6E8A-4147-A177-3AD203B41FA5}">
                      <a16:colId xmlns:a16="http://schemas.microsoft.com/office/drawing/2014/main" val="20000"/>
                    </a:ext>
                  </a:extLst>
                </a:gridCol>
                <a:gridCol w="2085473">
                  <a:extLst>
                    <a:ext uri="{9D8B030D-6E8A-4147-A177-3AD203B41FA5}">
                      <a16:colId xmlns:a16="http://schemas.microsoft.com/office/drawing/2014/main" val="1654580998"/>
                    </a:ext>
                  </a:extLst>
                </a:gridCol>
                <a:gridCol w="1909011">
                  <a:extLst>
                    <a:ext uri="{9D8B030D-6E8A-4147-A177-3AD203B41FA5}">
                      <a16:colId xmlns:a16="http://schemas.microsoft.com/office/drawing/2014/main" val="791192012"/>
                    </a:ext>
                  </a:extLst>
                </a:gridCol>
                <a:gridCol w="2072640">
                  <a:extLst>
                    <a:ext uri="{9D8B030D-6E8A-4147-A177-3AD203B41FA5}">
                      <a16:colId xmlns:a16="http://schemas.microsoft.com/office/drawing/2014/main" val="483250504"/>
                    </a:ext>
                  </a:extLst>
                </a:gridCol>
              </a:tblGrid>
              <a:tr h="804993">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cs-CZ" sz="1800" b="0" i="0" u="none" strike="noStrike" dirty="0">
                          <a:solidFill>
                            <a:srgbClr val="7F7F7F"/>
                          </a:solidFill>
                          <a:effectLst/>
                          <a:latin typeface="Arial" panose="020B0604020202020204" pitchFamily="34" charset="0"/>
                        </a:rPr>
                        <a:t>  </a:t>
                      </a:r>
                      <a:r>
                        <a:rPr lang="cs-CZ" sz="1800" b="0" i="0" u="none" strike="noStrike" dirty="0">
                          <a:solidFill>
                            <a:srgbClr val="000000"/>
                          </a:solidFill>
                          <a:effectLst/>
                          <a:latin typeface="Arial" panose="020B0604020202020204" pitchFamily="34" charset="0"/>
                        </a:rPr>
                        <a:t>Conten</a:t>
                      </a:r>
                      <a:r>
                        <a:rPr lang="fr-FR" sz="1800" b="0" i="0" u="none" strike="noStrike" dirty="0">
                          <a:solidFill>
                            <a:srgbClr val="000000"/>
                          </a:solidFill>
                          <a:effectLst/>
                          <a:latin typeface="Arial" panose="020B0604020202020204" pitchFamily="34" charset="0"/>
                        </a:rPr>
                        <a:t>u</a:t>
                      </a:r>
                      <a:r>
                        <a:rPr lang="cs-CZ" sz="1800" b="0" i="0" u="none" strike="noStrike" dirty="0">
                          <a:solidFill>
                            <a:srgbClr val="000000"/>
                          </a:solidFill>
                          <a:effectLst/>
                          <a:latin typeface="Arial" panose="020B0604020202020204" pitchFamily="34" charset="0"/>
                        </a:rPr>
                        <a:t>   </a:t>
                      </a:r>
                      <a:endParaRPr lang="cs-CZ" dirty="0">
                        <a:effectLst/>
                      </a:endParaRPr>
                    </a:p>
                    <a:p>
                      <a:pPr algn="ctr" rtl="0" fontAlgn="t">
                        <a:spcBef>
                          <a:spcPts val="0"/>
                        </a:spcBef>
                        <a:spcAft>
                          <a:spcPts val="0"/>
                        </a:spcAft>
                      </a:pPr>
                      <a:r>
                        <a:rPr lang="cs-CZ" sz="1800" b="0" i="0" u="none" strike="noStrike" dirty="0">
                          <a:solidFill>
                            <a:srgbClr val="7F7F7F"/>
                          </a:solidFill>
                          <a:effectLst/>
                          <a:latin typeface="Arial" panose="020B0604020202020204" pitchFamily="34" charset="0"/>
                        </a:rPr>
                        <a:t> 5  </a:t>
                      </a:r>
                      <a:r>
                        <a:rPr lang="cs-CZ" sz="1800" b="0" i="0" u="none" strike="noStrike" dirty="0">
                          <a:solidFill>
                            <a:srgbClr val="000000"/>
                          </a:solidFill>
                          <a:effectLst/>
                          <a:latin typeface="Arial" panose="020B0604020202020204" pitchFamily="34" charset="0"/>
                        </a:rPr>
                        <a:t>Min.  </a:t>
                      </a:r>
                      <a:endParaRPr lang="cs-CZ" dirty="0">
                        <a:effectLst/>
                      </a:endParaRPr>
                    </a:p>
                  </a:txBody>
                  <a:tcPr marL="45720" marR="45720" marT="30480" marB="3048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b="0" i="0" u="none" strike="noStrike" dirty="0">
                          <a:solidFill>
                            <a:srgbClr val="000000"/>
                          </a:solidFill>
                          <a:effectLst/>
                          <a:latin typeface="Arial" panose="020B0604020202020204" pitchFamily="34" charset="0"/>
                        </a:rPr>
                        <a:t>Exerci</a:t>
                      </a:r>
                      <a:r>
                        <a:rPr lang="fr-FR" sz="1800" b="0" i="0" u="none" strike="noStrike" dirty="0">
                          <a:solidFill>
                            <a:srgbClr val="000000"/>
                          </a:solidFill>
                          <a:effectLst/>
                          <a:latin typeface="Arial" panose="020B0604020202020204" pitchFamily="34" charset="0"/>
                        </a:rPr>
                        <a:t>c</a:t>
                      </a:r>
                      <a:r>
                        <a:rPr lang="cs-CZ" sz="1800" b="0" i="0" u="none" strike="noStrike" dirty="0">
                          <a:solidFill>
                            <a:srgbClr val="000000"/>
                          </a:solidFill>
                          <a:effectLst/>
                          <a:latin typeface="Arial" panose="020B0604020202020204" pitchFamily="34" charset="0"/>
                        </a:rPr>
                        <a:t>es </a:t>
                      </a:r>
                      <a:endParaRPr lang="cs-CZ" dirty="0">
                        <a:effectLst/>
                      </a:endParaRPr>
                    </a:p>
                    <a:p>
                      <a:pPr algn="ctr" rtl="0" fontAlgn="t">
                        <a:spcBef>
                          <a:spcPts val="0"/>
                        </a:spcBef>
                        <a:spcAft>
                          <a:spcPts val="0"/>
                        </a:spcAft>
                      </a:pPr>
                      <a:r>
                        <a:rPr lang="cs-CZ" sz="1800" b="0" i="0" u="none" strike="noStrike" dirty="0">
                          <a:solidFill>
                            <a:srgbClr val="7F7F7F"/>
                          </a:solidFill>
                          <a:effectLst/>
                          <a:latin typeface="Arial" panose="020B0604020202020204" pitchFamily="34" charset="0"/>
                        </a:rPr>
                        <a:t>5-10 </a:t>
                      </a:r>
                      <a:r>
                        <a:rPr lang="cs-CZ" sz="1800" b="0" i="0" u="none" strike="noStrike" dirty="0">
                          <a:solidFill>
                            <a:srgbClr val="000000"/>
                          </a:solidFill>
                          <a:effectLst/>
                          <a:latin typeface="Arial" panose="020B0604020202020204" pitchFamily="34" charset="0"/>
                        </a:rPr>
                        <a:t>Min. </a:t>
                      </a:r>
                      <a:endParaRPr lang="cs-CZ" dirty="0">
                        <a:effectLst/>
                      </a:endParaRPr>
                    </a:p>
                  </a:txBody>
                  <a:tcPr marL="45720" marR="45720" marT="30480" marB="3048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b="0" i="0" u="none" strike="noStrike" dirty="0">
                          <a:solidFill>
                            <a:srgbClr val="000000"/>
                          </a:solidFill>
                          <a:effectLst/>
                          <a:latin typeface="Arial" panose="020B0604020202020204" pitchFamily="34" charset="0"/>
                        </a:rPr>
                        <a:t>Documents suppl</a:t>
                      </a:r>
                      <a:r>
                        <a:rPr lang="fr-FR" sz="1800" b="0" i="0" u="none" strike="noStrike" dirty="0">
                          <a:solidFill>
                            <a:srgbClr val="000000"/>
                          </a:solidFill>
                          <a:effectLst/>
                          <a:latin typeface="Arial" panose="020B0604020202020204" pitchFamily="34" charset="0"/>
                        </a:rPr>
                        <a:t>.</a:t>
                      </a:r>
                      <a:r>
                        <a:rPr lang="cs-CZ" sz="1800" b="0" i="0" u="none" strike="noStrike" dirty="0">
                          <a:solidFill>
                            <a:srgbClr val="000000"/>
                          </a:solidFill>
                          <a:effectLst/>
                          <a:latin typeface="Arial" panose="020B0604020202020204" pitchFamily="34" charset="0"/>
                        </a:rPr>
                        <a:t>
</a:t>
                      </a:r>
                      <a:r>
                        <a:rPr lang="cs-CZ" sz="1800" b="0" i="0" u="none" strike="noStrike" dirty="0">
                          <a:solidFill>
                            <a:srgbClr val="7F7F7F"/>
                          </a:solidFill>
                          <a:effectLst/>
                          <a:latin typeface="Arial" panose="020B0604020202020204" pitchFamily="34" charset="0"/>
                        </a:rPr>
                        <a:t>10 </a:t>
                      </a:r>
                      <a:r>
                        <a:rPr lang="cs-CZ" sz="1800" b="0" i="0" u="none" strike="noStrike" dirty="0">
                          <a:solidFill>
                            <a:srgbClr val="000000"/>
                          </a:solidFill>
                          <a:effectLst/>
                          <a:latin typeface="Arial" panose="020B0604020202020204" pitchFamily="34" charset="0"/>
                        </a:rPr>
                        <a:t>Min. </a:t>
                      </a:r>
                      <a:endParaRPr lang="cs-CZ" dirty="0">
                        <a:effectLst/>
                      </a:endParaRPr>
                    </a:p>
                    <a:p>
                      <a:pPr fontAlgn="t"/>
                      <a:endParaRPr lang="cs-CZ" dirty="0">
                        <a:effectLst/>
                      </a:endParaRPr>
                    </a:p>
                  </a:txBody>
                  <a:tcPr marL="45720" marR="45720" marT="30480" marB="3048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r>
              <a:rPr lang="en-GB" sz="2800" b="0" i="0" u="none" strike="noStrike" cap="none" dirty="0">
                <a:solidFill>
                  <a:schemeClr val="lt1"/>
                </a:solidFill>
                <a:latin typeface="Arial"/>
                <a:ea typeface="Arial"/>
                <a:cs typeface="Arial"/>
                <a:sym typeface="Arial"/>
              </a:rPr>
              <a:t> </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Clientèle 
Service client, livraison parfaite
Relation d’affaires B2B
Relation d’affaires B2C</a:t>
            </a:r>
            <a:endParaRPr lang="en-US" sz="1800" b="0" i="1" u="none" strike="noStrike" dirty="0">
              <a:solidFill>
                <a:srgbClr val="000000"/>
              </a:solidFill>
              <a:effectLst/>
              <a:latin typeface="Calibri" panose="020F0502020204030204" pitchFamily="34" charset="0"/>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a:t>
            </a:r>
            <a:endParaRPr lang="en-GB" sz="2800" dirty="0">
              <a:solidFill>
                <a:schemeClr val="lt1"/>
              </a:solidFill>
            </a:endParaRPr>
          </a:p>
        </p:txBody>
      </p:sp>
      <p:sp>
        <p:nvSpPr>
          <p:cNvPr id="5" name="4 Rectángulo"/>
          <p:cNvSpPr/>
          <p:nvPr/>
        </p:nvSpPr>
        <p:spPr>
          <a:xfrm>
            <a:off x="319069" y="1929637"/>
            <a:ext cx="8367731" cy="3231654"/>
          </a:xfrm>
          <a:prstGeom prst="rect">
            <a:avLst/>
          </a:prstGeom>
        </p:spPr>
        <p:txBody>
          <a:bodyPr wrap="square">
            <a:spAutoFit/>
          </a:bodyPr>
          <a:lstStyle/>
          <a:p>
            <a:pPr lvl="0"/>
            <a:r>
              <a:rPr lang="fr-FR" sz="1600" dirty="0">
                <a:solidFill>
                  <a:srgbClr val="444444"/>
                </a:solidFill>
                <a:latin typeface="+mn-lt"/>
              </a:rPr>
              <a:t>Last Mile </a:t>
            </a:r>
            <a:r>
              <a:rPr lang="fr-FR" sz="1600" dirty="0" err="1">
                <a:solidFill>
                  <a:srgbClr val="444444"/>
                </a:solidFill>
                <a:latin typeface="+mn-lt"/>
              </a:rPr>
              <a:t>Logistics</a:t>
            </a:r>
            <a:r>
              <a:rPr lang="fr-FR" sz="1600" dirty="0">
                <a:solidFill>
                  <a:srgbClr val="444444"/>
                </a:solidFill>
                <a:latin typeface="+mn-lt"/>
              </a:rPr>
              <a:t> commence par répondre à la demande des tendances de consommation. Les entreprises qui travaillent avec un traitement fiable et mettent en œuvre des solutions modernes auront plus de succès en maintenant la satisfaction de la clientèle. Les sources ci-jointes présentent les facteurs clés qui influencent l’exécution de la livraison ainsi que des conseils sur la façon d’atteindre cet objectif.
</a:t>
            </a:r>
            <a:endParaRPr lang="en-GB" sz="1600" dirty="0">
              <a:solidFill>
                <a:schemeClr val="tx1"/>
              </a:solidFill>
            </a:endParaRPr>
          </a:p>
          <a:p>
            <a:pPr lvl="0"/>
            <a:r>
              <a:rPr lang="fr-FR" sz="1600" dirty="0">
                <a:solidFill>
                  <a:schemeClr val="tx1"/>
                </a:solidFill>
              </a:rPr>
              <a:t>Cette capsule contient deux sources :
</a:t>
            </a:r>
            <a:endParaRPr lang="en-GB" sz="1600" dirty="0">
              <a:effectLst/>
              <a:latin typeface="+mn-lt"/>
              <a:ea typeface="Calibri" panose="020F0502020204030204" pitchFamily="34" charset="0"/>
              <a:cs typeface="Times New Roman" panose="02020603050405020304" pitchFamily="18" charset="0"/>
            </a:endParaRPr>
          </a:p>
          <a:p>
            <a:pPr marL="342900" indent="-342900">
              <a:buAutoNum type="arabicPeriod"/>
            </a:pPr>
            <a:r>
              <a:rPr lang="fr-FR" sz="1600" dirty="0">
                <a:solidFill>
                  <a:schemeClr val="tx1"/>
                </a:solidFill>
                <a:latin typeface="+mn-lt"/>
              </a:rPr>
              <a:t>Document Word qui couvre et résume tous les sujets du contenu de cette capsule
Site Web avec trois conseils pour une livraison parfaite du dernier kilomètre</a:t>
            </a:r>
            <a:endParaRPr lang="en-GB" sz="1600" dirty="0">
              <a:solidFill>
                <a:schemeClr val="tx1"/>
              </a:solidFill>
            </a:endParaRPr>
          </a:p>
          <a:p>
            <a:r>
              <a:rPr lang="en-GB" sz="1600" dirty="0">
                <a:solidFill>
                  <a:schemeClr val="tx1"/>
                </a:solidFill>
              </a:rPr>
              <a:t> </a:t>
            </a:r>
          </a:p>
          <a:p>
            <a:endParaRPr lang="en-GB" dirty="0">
              <a:solidFill>
                <a:schemeClr val="tx1">
                  <a:lumMod val="50000"/>
                  <a:lumOff val="50000"/>
                </a:schemeClr>
              </a:solidFill>
            </a:endParaRP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Source 1 – document joint</a:t>
            </a:r>
          </a:p>
        </p:txBody>
      </p:sp>
      <p:sp>
        <p:nvSpPr>
          <p:cNvPr id="80" name="Google Shape;80;g10b78f226a2_0_0"/>
          <p:cNvSpPr/>
          <p:nvPr/>
        </p:nvSpPr>
        <p:spPr>
          <a:xfrm>
            <a:off x="326575" y="1704724"/>
            <a:ext cx="8477700" cy="256417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None/>
            </a:pPr>
            <a:r>
              <a:rPr lang="cs-CZ" sz="2000" dirty="0">
                <a:solidFill>
                  <a:schemeClr val="tx1"/>
                </a:solidFill>
              </a:rPr>
              <a:t>            </a:t>
            </a:r>
          </a:p>
          <a:p>
            <a:pPr lvl="0"/>
            <a:r>
              <a:rPr lang="cs-CZ" sz="2000" dirty="0">
                <a:solidFill>
                  <a:schemeClr val="tx1"/>
                </a:solidFill>
              </a:rPr>
              <a:t>             Document Word
</a:t>
            </a:r>
          </a:p>
          <a:p>
            <a:pPr lvl="0"/>
            <a:r>
              <a:rPr lang="fr-FR" sz="2000" dirty="0">
                <a:solidFill>
                  <a:schemeClr val="tx1"/>
                </a:solidFill>
              </a:rPr>
              <a:t>Lisez un court document Word qui a été compilé spécialement pour cette capsule afin de couvrir les points les plus importants des services orientés client. Ce document comprend une description du service à la clientèle, des indicateurs de qualité et de niveau de service, une livraison parfaite et deux relations d’affaires de base.
</a:t>
            </a:r>
            <a:endParaRPr lang="cs-CZ" sz="2000" dirty="0">
              <a:solidFill>
                <a:schemeClr val="lt1"/>
              </a:solidFill>
            </a:endParaRPr>
          </a:p>
          <a:p>
            <a:pPr marL="0" lvl="0" indent="0" algn="l" rtl="0">
              <a:spcBef>
                <a:spcPts val="0"/>
              </a:spcBef>
              <a:spcAft>
                <a:spcPts val="0"/>
              </a:spcAft>
              <a:buNone/>
            </a:pPr>
            <a:endParaRPr lang="cs-CZ" sz="2000" dirty="0">
              <a:solidFill>
                <a:schemeClr val="lt1"/>
              </a:solidFill>
            </a:endParaRPr>
          </a:p>
          <a:p>
            <a:pPr marL="0" lvl="0" indent="0" algn="l" rtl="0">
              <a:spcBef>
                <a:spcPts val="0"/>
              </a:spcBef>
              <a:spcAft>
                <a:spcPts val="0"/>
              </a:spcAft>
              <a:buNone/>
            </a:pPr>
            <a:endParaRPr lang="cs-CZ" sz="2000" dirty="0">
              <a:solidFill>
                <a:schemeClr val="lt1"/>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9" name="Obrázek 8">
            <a:extLst>
              <a:ext uri="{FF2B5EF4-FFF2-40B4-BE49-F238E27FC236}">
                <a16:creationId xmlns:a16="http://schemas.microsoft.com/office/drawing/2014/main" id="{6D46F18A-B351-23CC-FCFE-3D5C6027FA9D}"/>
              </a:ext>
            </a:extLst>
          </p:cNvPr>
          <p:cNvPicPr>
            <a:picLocks noChangeAspect="1"/>
          </p:cNvPicPr>
          <p:nvPr/>
        </p:nvPicPr>
        <p:blipFill>
          <a:blip r:embed="rId3"/>
          <a:stretch>
            <a:fillRect/>
          </a:stretch>
        </p:blipFill>
        <p:spPr>
          <a:xfrm>
            <a:off x="3962400" y="4268904"/>
            <a:ext cx="1219200" cy="1219200"/>
          </a:xfrm>
          <a:prstGeom prst="rect">
            <a:avLst/>
          </a:prstGeom>
        </p:spPr>
      </p:pic>
      <p:pic>
        <p:nvPicPr>
          <p:cNvPr id="2" name="Obrázek 1">
            <a:extLst>
              <a:ext uri="{FF2B5EF4-FFF2-40B4-BE49-F238E27FC236}">
                <a16:creationId xmlns:a16="http://schemas.microsoft.com/office/drawing/2014/main" id="{0E29AEFD-2A73-B18D-EBDC-1FE396D87932}"/>
              </a:ext>
            </a:extLst>
          </p:cNvPr>
          <p:cNvPicPr>
            <a:picLocks noChangeAspect="1"/>
          </p:cNvPicPr>
          <p:nvPr/>
        </p:nvPicPr>
        <p:blipFill>
          <a:blip r:embed="rId4"/>
          <a:stretch>
            <a:fillRect/>
          </a:stretch>
        </p:blipFill>
        <p:spPr>
          <a:xfrm>
            <a:off x="506203" y="1889550"/>
            <a:ext cx="764649" cy="76464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Source 2</a:t>
            </a:r>
            <a:r>
              <a:rPr lang="cs-CZ" sz="2800" dirty="0">
                <a:solidFill>
                  <a:schemeClr val="lt1"/>
                </a:solidFill>
              </a:rPr>
              <a:t> – </a:t>
            </a:r>
            <a:r>
              <a:rPr lang="fr-FR" sz="2800" dirty="0">
                <a:solidFill>
                  <a:schemeClr val="lt1"/>
                </a:solidFill>
              </a:rPr>
              <a:t>Article en ligne, copie jointe</a:t>
            </a:r>
            <a:endParaRPr lang="en-GB" sz="2800" dirty="0">
              <a:solidFill>
                <a:schemeClr val="lt1"/>
              </a:solidFill>
            </a:endParaRPr>
          </a:p>
        </p:txBody>
      </p:sp>
      <p:sp>
        <p:nvSpPr>
          <p:cNvPr id="80" name="Google Shape;80;g10b78f226a2_0_0"/>
          <p:cNvSpPr/>
          <p:nvPr/>
        </p:nvSpPr>
        <p:spPr>
          <a:xfrm>
            <a:off x="326575" y="1704723"/>
            <a:ext cx="8477700" cy="4391277"/>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3">
              <a:buSzPts val="2000"/>
            </a:pPr>
            <a:endParaRPr lang="cs-CZ" sz="2000" dirty="0">
              <a:hlinkClick r:id="rId3"/>
            </a:endParaRPr>
          </a:p>
          <a:p>
            <a:pPr lvl="3">
              <a:buSzPts val="2000"/>
            </a:pPr>
            <a:endParaRPr lang="cs-CZ" sz="2000" dirty="0">
              <a:hlinkClick r:id="rId3"/>
            </a:endParaRPr>
          </a:p>
          <a:p>
            <a:pPr marL="457200" lvl="3" indent="-457200">
              <a:buSzPts val="2000"/>
              <a:buFont typeface="Arial"/>
              <a:buAutoNum type="arabicPlain" startAt="3"/>
            </a:pPr>
            <a:endParaRPr lang="cs-CZ" sz="2000" dirty="0">
              <a:hlinkClick r:id="rId3"/>
            </a:endParaRPr>
          </a:p>
          <a:p>
            <a:pPr lvl="0">
              <a:buSzPts val="2000"/>
            </a:pPr>
            <a:r>
              <a:rPr lang="fr-FR" sz="2000" dirty="0">
                <a:solidFill>
                  <a:schemeClr val="tx1"/>
                </a:solidFill>
              </a:rPr>
              <a:t>Lisez cet article pour en savoir plus sur la façon d’améliorer votre livraison en mettant l’accent sur:</a:t>
            </a:r>
          </a:p>
          <a:p>
            <a:pPr lvl="1">
              <a:buSzPts val="2000"/>
            </a:pPr>
            <a:r>
              <a:rPr lang="fr-FR" sz="2000" dirty="0">
                <a:solidFill>
                  <a:schemeClr val="tx1"/>
                </a:solidFill>
              </a:rPr>
              <a:t>
1)</a:t>
            </a:r>
            <a:r>
              <a:rPr lang="cs-CZ" sz="2000" dirty="0">
                <a:solidFill>
                  <a:schemeClr val="tx1"/>
                </a:solidFill>
              </a:rPr>
              <a:t>Vitesse
</a:t>
            </a:r>
            <a:r>
              <a:rPr lang="fr-FR" sz="2000" dirty="0">
                <a:solidFill>
                  <a:schemeClr val="tx1"/>
                </a:solidFill>
              </a:rPr>
              <a:t>2)</a:t>
            </a:r>
            <a:r>
              <a:rPr lang="cs-CZ" sz="2000" dirty="0">
                <a:solidFill>
                  <a:schemeClr val="tx1"/>
                </a:solidFill>
              </a:rPr>
              <a:t>Inventaire
</a:t>
            </a:r>
            <a:r>
              <a:rPr lang="fr-FR" sz="2000" dirty="0">
                <a:solidFill>
                  <a:schemeClr val="tx1"/>
                </a:solidFill>
              </a:rPr>
              <a:t>3)</a:t>
            </a:r>
            <a:r>
              <a:rPr lang="cs-CZ" sz="2000" dirty="0">
                <a:solidFill>
                  <a:schemeClr val="tx1"/>
                </a:solidFill>
              </a:rPr>
              <a:t>Outils d’expédition</a:t>
            </a:r>
          </a:p>
          <a:p>
            <a:pPr marL="457200" marR="0" lvl="0" indent="-457200" algn="l" rtl="0">
              <a:lnSpc>
                <a:spcPct val="100000"/>
              </a:lnSpc>
              <a:spcBef>
                <a:spcPts val="0"/>
              </a:spcBef>
              <a:spcAft>
                <a:spcPts val="0"/>
              </a:spcAft>
              <a:buClr>
                <a:srgbClr val="000000"/>
              </a:buClr>
              <a:buSzPts val="2000"/>
              <a:buFont typeface="Arial"/>
              <a:buAutoNum type="arabicParenR"/>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3" name="Obrázek 2">
            <a:extLst>
              <a:ext uri="{FF2B5EF4-FFF2-40B4-BE49-F238E27FC236}">
                <a16:creationId xmlns:a16="http://schemas.microsoft.com/office/drawing/2014/main" id="{5BFC4BA0-495F-E51C-B91A-04453702622A}"/>
              </a:ext>
            </a:extLst>
          </p:cNvPr>
          <p:cNvPicPr>
            <a:picLocks noChangeAspect="1"/>
          </p:cNvPicPr>
          <p:nvPr/>
        </p:nvPicPr>
        <p:blipFill>
          <a:blip r:embed="rId4"/>
          <a:stretch>
            <a:fillRect/>
          </a:stretch>
        </p:blipFill>
        <p:spPr>
          <a:xfrm>
            <a:off x="2746043" y="4768515"/>
            <a:ext cx="1219200" cy="1219200"/>
          </a:xfrm>
          <a:prstGeom prst="rect">
            <a:avLst/>
          </a:prstGeom>
        </p:spPr>
      </p:pic>
      <p:pic>
        <p:nvPicPr>
          <p:cNvPr id="5" name="Obrázek 4">
            <a:extLst>
              <a:ext uri="{FF2B5EF4-FFF2-40B4-BE49-F238E27FC236}">
                <a16:creationId xmlns:a16="http://schemas.microsoft.com/office/drawing/2014/main" id="{B0A4DEF8-6944-DF95-D1D4-993BF88E10D8}"/>
              </a:ext>
            </a:extLst>
          </p:cNvPr>
          <p:cNvPicPr>
            <a:picLocks noChangeAspect="1"/>
          </p:cNvPicPr>
          <p:nvPr/>
        </p:nvPicPr>
        <p:blipFill>
          <a:blip r:embed="rId5"/>
          <a:stretch>
            <a:fillRect/>
          </a:stretch>
        </p:blipFill>
        <p:spPr>
          <a:xfrm>
            <a:off x="5470359" y="4752473"/>
            <a:ext cx="1219200" cy="1219200"/>
          </a:xfrm>
          <a:prstGeom prst="rect">
            <a:avLst/>
          </a:prstGeom>
        </p:spPr>
      </p:pic>
      <p:pic>
        <p:nvPicPr>
          <p:cNvPr id="7" name="Irudia 3">
            <a:extLst>
              <a:ext uri="{FF2B5EF4-FFF2-40B4-BE49-F238E27FC236}">
                <a16:creationId xmlns:a16="http://schemas.microsoft.com/office/drawing/2014/main" id="{2CD08630-F988-E69A-6A15-0413CC366133}"/>
              </a:ext>
            </a:extLst>
          </p:cNvPr>
          <p:cNvPicPr>
            <a:picLocks noChangeAspect="1"/>
          </p:cNvPicPr>
          <p:nvPr/>
        </p:nvPicPr>
        <p:blipFill>
          <a:blip r:embed="rId6"/>
          <a:stretch>
            <a:fillRect/>
          </a:stretch>
        </p:blipFill>
        <p:spPr>
          <a:xfrm>
            <a:off x="339725" y="1717073"/>
            <a:ext cx="759501" cy="759501"/>
          </a:xfrm>
          <a:prstGeom prst="rect">
            <a:avLst/>
          </a:prstGeom>
        </p:spPr>
      </p:pic>
      <p:sp>
        <p:nvSpPr>
          <p:cNvPr id="4" name="TextovéPole 3">
            <a:extLst>
              <a:ext uri="{FF2B5EF4-FFF2-40B4-BE49-F238E27FC236}">
                <a16:creationId xmlns:a16="http://schemas.microsoft.com/office/drawing/2014/main" id="{94AAFC3C-67DC-083B-2400-36E12F6AC63C}"/>
              </a:ext>
            </a:extLst>
          </p:cNvPr>
          <p:cNvSpPr txBox="1"/>
          <p:nvPr/>
        </p:nvSpPr>
        <p:spPr>
          <a:xfrm>
            <a:off x="1105801" y="1954142"/>
            <a:ext cx="6932398" cy="830997"/>
          </a:xfrm>
          <a:prstGeom prst="rect">
            <a:avLst/>
          </a:prstGeom>
          <a:noFill/>
        </p:spPr>
        <p:txBody>
          <a:bodyPr wrap="square" rtlCol="0">
            <a:spAutoFit/>
          </a:bodyPr>
          <a:lstStyle/>
          <a:p>
            <a:r>
              <a:rPr lang="cs-CZ" sz="1600" dirty="0">
                <a:hlinkClick r:id="rId3"/>
              </a:rPr>
              <a:t>https://www.inc.com/maria-haggerty/3-ways-to-perfect-last-mile-delivery-in-2021.html</a:t>
            </a:r>
            <a:endParaRPr lang="cs-CZ" sz="1600" dirty="0"/>
          </a:p>
          <a:p>
            <a:endParaRPr lang="cs-CZ"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r>
              <a:rPr lang="fr-FR" sz="2000" dirty="0">
                <a:solidFill>
                  <a:schemeClr val="tx1"/>
                </a:solidFill>
              </a:rPr>
              <a:t>Comment décririez-vous une livraison parfaite? Que faut-il accomplir? Pensez à différents aspects et étapes.
</a:t>
            </a:r>
            <a:endParaRPr lang="cs-CZ" sz="2000" dirty="0">
              <a:solidFill>
                <a:schemeClr val="tx1"/>
              </a:solidFill>
            </a:endParaRPr>
          </a:p>
          <a:p>
            <a:pPr marL="0" lvl="0" indent="0" algn="l" rtl="0">
              <a:spcBef>
                <a:spcPts val="0"/>
              </a:spcBef>
              <a:spcAft>
                <a:spcPts val="0"/>
              </a:spcAft>
              <a:buNone/>
            </a:pPr>
            <a:endParaRPr lang="cs-CZ" sz="2000" dirty="0">
              <a:solidFill>
                <a:schemeClr val="tx1"/>
              </a:solidFill>
            </a:endParaRPr>
          </a:p>
          <a:p>
            <a:pPr marL="0" lvl="0" indent="0" algn="l" rtl="0">
              <a:spcBef>
                <a:spcPts val="0"/>
              </a:spcBef>
              <a:spcAft>
                <a:spcPts val="0"/>
              </a:spcAft>
              <a:buNone/>
            </a:pPr>
            <a:endParaRPr lang="cs-CZ" sz="2000" dirty="0">
              <a:solidFill>
                <a:schemeClr val="tx1"/>
              </a:solidFill>
            </a:endParaRPr>
          </a:p>
          <a:p>
            <a:pPr lvl="0"/>
            <a:r>
              <a:rPr lang="fr-FR" sz="2000" dirty="0">
                <a:solidFill>
                  <a:schemeClr val="tx1"/>
                </a:solidFill>
              </a:rPr>
              <a:t>Avez-vous déjà eu une expérience insatisfaisante avec votre livraison privée ou professionnelle? Qu’est-ce qui a mal tourné et comment avez-vous géré la situation?
</a:t>
            </a: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TotalTime>
  <Words>452</Words>
  <Application>Microsoft Office PowerPoint</Application>
  <PresentationFormat>Affichage à l'écran (4:3)</PresentationFormat>
  <Paragraphs>74</Paragraphs>
  <Slides>8</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33</cp:revision>
  <dcterms:created xsi:type="dcterms:W3CDTF">2016-11-18T09:55:38Z</dcterms:created>
  <dcterms:modified xsi:type="dcterms:W3CDTF">2022-10-21T12:46:52Z</dcterms:modified>
</cp:coreProperties>
</file>