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57" r:id="rId3"/>
    <p:sldId id="264" r:id="rId4"/>
    <p:sldId id="259" r:id="rId5"/>
    <p:sldId id="274" r:id="rId6"/>
    <p:sldId id="277" r:id="rId7"/>
    <p:sldId id="285" r:id="rId8"/>
    <p:sldId id="286" r:id="rId9"/>
    <p:sldId id="268" r:id="rId10"/>
    <p:sldId id="293" r:id="rId11"/>
    <p:sldId id="292" r:id="rId12"/>
    <p:sldId id="291" r:id="rId13"/>
    <p:sldId id="290" r:id="rId14"/>
    <p:sldId id="294" r:id="rId15"/>
    <p:sldId id="287"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755" y="141"/>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b78f225a7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 name="Google Shape;83;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09328"/>
            <a:ext cx="2010676" cy="500217"/>
          </a:xfrm>
          <a:prstGeom prst="rect">
            <a:avLst/>
          </a:prstGeom>
          <a:noFill/>
          <a:ln>
            <a:noFill/>
          </a:ln>
        </p:spPr>
      </p:pic>
      <p:sp>
        <p:nvSpPr>
          <p:cNvPr id="17" name="Google Shape;17;p7"/>
          <p:cNvSpPr txBox="1"/>
          <p:nvPr/>
        </p:nvSpPr>
        <p:spPr>
          <a:xfrm>
            <a:off x="2263339" y="6319474"/>
            <a:ext cx="4677669"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northsearegion.eu/media/17515/210521_avatar_wp4_market-review_v1_final.pdf"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growth/sectors/automotive-industry/vehicle-categories_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citylogistics.info/projects/frankfurt-d-is-testing-cargo-tram-for-parcels/" TargetMode="External"/><Relationship Id="rId5" Type="http://schemas.openxmlformats.org/officeDocument/2006/relationships/hyperlink" Target="http://www.oree.org/docs/groupes-de-travail/transports/monoprix-dossier-de-presse-ferroviaire.pdf" TargetMode="External"/><Relationship Id="rId4" Type="http://schemas.openxmlformats.org/officeDocument/2006/relationships/hyperlink" Target="https://www.eurosender.com/blog/en/water-trans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xaDzp_K0EPY"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marketplace.eiturbanmobility.eu/best-practices/prague-successfully-implements-cargo-bicycle-hubs-to-reduce-freight-congestion-in-the-inner-c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m7orqWulq1I" TargetMode="External"/><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NpYCATIENFc"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2.1.4</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ctr"/>
            <a:r>
              <a:rPr lang="es-ES" sz="2400" b="1" dirty="0">
                <a:solidFill>
                  <a:schemeClr val="dk1"/>
                </a:solidFill>
              </a:rPr>
              <a:t> </a:t>
            </a:r>
            <a:r>
              <a:rPr lang="es-ES" sz="2400" b="1" dirty="0" err="1">
                <a:solidFill>
                  <a:schemeClr val="dk1"/>
                </a:solidFill>
              </a:rPr>
              <a:t>Modèles</a:t>
            </a:r>
            <a:r>
              <a:rPr lang="es-ES" sz="2400" b="1" dirty="0">
                <a:solidFill>
                  <a:schemeClr val="dk1"/>
                </a:solidFill>
              </a:rPr>
              <a:t> de </a:t>
            </a:r>
            <a:r>
              <a:rPr lang="es-ES" sz="2400" b="1" dirty="0" err="1">
                <a:solidFill>
                  <a:schemeClr val="dk1"/>
                </a:solidFill>
              </a:rPr>
              <a:t>distribution</a:t>
            </a:r>
            <a:r>
              <a:rPr lang="es-ES" sz="2400" b="1" dirty="0">
                <a:solidFill>
                  <a:schemeClr val="dk1"/>
                </a:solidFill>
              </a:rPr>
              <a:t> </a:t>
            </a:r>
            <a:r>
              <a:rPr lang="es-ES" sz="2400" b="1" dirty="0" err="1">
                <a:solidFill>
                  <a:schemeClr val="dk1"/>
                </a:solidFill>
              </a:rPr>
              <a:t>multimodale</a:t>
            </a:r>
            <a:endParaRPr lang="en-US" sz="2400" b="1" dirty="0">
              <a:solidFill>
                <a:schemeClr val="dk1"/>
              </a:solidFill>
            </a:endParaRPr>
          </a:p>
        </p:txBody>
      </p:sp>
      <p:sp>
        <p:nvSpPr>
          <p:cNvPr id="27" name="Google Shape;27;p4"/>
          <p:cNvSpPr txBox="1"/>
          <p:nvPr/>
        </p:nvSpPr>
        <p:spPr>
          <a:xfrm>
            <a:off x="248194" y="1222861"/>
            <a:ext cx="8451669" cy="369291"/>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800" b="1" i="0" u="none" strike="noStrike" cap="none" dirty="0">
                <a:solidFill>
                  <a:schemeClr val="lt1"/>
                </a:solidFill>
                <a:latin typeface="Arial"/>
                <a:ea typeface="Arial"/>
                <a:cs typeface="Arial"/>
                <a:sym typeface="Arial"/>
              </a:rPr>
              <a:t>CHAPITRE 2 : Opérations logistiques du dernier kilomètre et impacts</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r>
              <a:rPr lang="fr-FR" sz="2000" b="1" dirty="0">
                <a:solidFill>
                  <a:schemeClr val="dk1"/>
                </a:solidFill>
              </a:rPr>
              <a:t>UNITÉ 1 : Les équipements &amp; outils de la logistique urbaine</a:t>
            </a:r>
            <a:endParaRPr lang="en-GB"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Multimodalité sur route et voies navigables</a:t>
            </a:r>
            <a:endParaRPr lang="en-GB" sz="2800" dirty="0">
              <a:solidFill>
                <a:schemeClr val="bg1"/>
              </a:solidFill>
            </a:endParaRPr>
          </a:p>
        </p:txBody>
      </p:sp>
      <p:sp>
        <p:nvSpPr>
          <p:cNvPr id="6" name="4 Rectángulo">
            <a:extLst>
              <a:ext uri="{FF2B5EF4-FFF2-40B4-BE49-F238E27FC236}">
                <a16:creationId xmlns:a16="http://schemas.microsoft.com/office/drawing/2014/main" id="{FD171B14-3D07-470B-AFCF-76C4B9B79CCA}"/>
              </a:ext>
            </a:extLst>
          </p:cNvPr>
          <p:cNvSpPr/>
          <p:nvPr/>
        </p:nvSpPr>
        <p:spPr>
          <a:xfrm>
            <a:off x="313510" y="1602498"/>
            <a:ext cx="8608422" cy="1323439"/>
          </a:xfrm>
          <a:prstGeom prst="rect">
            <a:avLst/>
          </a:prstGeom>
        </p:spPr>
        <p:txBody>
          <a:bodyPr wrap="square">
            <a:spAutoFit/>
          </a:bodyPr>
          <a:lstStyle/>
          <a:p>
            <a:pPr algn="just"/>
            <a:r>
              <a:rPr lang="fr-FR" sz="1600" dirty="0"/>
              <a:t>Mais dans certaines villes, où l’utilisation de véhicules est impossible, comme cela se produit à Venise (Italie), la livraison multimodale est la seule option pour obtenir les produits dans la ville. Dans ce cas, bien que les marchandises arrivent dans des bateaux, le LMD se fait à pied, à l’aide de </a:t>
            </a:r>
            <a:r>
              <a:rPr lang="fr-FR" sz="1600" b="1" dirty="0">
                <a:solidFill>
                  <a:srgbClr val="18C320"/>
                </a:solidFill>
              </a:rPr>
              <a:t>charrettes</a:t>
            </a:r>
            <a:r>
              <a:rPr lang="fr-FR" sz="1600" dirty="0"/>
              <a:t>: 
</a:t>
            </a:r>
            <a:endParaRPr lang="es-ES" sz="1600" b="1" dirty="0">
              <a:solidFill>
                <a:srgbClr val="FF0000"/>
              </a:solidFill>
            </a:endParaRPr>
          </a:p>
        </p:txBody>
      </p:sp>
      <p:pic>
        <p:nvPicPr>
          <p:cNvPr id="2" name="Picture 2"/>
          <p:cNvPicPr>
            <a:picLocks noChangeAspect="1" noChangeArrowheads="1"/>
          </p:cNvPicPr>
          <p:nvPr/>
        </p:nvPicPr>
        <p:blipFill>
          <a:blip r:embed="rId3"/>
          <a:srcRect/>
          <a:stretch>
            <a:fillRect/>
          </a:stretch>
        </p:blipFill>
        <p:spPr bwMode="auto">
          <a:xfrm>
            <a:off x="685800" y="2860007"/>
            <a:ext cx="3643313" cy="296862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5005137" y="2827421"/>
            <a:ext cx="3272592" cy="2999876"/>
          </a:xfrm>
          <a:prstGeom prst="rect">
            <a:avLst/>
          </a:prstGeom>
          <a:noFill/>
          <a:ln w="9525">
            <a:noFill/>
            <a:miter lim="800000"/>
            <a:headEnd/>
            <a:tailEnd/>
          </a:ln>
        </p:spPr>
      </p:pic>
      <p:sp>
        <p:nvSpPr>
          <p:cNvPr id="8" name="7 Rectángulo"/>
          <p:cNvSpPr/>
          <p:nvPr/>
        </p:nvSpPr>
        <p:spPr>
          <a:xfrm>
            <a:off x="7098631" y="4138863"/>
            <a:ext cx="120316" cy="120316"/>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6456947" y="4062663"/>
            <a:ext cx="120316" cy="120316"/>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715127" y="3557336"/>
            <a:ext cx="100263" cy="160422"/>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65" name="Google Shape;65;p9"/>
          <p:cNvSpPr txBox="1"/>
          <p:nvPr/>
        </p:nvSpPr>
        <p:spPr>
          <a:xfrm>
            <a:off x="285531" y="914400"/>
            <a:ext cx="8509997" cy="535577"/>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indent="-742950">
              <a:lnSpc>
                <a:spcPct val="90000"/>
              </a:lnSpc>
            </a:pPr>
            <a:r>
              <a:rPr lang="fr-FR" sz="2800" dirty="0">
                <a:solidFill>
                  <a:schemeClr val="bg1"/>
                </a:solidFill>
              </a:rPr>
              <a:t>2. Multimodalité sur route et voies navigables</a:t>
            </a:r>
            <a:endParaRPr lang="en-GB" sz="2800" dirty="0">
              <a:solidFill>
                <a:schemeClr val="bg1"/>
              </a:solidFill>
            </a:endParaRPr>
          </a:p>
        </p:txBody>
      </p:sp>
      <p:sp>
        <p:nvSpPr>
          <p:cNvPr id="6" name="5 Rectángulo"/>
          <p:cNvSpPr/>
          <p:nvPr/>
        </p:nvSpPr>
        <p:spPr>
          <a:xfrm>
            <a:off x="1985555" y="1616128"/>
            <a:ext cx="6492240" cy="4770537"/>
          </a:xfrm>
          <a:prstGeom prst="rect">
            <a:avLst/>
          </a:prstGeom>
        </p:spPr>
        <p:txBody>
          <a:bodyPr wrap="square">
            <a:spAutoFit/>
          </a:bodyPr>
          <a:lstStyle/>
          <a:p>
            <a:pPr algn="just"/>
            <a:endParaRPr lang="en-US" sz="1600" dirty="0"/>
          </a:p>
          <a:p>
            <a:pPr algn="just"/>
            <a:r>
              <a:rPr lang="fr-FR" sz="1600" dirty="0"/>
              <a:t>Les </a:t>
            </a:r>
            <a:r>
              <a:rPr lang="fr-FR" sz="1600" b="1" dirty="0"/>
              <a:t>avantages </a:t>
            </a:r>
            <a:r>
              <a:rPr lang="fr-FR" sz="1600" dirty="0"/>
              <a:t>de ce mode de transport (2) :</a:t>
            </a:r>
          </a:p>
          <a:p>
            <a:pPr marL="285750" indent="-285750" algn="just">
              <a:buFont typeface="Wingdings" pitchFamily="2" charset="2"/>
              <a:buChar char="q"/>
            </a:pPr>
            <a:r>
              <a:rPr lang="fr-FR" sz="1600" dirty="0"/>
              <a:t>Évitez les sauts de trafic</a:t>
            </a:r>
            <a:r>
              <a:rPr lang="fr-FR" sz="1600" dirty="0">
                <a:sym typeface="Wingdings" panose="05000000000000000000" pitchFamily="2" charset="2"/>
              </a:rPr>
              <a:t></a:t>
            </a:r>
            <a:r>
              <a:rPr lang="fr-FR" sz="1600" dirty="0"/>
              <a:t> Pour économiser du temps et de l’argent
Moins de risques d’accidents</a:t>
            </a:r>
            <a:r>
              <a:rPr lang="fr-FR" sz="1600" dirty="0">
                <a:sym typeface="Wingdings" panose="05000000000000000000" pitchFamily="2" charset="2"/>
              </a:rPr>
              <a:t> </a:t>
            </a:r>
            <a:r>
              <a:rPr lang="fr-FR" sz="1600" dirty="0"/>
              <a:t>Haut niveau de sécurité pour le conducteur, les marchandises et les marchandises
Réduire l’utilisation des camions</a:t>
            </a:r>
            <a:r>
              <a:rPr lang="fr-FR" sz="1600" dirty="0">
                <a:sym typeface="Wingdings" panose="05000000000000000000" pitchFamily="2" charset="2"/>
              </a:rPr>
              <a:t> </a:t>
            </a:r>
            <a:r>
              <a:rPr lang="fr-FR" sz="1600" dirty="0"/>
              <a:t>Amélioration de la qualité de l’air et réduction des embouteillages
Options sans pollution disponibles</a:t>
            </a:r>
            <a:r>
              <a:rPr lang="fr-FR" sz="1600" dirty="0">
                <a:sym typeface="Wingdings" panose="05000000000000000000" pitchFamily="2" charset="2"/>
              </a:rPr>
              <a:t> </a:t>
            </a:r>
            <a:r>
              <a:rPr lang="fr-FR" sz="1600" dirty="0"/>
              <a:t>Moins d’émissions de CO2 et, par conséquent, amélioration de la qualité de l’air</a:t>
            </a:r>
            <a:endParaRPr lang="en-US" sz="1600" dirty="0">
              <a:sym typeface="Wingdings" pitchFamily="2" charset="2"/>
            </a:endParaRPr>
          </a:p>
          <a:p>
            <a:pPr algn="just">
              <a:buFont typeface="Wingdings" pitchFamily="2" charset="2"/>
              <a:buChar char="q"/>
            </a:pPr>
            <a:endParaRPr lang="en-US" sz="1600" dirty="0">
              <a:sym typeface="Wingdings" pitchFamily="2" charset="2"/>
            </a:endParaRPr>
          </a:p>
          <a:p>
            <a:pPr algn="just"/>
            <a:r>
              <a:rPr lang="fr-FR" sz="1600" dirty="0">
                <a:sym typeface="Wingdings" pitchFamily="2" charset="2"/>
              </a:rPr>
              <a:t>Les </a:t>
            </a:r>
            <a:r>
              <a:rPr lang="fr-FR" sz="1600" b="1" dirty="0">
                <a:sym typeface="Wingdings" pitchFamily="2" charset="2"/>
              </a:rPr>
              <a:t>inconvénients</a:t>
            </a:r>
            <a:r>
              <a:rPr lang="fr-FR" sz="1600" dirty="0">
                <a:sym typeface="Wingdings" pitchFamily="2" charset="2"/>
              </a:rPr>
              <a:t> de ce mode de transport :</a:t>
            </a:r>
          </a:p>
          <a:p>
            <a:pPr marL="285750" indent="-285750" algn="just">
              <a:buFont typeface="Wingdings" panose="05000000000000000000" pitchFamily="2" charset="2"/>
              <a:buChar char="q"/>
            </a:pPr>
            <a:r>
              <a:rPr lang="fr-FR" sz="1600" dirty="0">
                <a:sym typeface="Wingdings" pitchFamily="2" charset="2"/>
              </a:rPr>
              <a:t>
</a:t>
            </a:r>
            <a:r>
              <a:rPr lang="fr-FR" sz="1600" dirty="0"/>
              <a:t>Zone de couverture limitée</a:t>
            </a:r>
            <a:r>
              <a:rPr lang="fr-FR" sz="1600" dirty="0">
                <a:sym typeface="Wingdings" panose="05000000000000000000" pitchFamily="2" charset="2"/>
              </a:rPr>
              <a:t></a:t>
            </a:r>
            <a:r>
              <a:rPr lang="fr-FR" sz="1600" dirty="0"/>
              <a:t> Obligation d’utiliser un système de distribution multimodale
S’il n’y a pas de congestion routière, c’est un mode de livraison plus lent
Dans certaines régions, des inconvénients saisonniers peuvent survenir (la rivière peut geler ou en été pas assez de niveau d’eau)</a:t>
            </a:r>
            <a:endParaRPr lang="en-GB" sz="1600" dirty="0"/>
          </a:p>
        </p:txBody>
      </p:sp>
      <p:sp>
        <p:nvSpPr>
          <p:cNvPr id="5" name="4 Más"/>
          <p:cNvSpPr/>
          <p:nvPr/>
        </p:nvSpPr>
        <p:spPr>
          <a:xfrm>
            <a:off x="522516" y="2246809"/>
            <a:ext cx="1123404" cy="1267099"/>
          </a:xfrm>
          <a:prstGeom prst="mathPlus">
            <a:avLst/>
          </a:prstGeom>
          <a:solidFill>
            <a:srgbClr val="18C320"/>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enos"/>
          <p:cNvSpPr/>
          <p:nvPr/>
        </p:nvSpPr>
        <p:spPr>
          <a:xfrm>
            <a:off x="535577" y="4611189"/>
            <a:ext cx="1071154" cy="67926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65" name="Google Shape;65;p9"/>
          <p:cNvSpPr txBox="1"/>
          <p:nvPr/>
        </p:nvSpPr>
        <p:spPr>
          <a:xfrm>
            <a:off x="285531" y="888275"/>
            <a:ext cx="8509997" cy="483326"/>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Multimodalité sur route et voies navigables</a:t>
            </a:r>
            <a:endParaRPr lang="en-GB" sz="2800" dirty="0">
              <a:solidFill>
                <a:schemeClr val="bg1"/>
              </a:solidFill>
            </a:endParaRPr>
          </a:p>
        </p:txBody>
      </p:sp>
      <p:sp>
        <p:nvSpPr>
          <p:cNvPr id="6" name="5 Rectángulo"/>
          <p:cNvSpPr/>
          <p:nvPr/>
        </p:nvSpPr>
        <p:spPr>
          <a:xfrm>
            <a:off x="313510" y="2171949"/>
            <a:ext cx="8367731" cy="584775"/>
          </a:xfrm>
          <a:prstGeom prst="rect">
            <a:avLst/>
          </a:prstGeom>
        </p:spPr>
        <p:txBody>
          <a:bodyPr wrap="square">
            <a:spAutoFit/>
          </a:bodyPr>
          <a:lstStyle/>
          <a:p>
            <a:r>
              <a:rPr lang="en-US" sz="1600" b="1" dirty="0">
                <a:solidFill>
                  <a:schemeClr val="tx1"/>
                </a:solidFill>
              </a:rPr>
              <a:t>Source (pdf </a:t>
            </a:r>
            <a:r>
              <a:rPr lang="en-US" sz="1600" b="1" dirty="0" err="1">
                <a:solidFill>
                  <a:schemeClr val="tx1"/>
                </a:solidFill>
              </a:rPr>
              <a:t>en</a:t>
            </a:r>
            <a:r>
              <a:rPr lang="en-US" sz="1600" b="1" dirty="0">
                <a:solidFill>
                  <a:schemeClr val="tx1"/>
                </a:solidFill>
              </a:rPr>
              <a:t> EN): </a:t>
            </a:r>
            <a:r>
              <a:rPr lang="fr-FR" sz="1600" dirty="0"/>
              <a:t>Région Interreg Mer du Nord</a:t>
            </a:r>
            <a:r>
              <a:rPr lang="en-US" sz="1600" dirty="0"/>
              <a:t>. (2021, May 21). </a:t>
            </a:r>
            <a:r>
              <a:rPr lang="en-US" sz="1600" i="1" dirty="0"/>
              <a:t>Market review on city freight distribution using inland waterways.</a:t>
            </a:r>
            <a:r>
              <a:rPr lang="es-ES" sz="1600" i="1" dirty="0"/>
              <a:t> </a:t>
            </a:r>
            <a:endParaRPr lang="en-GB" sz="1600" dirty="0"/>
          </a:p>
        </p:txBody>
      </p:sp>
      <p:pic>
        <p:nvPicPr>
          <p:cNvPr id="1026" name="Picture 2"/>
          <p:cNvPicPr>
            <a:picLocks noChangeAspect="1" noChangeArrowheads="1"/>
          </p:cNvPicPr>
          <p:nvPr/>
        </p:nvPicPr>
        <p:blipFill>
          <a:blip r:embed="rId3"/>
          <a:srcRect/>
          <a:stretch>
            <a:fillRect/>
          </a:stretch>
        </p:blipFill>
        <p:spPr bwMode="auto">
          <a:xfrm>
            <a:off x="4322322" y="3742671"/>
            <a:ext cx="4473206" cy="2587805"/>
          </a:xfrm>
          <a:prstGeom prst="rect">
            <a:avLst/>
          </a:prstGeom>
          <a:noFill/>
          <a:ln w="9525">
            <a:noFill/>
            <a:miter lim="800000"/>
            <a:headEnd/>
            <a:tailEnd/>
          </a:ln>
        </p:spPr>
      </p:pic>
      <p:sp>
        <p:nvSpPr>
          <p:cNvPr id="8" name="7 CuadroTexto"/>
          <p:cNvSpPr txBox="1"/>
          <p:nvPr/>
        </p:nvSpPr>
        <p:spPr>
          <a:xfrm>
            <a:off x="443063" y="4164654"/>
            <a:ext cx="3683726" cy="2554545"/>
          </a:xfrm>
          <a:prstGeom prst="rect">
            <a:avLst/>
          </a:prstGeom>
          <a:noFill/>
        </p:spPr>
        <p:txBody>
          <a:bodyPr wrap="square" rtlCol="0">
            <a:spAutoFit/>
          </a:bodyPr>
          <a:lstStyle/>
          <a:p>
            <a:pPr algn="just"/>
            <a:r>
              <a:rPr lang="en-GB" sz="1600" b="1" dirty="0"/>
              <a:t>Résumé: 
</a:t>
            </a:r>
            <a:endParaRPr lang="en-GB" sz="1600" dirty="0"/>
          </a:p>
          <a:p>
            <a:pPr algn="just"/>
            <a:r>
              <a:rPr lang="en-GB" sz="1600" dirty="0"/>
              <a:t>Ce document </a:t>
            </a:r>
            <a:r>
              <a:rPr lang="en-GB" sz="1600" dirty="0" err="1"/>
              <a:t>recueille</a:t>
            </a:r>
            <a:r>
              <a:rPr lang="en-GB" sz="1600" dirty="0"/>
              <a:t> </a:t>
            </a:r>
            <a:r>
              <a:rPr lang="en-GB" sz="1600" dirty="0" err="1"/>
              <a:t>une</a:t>
            </a:r>
            <a:r>
              <a:rPr lang="en-GB" sz="1600" dirty="0"/>
              <a:t> </a:t>
            </a:r>
            <a:r>
              <a:rPr lang="fr-FR" sz="1600" b="1" dirty="0">
                <a:solidFill>
                  <a:srgbClr val="18C320"/>
                </a:solidFill>
              </a:rPr>
              <a:t>étude de marché sur les cas de distribution de fret urbain par voies navigables intérieures</a:t>
            </a:r>
            <a:r>
              <a:rPr lang="en-US" sz="1600" dirty="0"/>
              <a:t>, </a:t>
            </a:r>
            <a:r>
              <a:rPr lang="fr-FR" sz="1600" dirty="0"/>
              <a:t>pour l’utiliser comme source d’inspiration dans le projet AVATAR (</a:t>
            </a:r>
            <a:r>
              <a:rPr lang="fr-FR" sz="1600" dirty="0" err="1"/>
              <a:t>Autonomous</a:t>
            </a:r>
            <a:r>
              <a:rPr lang="fr-FR" sz="1600" dirty="0"/>
              <a:t> </a:t>
            </a:r>
            <a:r>
              <a:rPr lang="fr-FR" sz="1600" dirty="0" err="1"/>
              <a:t>vessels</a:t>
            </a:r>
            <a:r>
              <a:rPr lang="fr-FR" sz="1600" dirty="0"/>
              <a:t>, </a:t>
            </a:r>
            <a:r>
              <a:rPr lang="fr-FR" sz="1600" dirty="0" err="1"/>
              <a:t>cost</a:t>
            </a:r>
            <a:r>
              <a:rPr lang="fr-FR" sz="1600" dirty="0"/>
              <a:t>-effective transbordement, retour des déchets).</a:t>
            </a:r>
            <a:endParaRPr lang="en-GB" sz="1600" dirty="0"/>
          </a:p>
        </p:txBody>
      </p:sp>
      <p:sp>
        <p:nvSpPr>
          <p:cNvPr id="2" name="4 Rectángulo">
            <a:extLst>
              <a:ext uri="{FF2B5EF4-FFF2-40B4-BE49-F238E27FC236}">
                <a16:creationId xmlns:a16="http://schemas.microsoft.com/office/drawing/2014/main" id="{BE2A871F-C796-2CC2-BD0E-1C5E5951FC03}"/>
              </a:ext>
            </a:extLst>
          </p:cNvPr>
          <p:cNvSpPr/>
          <p:nvPr/>
        </p:nvSpPr>
        <p:spPr>
          <a:xfrm>
            <a:off x="313510" y="1602498"/>
            <a:ext cx="8608422" cy="584775"/>
          </a:xfrm>
          <a:prstGeom prst="rect">
            <a:avLst/>
          </a:prstGeom>
        </p:spPr>
        <p:txBody>
          <a:bodyPr wrap="square">
            <a:spAutoFit/>
          </a:bodyPr>
          <a:lstStyle/>
          <a:p>
            <a:pPr algn="just"/>
            <a:r>
              <a:rPr lang="fr-FR" sz="1600" dirty="0"/>
              <a:t>Comme matériau supplémentaire, une deuxième source est également proposée au cas où vous voudriez aller plus loin:</a:t>
            </a:r>
            <a:endParaRPr lang="es-ES" sz="1600" b="1" dirty="0">
              <a:solidFill>
                <a:srgbClr val="FF0000"/>
              </a:solidFill>
            </a:endParaRPr>
          </a:p>
        </p:txBody>
      </p:sp>
      <p:pic>
        <p:nvPicPr>
          <p:cNvPr id="4" name="Irudia 3">
            <a:extLst>
              <a:ext uri="{FF2B5EF4-FFF2-40B4-BE49-F238E27FC236}">
                <a16:creationId xmlns:a16="http://schemas.microsoft.com/office/drawing/2014/main" id="{7E085E08-4FDA-045D-8A3C-87A7A1967C5E}"/>
              </a:ext>
            </a:extLst>
          </p:cNvPr>
          <p:cNvPicPr>
            <a:picLocks noChangeAspect="1"/>
          </p:cNvPicPr>
          <p:nvPr/>
        </p:nvPicPr>
        <p:blipFill>
          <a:blip r:embed="rId4"/>
          <a:stretch>
            <a:fillRect/>
          </a:stretch>
        </p:blipFill>
        <p:spPr>
          <a:xfrm>
            <a:off x="443063" y="2829897"/>
            <a:ext cx="896760" cy="896760"/>
          </a:xfrm>
          <a:prstGeom prst="rect">
            <a:avLst/>
          </a:prstGeom>
        </p:spPr>
      </p:pic>
      <p:sp>
        <p:nvSpPr>
          <p:cNvPr id="7" name="TestuKoadroa 6">
            <a:extLst>
              <a:ext uri="{FF2B5EF4-FFF2-40B4-BE49-F238E27FC236}">
                <a16:creationId xmlns:a16="http://schemas.microsoft.com/office/drawing/2014/main" id="{3947C15C-8181-8485-554F-36FBA4EA48C9}"/>
              </a:ext>
            </a:extLst>
          </p:cNvPr>
          <p:cNvSpPr txBox="1"/>
          <p:nvPr/>
        </p:nvSpPr>
        <p:spPr>
          <a:xfrm>
            <a:off x="1728402" y="2985890"/>
            <a:ext cx="7452111" cy="584775"/>
          </a:xfrm>
          <a:prstGeom prst="rect">
            <a:avLst/>
          </a:prstGeom>
          <a:noFill/>
        </p:spPr>
        <p:txBody>
          <a:bodyPr wrap="square">
            <a:spAutoFit/>
          </a:bodyPr>
          <a:lstStyle/>
          <a:p>
            <a:r>
              <a:rPr lang="es-ES" sz="1600" dirty="0">
                <a:hlinkClick r:id="rId5"/>
              </a:rPr>
              <a:t>https://northsearegion.eu/media/17515/210521_avatar_wp4_market-review_v1_final.pdf</a:t>
            </a:r>
            <a:endParaRPr lang="eu-E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14" name="Imagen 13">
            <a:extLst>
              <a:ext uri="{FF2B5EF4-FFF2-40B4-BE49-F238E27FC236}">
                <a16:creationId xmlns:a16="http://schemas.microsoft.com/office/drawing/2014/main" id="{A854550A-5A65-61A0-56C3-62612D9EE16D}"/>
              </a:ext>
            </a:extLst>
          </p:cNvPr>
          <p:cNvPicPr>
            <a:picLocks noChangeAspect="1"/>
          </p:cNvPicPr>
          <p:nvPr/>
        </p:nvPicPr>
        <p:blipFill>
          <a:blip r:embed="rId3"/>
          <a:stretch>
            <a:fillRect/>
          </a:stretch>
        </p:blipFill>
        <p:spPr>
          <a:xfrm>
            <a:off x="1013223" y="5201957"/>
            <a:ext cx="2500686" cy="1435473"/>
          </a:xfrm>
          <a:prstGeom prst="rect">
            <a:avLst/>
          </a:prstGeom>
        </p:spPr>
      </p:pic>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65" name="Google Shape;65;p9"/>
          <p:cNvSpPr txBox="1"/>
          <p:nvPr/>
        </p:nvSpPr>
        <p:spPr>
          <a:xfrm>
            <a:off x="324719" y="914401"/>
            <a:ext cx="8509997" cy="50945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r>
              <a:rPr lang="fr-FR" sz="2800" dirty="0">
                <a:solidFill>
                  <a:schemeClr val="bg1"/>
                </a:solidFill>
              </a:rPr>
              <a:t>3. Multimodalité routière et ferroviaire</a:t>
            </a:r>
            <a:endParaRPr lang="en-GB" sz="2800" dirty="0">
              <a:solidFill>
                <a:schemeClr val="bg1"/>
              </a:solidFill>
            </a:endParaRPr>
          </a:p>
        </p:txBody>
      </p:sp>
      <p:sp>
        <p:nvSpPr>
          <p:cNvPr id="5" name="4 Rectángulo"/>
          <p:cNvSpPr/>
          <p:nvPr/>
        </p:nvSpPr>
        <p:spPr>
          <a:xfrm>
            <a:off x="306006" y="1616129"/>
            <a:ext cx="8367731" cy="2062103"/>
          </a:xfrm>
          <a:prstGeom prst="rect">
            <a:avLst/>
          </a:prstGeom>
        </p:spPr>
        <p:txBody>
          <a:bodyPr wrap="square">
            <a:spAutoFit/>
          </a:bodyPr>
          <a:lstStyle/>
          <a:p>
            <a:pPr algn="just"/>
            <a:r>
              <a:rPr lang="fr-FR" sz="1600" dirty="0"/>
              <a:t>L’utilisation des tramways et des métros pour la distribution urbaine de marchandises est une option qui a été mise en œuvre dans certaines villes et est ou a été étudiée dans d’autres compte tenu de la difficulté croissante d’accès aux centres-villes. 
</a:t>
            </a:r>
            <a:endParaRPr lang="en-US" sz="1600" dirty="0"/>
          </a:p>
          <a:p>
            <a:pPr algn="just"/>
            <a:r>
              <a:rPr lang="fr-FR" sz="1600" dirty="0"/>
              <a:t>En outre, l’investissement requis n’est pas très important car il utilise l’infrastructure existante mais nécessite d’adapter les voitures de passagers pour pouvoir transporter des marchandises. 
</a:t>
            </a:r>
            <a:endParaRPr lang="en-US" sz="1600" dirty="0"/>
          </a:p>
        </p:txBody>
      </p:sp>
      <p:sp>
        <p:nvSpPr>
          <p:cNvPr id="7" name="CuadroTexto 6">
            <a:extLst>
              <a:ext uri="{FF2B5EF4-FFF2-40B4-BE49-F238E27FC236}">
                <a16:creationId xmlns:a16="http://schemas.microsoft.com/office/drawing/2014/main" id="{8856A35B-50DD-5474-BFBD-5CD574781AA9}"/>
              </a:ext>
            </a:extLst>
          </p:cNvPr>
          <p:cNvSpPr txBox="1"/>
          <p:nvPr/>
        </p:nvSpPr>
        <p:spPr>
          <a:xfrm>
            <a:off x="384384" y="3415656"/>
            <a:ext cx="3938616" cy="2062103"/>
          </a:xfrm>
          <a:prstGeom prst="rect">
            <a:avLst/>
          </a:prstGeom>
          <a:noFill/>
        </p:spPr>
        <p:txBody>
          <a:bodyPr wrap="square">
            <a:spAutoFit/>
          </a:bodyPr>
          <a:lstStyle/>
          <a:p>
            <a:pPr algn="just"/>
            <a:r>
              <a:rPr lang="en-GB" sz="1600" b="1" u="sng" dirty="0"/>
              <a:t>Source (</a:t>
            </a:r>
            <a:r>
              <a:rPr lang="en-GB" sz="1600" b="1" u="sng" dirty="0" err="1"/>
              <a:t>pdf</a:t>
            </a:r>
            <a:r>
              <a:rPr lang="en-GB" sz="1600" b="1" u="sng" dirty="0"/>
              <a:t> in FR):</a:t>
            </a:r>
            <a:r>
              <a:rPr lang="en-GB" sz="1600" b="1" dirty="0"/>
              <a:t> </a:t>
            </a:r>
            <a:r>
              <a:rPr lang="en-GB" sz="1600" dirty="0"/>
              <a:t>(3)</a:t>
            </a:r>
          </a:p>
          <a:p>
            <a:pPr algn="just"/>
            <a:r>
              <a:rPr lang="fr-FR" sz="1600" dirty="0"/>
              <a:t>A Paris, depuis 2007, le transport de marchandises pour la chaîne alimentaire Monoprix se fait via le réseau ferroviaire régional. Il relie leur centre de distribution au centre de Paris, à 30 km en 40 minutes. 
</a:t>
            </a:r>
            <a:endParaRPr lang="en-GB" sz="1400" dirty="0"/>
          </a:p>
        </p:txBody>
      </p:sp>
      <p:sp>
        <p:nvSpPr>
          <p:cNvPr id="8" name="CuadroTexto 7">
            <a:extLst>
              <a:ext uri="{FF2B5EF4-FFF2-40B4-BE49-F238E27FC236}">
                <a16:creationId xmlns:a16="http://schemas.microsoft.com/office/drawing/2014/main" id="{367BFF59-C8E4-DF4C-B605-84F779A24B19}"/>
              </a:ext>
            </a:extLst>
          </p:cNvPr>
          <p:cNvSpPr txBox="1"/>
          <p:nvPr/>
        </p:nvSpPr>
        <p:spPr>
          <a:xfrm>
            <a:off x="4708995" y="3441782"/>
            <a:ext cx="3938616" cy="2062103"/>
          </a:xfrm>
          <a:prstGeom prst="rect">
            <a:avLst/>
          </a:prstGeom>
          <a:noFill/>
        </p:spPr>
        <p:txBody>
          <a:bodyPr wrap="square">
            <a:spAutoFit/>
          </a:bodyPr>
          <a:lstStyle/>
          <a:p>
            <a:pPr algn="just"/>
            <a:r>
              <a:rPr lang="en-US" sz="1600" b="1" u="sng" dirty="0"/>
              <a:t>Source (web site in EN):</a:t>
            </a:r>
            <a:r>
              <a:rPr lang="en-US" sz="1600" b="1" dirty="0">
                <a:solidFill>
                  <a:schemeClr val="tx1"/>
                </a:solidFill>
              </a:rPr>
              <a:t> </a:t>
            </a:r>
            <a:r>
              <a:rPr lang="en-US" sz="1600" dirty="0"/>
              <a:t>(4)</a:t>
            </a:r>
          </a:p>
          <a:p>
            <a:pPr algn="just"/>
            <a:r>
              <a:rPr lang="fr-FR" sz="1600" dirty="0"/>
              <a:t>À Francfort, un projet pilote a été mené entre 2018 et 2019 pour transporter des conteneurs (« boîtes ») par tramway vers différents points de la ville pour être récupérés par des vélos électriques pour le LMD.
</a:t>
            </a:r>
            <a:endParaRPr lang="en-US" sz="1400" dirty="0"/>
          </a:p>
        </p:txBody>
      </p:sp>
      <p:pic>
        <p:nvPicPr>
          <p:cNvPr id="12" name="Imagen 11">
            <a:extLst>
              <a:ext uri="{FF2B5EF4-FFF2-40B4-BE49-F238E27FC236}">
                <a16:creationId xmlns:a16="http://schemas.microsoft.com/office/drawing/2014/main" id="{A091CC2A-BC2D-1ABF-A111-818D2EBA2756}"/>
              </a:ext>
            </a:extLst>
          </p:cNvPr>
          <p:cNvPicPr>
            <a:picLocks noChangeAspect="1"/>
          </p:cNvPicPr>
          <p:nvPr/>
        </p:nvPicPr>
        <p:blipFill>
          <a:blip r:embed="rId4"/>
          <a:stretch>
            <a:fillRect/>
          </a:stretch>
        </p:blipFill>
        <p:spPr>
          <a:xfrm>
            <a:off x="4969758" y="5173218"/>
            <a:ext cx="3534363" cy="1323440"/>
          </a:xfrm>
          <a:prstGeom prst="rect">
            <a:avLst/>
          </a:prstGeom>
        </p:spPr>
      </p:pic>
      <p:pic>
        <p:nvPicPr>
          <p:cNvPr id="16" name="Imagen 15">
            <a:extLst>
              <a:ext uri="{FF2B5EF4-FFF2-40B4-BE49-F238E27FC236}">
                <a16:creationId xmlns:a16="http://schemas.microsoft.com/office/drawing/2014/main" id="{4DE9D34C-1A59-808A-82B5-771EC3323B29}"/>
              </a:ext>
            </a:extLst>
          </p:cNvPr>
          <p:cNvPicPr>
            <a:picLocks noChangeAspect="1"/>
          </p:cNvPicPr>
          <p:nvPr/>
        </p:nvPicPr>
        <p:blipFill>
          <a:blip r:embed="rId5"/>
          <a:stretch>
            <a:fillRect/>
          </a:stretch>
        </p:blipFill>
        <p:spPr>
          <a:xfrm>
            <a:off x="2885007" y="5012917"/>
            <a:ext cx="524377" cy="4579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65" name="Google Shape;65;p9"/>
          <p:cNvSpPr txBox="1"/>
          <p:nvPr/>
        </p:nvSpPr>
        <p:spPr>
          <a:xfrm>
            <a:off x="324719" y="914401"/>
            <a:ext cx="8509997" cy="50945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r>
              <a:rPr lang="en-GB" sz="2800" dirty="0" err="1">
                <a:solidFill>
                  <a:schemeClr val="bg1"/>
                </a:solidFill>
              </a:rPr>
              <a:t>Exercices</a:t>
            </a:r>
            <a:endParaRPr lang="en-GB" sz="2800" dirty="0">
              <a:solidFill>
                <a:schemeClr val="bg1"/>
              </a:solidFill>
            </a:endParaRPr>
          </a:p>
        </p:txBody>
      </p:sp>
      <p:sp>
        <p:nvSpPr>
          <p:cNvPr id="5" name="4 Rectángulo"/>
          <p:cNvSpPr/>
          <p:nvPr/>
        </p:nvSpPr>
        <p:spPr>
          <a:xfrm>
            <a:off x="306006" y="1616129"/>
            <a:ext cx="8367731" cy="2062103"/>
          </a:xfrm>
          <a:prstGeom prst="rect">
            <a:avLst/>
          </a:prstGeom>
        </p:spPr>
        <p:txBody>
          <a:bodyPr wrap="square">
            <a:spAutoFit/>
          </a:bodyPr>
          <a:lstStyle/>
          <a:p>
            <a:pPr algn="just"/>
            <a:r>
              <a:rPr lang="fr-FR" sz="1600" dirty="0"/>
              <a:t>Tout au long de cette capsule, un total de 7 cas d’utilisation multimodale ont été présentés (3 dans le transport routier, 2 dans les voies navigables et 2 autres dans le transport ferroviaire).</a:t>
            </a:r>
          </a:p>
          <a:p>
            <a:pPr algn="just"/>
            <a:r>
              <a:rPr lang="fr-FR" sz="1600" dirty="0"/>
              <a:t>
Nous vous suggérons de réfléchir aux avantages et aux inconvénients de chacun d’entre eux et de déterminer s’il est possible de tirer une conclusion sur la commodité ou non d’utiliser le transport multimodal également pour la répartition du dernier kilomètre.
</a:t>
            </a:r>
            <a:endParaRPr lang="en-US" sz="1600" dirty="0"/>
          </a:p>
        </p:txBody>
      </p:sp>
      <p:pic>
        <p:nvPicPr>
          <p:cNvPr id="16" name="Imagen 15">
            <a:extLst>
              <a:ext uri="{FF2B5EF4-FFF2-40B4-BE49-F238E27FC236}">
                <a16:creationId xmlns:a16="http://schemas.microsoft.com/office/drawing/2014/main" id="{4DE9D34C-1A59-808A-82B5-771EC3323B29}"/>
              </a:ext>
            </a:extLst>
          </p:cNvPr>
          <p:cNvPicPr>
            <a:picLocks noChangeAspect="1"/>
          </p:cNvPicPr>
          <p:nvPr/>
        </p:nvPicPr>
        <p:blipFill>
          <a:blip r:embed="rId3"/>
          <a:stretch>
            <a:fillRect/>
          </a:stretch>
        </p:blipFill>
        <p:spPr>
          <a:xfrm>
            <a:off x="2885007" y="5012917"/>
            <a:ext cx="524377" cy="457907"/>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3010521" y="3495677"/>
            <a:ext cx="2463847" cy="233631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86" name="Google Shape;86;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n-GB" sz="2800" dirty="0" err="1">
                <a:solidFill>
                  <a:schemeClr val="lt1"/>
                </a:solidFill>
              </a:rPr>
              <a:t>Références</a:t>
            </a:r>
            <a:endParaRPr lang="en-GB" sz="2800" b="0" i="0" u="none" strike="noStrike" cap="none" dirty="0">
              <a:solidFill>
                <a:schemeClr val="lt1"/>
              </a:solidFill>
              <a:latin typeface="Arial"/>
              <a:ea typeface="Arial"/>
              <a:cs typeface="Arial"/>
              <a:sym typeface="Arial"/>
            </a:endParaRPr>
          </a:p>
        </p:txBody>
      </p:sp>
      <p:sp>
        <p:nvSpPr>
          <p:cNvPr id="5" name="4 CuadroTexto"/>
          <p:cNvSpPr txBox="1"/>
          <p:nvPr/>
        </p:nvSpPr>
        <p:spPr>
          <a:xfrm>
            <a:off x="444137" y="1907177"/>
            <a:ext cx="8399417" cy="2585323"/>
          </a:xfrm>
          <a:prstGeom prst="rect">
            <a:avLst/>
          </a:prstGeom>
          <a:noFill/>
        </p:spPr>
        <p:txBody>
          <a:bodyPr wrap="square" rtlCol="0">
            <a:spAutoFit/>
          </a:bodyPr>
          <a:lstStyle/>
          <a:p>
            <a:pPr marL="228600" indent="-228600" algn="just">
              <a:lnSpc>
                <a:spcPct val="150000"/>
              </a:lnSpc>
              <a:buFont typeface="Arial"/>
              <a:buAutoNum type="arabicParenBoth"/>
            </a:pPr>
            <a:r>
              <a:rPr lang="en-GB" sz="1200" dirty="0"/>
              <a:t>European Commission. </a:t>
            </a:r>
            <a:r>
              <a:rPr lang="en-GB" sz="1200" i="1" dirty="0"/>
              <a:t>Vehicle categories</a:t>
            </a:r>
            <a:r>
              <a:rPr lang="en-GB" sz="1200" dirty="0"/>
              <a:t>. </a:t>
            </a:r>
            <a:r>
              <a:rPr lang="en-GB" sz="1200" dirty="0">
                <a:solidFill>
                  <a:srgbClr val="FF0000"/>
                </a:solidFill>
                <a:hlinkClick r:id="rId3"/>
              </a:rPr>
              <a:t>https://ec.europa.eu/growth/sectors/automotive-industry/vehicle-categories_en</a:t>
            </a:r>
            <a:r>
              <a:rPr lang="en-GB" sz="1200" dirty="0">
                <a:solidFill>
                  <a:srgbClr val="FF0000"/>
                </a:solidFill>
              </a:rPr>
              <a:t> </a:t>
            </a:r>
          </a:p>
          <a:p>
            <a:pPr marL="228600" indent="-228600" algn="just">
              <a:lnSpc>
                <a:spcPct val="150000"/>
              </a:lnSpc>
              <a:buFont typeface="Arial"/>
              <a:buAutoNum type="arabicParenBoth"/>
            </a:pPr>
            <a:r>
              <a:rPr lang="en-GB" sz="1200" dirty="0" err="1">
                <a:solidFill>
                  <a:schemeClr val="tx1"/>
                </a:solidFill>
              </a:rPr>
              <a:t>Bilozor</a:t>
            </a:r>
            <a:r>
              <a:rPr lang="en-GB" sz="1200" dirty="0">
                <a:solidFill>
                  <a:schemeClr val="tx1"/>
                </a:solidFill>
              </a:rPr>
              <a:t>, R. (2020, February 24). </a:t>
            </a:r>
            <a:r>
              <a:rPr lang="en-US" sz="1200" i="1" dirty="0">
                <a:solidFill>
                  <a:schemeClr val="tx1"/>
                </a:solidFill>
              </a:rPr>
              <a:t>How Can We Use City Rivers and Canals for Logistics Purposes?.</a:t>
            </a:r>
            <a:r>
              <a:rPr lang="en-GB" sz="1200" i="1" dirty="0">
                <a:solidFill>
                  <a:schemeClr val="tx1"/>
                </a:solidFill>
              </a:rPr>
              <a:t> </a:t>
            </a:r>
            <a:r>
              <a:rPr lang="en-GB" sz="1200" dirty="0">
                <a:solidFill>
                  <a:srgbClr val="FF0000"/>
                </a:solidFill>
                <a:hlinkClick r:id="rId4"/>
              </a:rPr>
              <a:t>https://www.eurosender.com/blog/en/water-transport/</a:t>
            </a:r>
            <a:endParaRPr lang="en-GB" sz="1200" dirty="0">
              <a:solidFill>
                <a:srgbClr val="FF0000"/>
              </a:solidFill>
            </a:endParaRPr>
          </a:p>
          <a:p>
            <a:pPr marL="228600" indent="-228600" algn="just">
              <a:lnSpc>
                <a:spcPct val="150000"/>
              </a:lnSpc>
              <a:buAutoNum type="arabicParenBoth"/>
            </a:pPr>
            <a:r>
              <a:rPr lang="en-GB" sz="1200" dirty="0" err="1"/>
              <a:t>Monoprix</a:t>
            </a:r>
            <a:r>
              <a:rPr lang="en-GB" sz="1200" dirty="0"/>
              <a:t>. (2007, July 4). </a:t>
            </a:r>
            <a:r>
              <a:rPr lang="fr-FR" sz="1200" i="1" dirty="0">
                <a:solidFill>
                  <a:schemeClr val="tx1"/>
                </a:solidFill>
              </a:rPr>
              <a:t>L’acheminement des marchandises par voie ferrée et véhicules roulant au </a:t>
            </a:r>
            <a:r>
              <a:rPr lang="fr-FR" sz="1200" i="1" dirty="0" err="1">
                <a:solidFill>
                  <a:schemeClr val="tx1"/>
                </a:solidFill>
              </a:rPr>
              <a:t>gnv</a:t>
            </a:r>
            <a:r>
              <a:rPr lang="fr-FR" sz="1200" i="1" dirty="0">
                <a:solidFill>
                  <a:schemeClr val="tx1"/>
                </a:solidFill>
              </a:rPr>
              <a:t> vers les magasins monoprix et </a:t>
            </a:r>
            <a:r>
              <a:rPr lang="fr-FR" sz="1200" i="1" dirty="0" err="1">
                <a:solidFill>
                  <a:schemeClr val="tx1"/>
                </a:solidFill>
              </a:rPr>
              <a:t>monop</a:t>
            </a:r>
            <a:r>
              <a:rPr lang="fr-FR" sz="1200" i="1" dirty="0">
                <a:solidFill>
                  <a:schemeClr val="tx1"/>
                </a:solidFill>
              </a:rPr>
              <a:t>’ de Paris. </a:t>
            </a:r>
            <a:r>
              <a:rPr lang="fr-FR" sz="1200" i="1" dirty="0">
                <a:solidFill>
                  <a:schemeClr val="tx1"/>
                </a:solidFill>
                <a:hlinkClick r:id="rId5"/>
              </a:rPr>
              <a:t>http://www.oree.org/docs/groupes-de-travail/transports/monoprix-dossier-de-presse-ferroviaire.pdf</a:t>
            </a:r>
            <a:endParaRPr lang="en-GB" sz="1200" i="1" dirty="0">
              <a:solidFill>
                <a:schemeClr val="tx1"/>
              </a:solidFill>
            </a:endParaRPr>
          </a:p>
          <a:p>
            <a:pPr marL="228600" indent="-228600" algn="just">
              <a:lnSpc>
                <a:spcPct val="150000"/>
              </a:lnSpc>
              <a:buAutoNum type="arabicParenBoth"/>
            </a:pPr>
            <a:r>
              <a:rPr lang="en-GB" sz="1200" dirty="0"/>
              <a:t>European Review of Regional Logistics. (2018, October 3). </a:t>
            </a:r>
            <a:r>
              <a:rPr lang="en-GB" sz="1200" i="1" dirty="0"/>
              <a:t>Frankfurt (D) is testing cargo tram for parcels</a:t>
            </a:r>
            <a:r>
              <a:rPr lang="en-GB" sz="1200" dirty="0"/>
              <a:t>. </a:t>
            </a:r>
            <a:r>
              <a:rPr lang="en-GB" sz="1200" dirty="0">
                <a:hlinkClick r:id="rId6"/>
              </a:rPr>
              <a:t>http://www.citylogistics.info/projects/frankfurt-d-is-testing-cargo-tram-for-parcels/#more-1570</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dirty="0">
                <a:solidFill>
                  <a:schemeClr val="dk1"/>
                </a:solidFill>
              </a:rPr>
              <a:t>2.1.1</a:t>
            </a:r>
            <a:endParaRPr sz="20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1600" dirty="0">
                <a:solidFill>
                  <a:schemeClr val="tx1"/>
                </a:solidFill>
              </a:rPr>
              <a:t>1.3.1; </a:t>
            </a:r>
            <a:r>
              <a:rPr lang="es-ES" sz="1600" dirty="0">
                <a:solidFill>
                  <a:schemeClr val="dk1"/>
                </a:solidFill>
              </a:rPr>
              <a:t>1.4.4; </a:t>
            </a:r>
            <a:r>
              <a:rPr lang="fr-FR" sz="1600" dirty="0">
                <a:solidFill>
                  <a:schemeClr val="dk1"/>
                </a:solidFill>
              </a:rPr>
              <a:t>Unité 2 du chapitre 2 </a:t>
            </a:r>
            <a:r>
              <a:rPr lang="es-ES" sz="1600" dirty="0">
                <a:solidFill>
                  <a:schemeClr val="dk1"/>
                </a:solidFill>
              </a:rPr>
              <a:t>(2.2.1; 2.2.2; 2.2.3; 2.2.4); 3.1.1; 3.4.1</a:t>
            </a:r>
          </a:p>
        </p:txBody>
      </p:sp>
      <p:sp>
        <p:nvSpPr>
          <p:cNvPr id="38" name="Google Shape;38;g10b78f225a7_0_0"/>
          <p:cNvSpPr txBox="1"/>
          <p:nvPr/>
        </p:nvSpPr>
        <p:spPr>
          <a:xfrm>
            <a:off x="300300" y="46044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MLC ITS Euskadi &amp; SUSMILE Consortium </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err="1">
                <a:solidFill>
                  <a:schemeClr val="bg1"/>
                </a:solidFill>
              </a:rPr>
              <a:t>Objectifs</a:t>
            </a:r>
            <a:r>
              <a:rPr lang="en-GB" sz="2800" dirty="0">
                <a:solidFill>
                  <a:schemeClr val="bg1"/>
                </a:solidFill>
              </a:rPr>
              <a:t> de la capsule</a:t>
            </a:r>
            <a:endParaRPr lang="en-GB" dirty="0"/>
          </a:p>
        </p:txBody>
      </p:sp>
      <p:sp>
        <p:nvSpPr>
          <p:cNvPr id="4" name="3 Rectángulo"/>
          <p:cNvSpPr/>
          <p:nvPr/>
        </p:nvSpPr>
        <p:spPr>
          <a:xfrm>
            <a:off x="313509" y="1586972"/>
            <a:ext cx="8464731" cy="2154436"/>
          </a:xfrm>
          <a:prstGeom prst="rect">
            <a:avLst/>
          </a:prstGeom>
          <a:ln>
            <a:solidFill>
              <a:schemeClr val="tx1">
                <a:lumMod val="50000"/>
                <a:lumOff val="50000"/>
              </a:schemeClr>
            </a:solidFill>
            <a:prstDash val="dash"/>
          </a:ln>
        </p:spPr>
        <p:txBody>
          <a:bodyPr wrap="square">
            <a:spAutoFit/>
          </a:bodyPr>
          <a:lstStyle/>
          <a:p>
            <a:pPr algn="just"/>
            <a:r>
              <a:rPr lang="fr-FR" sz="2000" dirty="0">
                <a:solidFill>
                  <a:schemeClr val="tx1"/>
                </a:solidFill>
              </a:rPr>
              <a:t>L’objectif de cette capsule est de montrer différentes expériences de distribution multimodale, en trois modèles : la multimodalité dans le transport routier ; la multimodalité dans les voies navigables; et la multimodalité dans le transport terrestre, en utilisant les tramways ou les métros.
</a:t>
            </a:r>
            <a:endParaRPr lang="en-GB" dirty="0"/>
          </a:p>
          <a:p>
            <a:endParaRPr lang="en-GB" dirty="0"/>
          </a:p>
        </p:txBody>
      </p:sp>
      <p:graphicFrame>
        <p:nvGraphicFramePr>
          <p:cNvPr id="6" name="5 Tabla"/>
          <p:cNvGraphicFramePr>
            <a:graphicFrameLocks noGrp="1"/>
          </p:cNvGraphicFramePr>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mn-lt"/>
                        </a:rPr>
                        <a:t>Catégorie</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Document, source</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798913420"/>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mn-lt"/>
                        </a:rPr>
                        <a:t>Exercices</a:t>
                      </a:r>
                      <a:r>
                        <a:rPr lang="en-GB" sz="1800" b="0" i="0" u="none" strike="noStrike" noProof="0" dirty="0">
                          <a:solidFill>
                            <a:srgbClr val="FFFFFF"/>
                          </a:solidFill>
                          <a:latin typeface="+mn-lt"/>
                        </a:rPr>
                        <a:t> </a:t>
                      </a:r>
                      <a:r>
                        <a:rPr lang="en-GB" sz="1800" b="0" i="0" u="none" strike="noStrike" noProof="0" dirty="0" err="1">
                          <a:solidFill>
                            <a:srgbClr val="FFFFFF"/>
                          </a:solidFill>
                          <a:latin typeface="+mn-lt"/>
                        </a:rPr>
                        <a:t>inclus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err="1">
                          <a:solidFill>
                            <a:schemeClr val="tx1"/>
                          </a:solidFill>
                          <a:latin typeface="+mn-lt"/>
                        </a:rPr>
                        <a:t>Oui</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1" name="Tabla 10">
            <a:extLst>
              <a:ext uri="{FF2B5EF4-FFF2-40B4-BE49-F238E27FC236}">
                <a16:creationId xmlns:a16="http://schemas.microsoft.com/office/drawing/2014/main" id="{6A0E9943-6E3A-839B-0119-4BE3B21486E5}"/>
              </a:ext>
            </a:extLst>
          </p:cNvPr>
          <p:cNvGraphicFramePr>
            <a:graphicFrameLocks noGrp="1"/>
          </p:cNvGraphicFramePr>
          <p:nvPr>
            <p:extLst>
              <p:ext uri="{D42A27DB-BD31-4B8C-83A1-F6EECF244321}">
                <p14:modId xmlns:p14="http://schemas.microsoft.com/office/powerpoint/2010/main" val="1976766743"/>
              </p:ext>
            </p:extLst>
          </p:nvPr>
        </p:nvGraphicFramePr>
        <p:xfrm>
          <a:off x="327635" y="5909648"/>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15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5 -10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err="1">
                <a:solidFill>
                  <a:schemeClr val="lt1"/>
                </a:solidFill>
                <a:latin typeface="Arial"/>
                <a:ea typeface="Arial"/>
                <a:cs typeface="Arial"/>
                <a:sym typeface="Arial"/>
              </a:rPr>
              <a:t>Contenu</a:t>
            </a:r>
            <a:endParaRPr lang="en-GB" sz="2800" dirty="0"/>
          </a:p>
        </p:txBody>
      </p:sp>
      <p:sp>
        <p:nvSpPr>
          <p:cNvPr id="57" name="Google Shape;57;p3"/>
          <p:cNvSpPr/>
          <p:nvPr/>
        </p:nvSpPr>
        <p:spPr>
          <a:xfrm>
            <a:off x="1358538" y="2396683"/>
            <a:ext cx="7354388" cy="1938952"/>
          </a:xfrm>
          <a:prstGeom prst="rect">
            <a:avLst/>
          </a:prstGeom>
          <a:noFill/>
          <a:ln>
            <a:noFill/>
          </a:ln>
        </p:spPr>
        <p:txBody>
          <a:bodyPr spcFirstLastPara="1" wrap="square" lIns="91425" tIns="45700" rIns="91425" bIns="45700" anchor="t" anchorCtr="0">
            <a:spAutoFit/>
          </a:bodyPr>
          <a:lstStyle/>
          <a:p>
            <a:pPr marL="457200" indent="-457200">
              <a:lnSpc>
                <a:spcPct val="150000"/>
              </a:lnSpc>
              <a:buSzPts val="2200"/>
              <a:buFont typeface="+mj-lt"/>
              <a:buAutoNum type="arabicPeriod"/>
            </a:pPr>
            <a:r>
              <a:rPr lang="fr-FR" sz="2000" dirty="0"/>
              <a:t>Multimodalité dans le transport routier
Multimodalité routière &amp; voies navigables
Multimodalité route &amp; ferroviaire
Exercice</a:t>
            </a:r>
            <a:endParaRPr lang="en-GB" sz="2000" dirty="0"/>
          </a:p>
        </p:txBody>
      </p:sp>
      <p:sp>
        <p:nvSpPr>
          <p:cNvPr id="58" name="Google Shape;58;p3"/>
          <p:cNvSpPr/>
          <p:nvPr/>
        </p:nvSpPr>
        <p:spPr>
          <a:xfrm>
            <a:off x="876753" y="2399900"/>
            <a:ext cx="338093" cy="1943500"/>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72" name="Google Shape;72;g10b78f225a7_0_23"/>
          <p:cNvSpPr txBox="1"/>
          <p:nvPr/>
        </p:nvSpPr>
        <p:spPr>
          <a:xfrm>
            <a:off x="285530" y="970029"/>
            <a:ext cx="8558023" cy="493011"/>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la révision des sources</a:t>
            </a:r>
            <a:endParaRPr lang="en-GB" sz="2800" dirty="0">
              <a:solidFill>
                <a:schemeClr val="lt1"/>
              </a:solidFill>
            </a:endParaRPr>
          </a:p>
        </p:txBody>
      </p:sp>
      <p:sp>
        <p:nvSpPr>
          <p:cNvPr id="5" name="4 Rectángulo"/>
          <p:cNvSpPr/>
          <p:nvPr/>
        </p:nvSpPr>
        <p:spPr>
          <a:xfrm>
            <a:off x="319069" y="1772883"/>
            <a:ext cx="8367731" cy="4955203"/>
          </a:xfrm>
          <a:prstGeom prst="rect">
            <a:avLst/>
          </a:prstGeom>
        </p:spPr>
        <p:txBody>
          <a:bodyPr wrap="square">
            <a:spAutoFit/>
          </a:bodyPr>
          <a:lstStyle/>
          <a:p>
            <a:pPr algn="just"/>
            <a:r>
              <a:rPr lang="fr-FR" sz="1600" dirty="0"/>
              <a:t>Pour montrer différentes expériences de transport multimodal dans le LMD*, des vidéos seront spécialement utilisées comme source : 
</a:t>
            </a:r>
            <a:endParaRPr lang="en-US" sz="1600" dirty="0"/>
          </a:p>
          <a:p>
            <a:pPr algn="just"/>
            <a:r>
              <a:rPr lang="en-US" sz="1600" dirty="0"/>
              <a:t>- </a:t>
            </a:r>
            <a:r>
              <a:rPr lang="fr-FR" sz="1600" dirty="0"/>
              <a:t>Dans le cas du transport routier multimodal, trois cas sont présentés, en utilisant comme source des vidéos. 
</a:t>
            </a:r>
            <a:endParaRPr lang="en-US" sz="1600" dirty="0"/>
          </a:p>
          <a:p>
            <a:pPr algn="just"/>
            <a:r>
              <a:rPr lang="en-US" sz="1600" dirty="0"/>
              <a:t>- </a:t>
            </a:r>
            <a:r>
              <a:rPr lang="fr-FR" sz="1600" dirty="0"/>
              <a:t>Pour le transport multimodal routier et fluvial, il y a une vidéo en Français, mais avec le résumé et les images, vous pourrez suivre l’idée. Comme matériau supplémentaire, une deuxième source, il est également proposé au cas où vous voudriez aller plus loin, où les expériences de différentes voies navigables sont analysées.
</a:t>
            </a:r>
            <a:r>
              <a:rPr lang="en-US" sz="1600" dirty="0"/>
              <a:t> </a:t>
            </a:r>
          </a:p>
          <a:p>
            <a:pPr algn="just">
              <a:buFontTx/>
              <a:buChar char="-"/>
            </a:pPr>
            <a:r>
              <a:rPr lang="fr-FR" sz="1600" dirty="0"/>
              <a:t> Enfin, deux exemples de modèles de transport routier et ferroviaire sont présentés. Dans le premier, le réseau ferroviaire régional est utilisé à des fins multimodales, et dans le second, le tramway,</a:t>
            </a:r>
          </a:p>
          <a:p>
            <a:pPr algn="just"/>
            <a:endParaRPr lang="fr-FR" sz="1600" dirty="0"/>
          </a:p>
          <a:p>
            <a:pPr algn="just"/>
            <a:r>
              <a:rPr lang="fr-FR" sz="1600" dirty="0"/>
              <a:t>Pour terminer la capsule, quelques exercices sont inclus.
</a:t>
            </a:r>
            <a:endParaRPr lang="en-US" sz="1600" dirty="0"/>
          </a:p>
          <a:p>
            <a:pPr algn="just"/>
            <a:r>
              <a:rPr lang="en-US" sz="1600" dirty="0"/>
              <a:t>*</a:t>
            </a:r>
            <a:r>
              <a:rPr lang="fr-FR" i="1" dirty="0"/>
              <a:t>La définition du transport multimodal se fait dans la capsule 2.1.1, obligatoire pour la réviser avant de la traiter avec celle-ci.
</a:t>
            </a:r>
            <a:endParaRPr lang="en-GB" sz="1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Multimodalité dans le transport routier</a:t>
            </a:r>
            <a:endParaRPr lang="en-GB" sz="2800" dirty="0">
              <a:solidFill>
                <a:schemeClr val="bg1"/>
              </a:solidFill>
            </a:endParaRPr>
          </a:p>
        </p:txBody>
      </p:sp>
      <p:sp>
        <p:nvSpPr>
          <p:cNvPr id="6" name="4 Rectángulo">
            <a:extLst>
              <a:ext uri="{FF2B5EF4-FFF2-40B4-BE49-F238E27FC236}">
                <a16:creationId xmlns:a16="http://schemas.microsoft.com/office/drawing/2014/main" id="{FD171B14-3D07-470B-AFCF-76C4B9B79CCA}"/>
              </a:ext>
            </a:extLst>
          </p:cNvPr>
          <p:cNvSpPr/>
          <p:nvPr/>
        </p:nvSpPr>
        <p:spPr>
          <a:xfrm>
            <a:off x="313510" y="1602498"/>
            <a:ext cx="8608422" cy="830997"/>
          </a:xfrm>
          <a:prstGeom prst="rect">
            <a:avLst/>
          </a:prstGeom>
        </p:spPr>
        <p:txBody>
          <a:bodyPr wrap="square">
            <a:spAutoFit/>
          </a:bodyPr>
          <a:lstStyle/>
          <a:p>
            <a:pPr algn="just"/>
            <a:r>
              <a:rPr lang="fr-FR" sz="1600" dirty="0"/>
              <a:t>Voici quelques exemples de multimodalité dans le transport routier, en utilisant normalement des plus gros véhicules aux plus petits, tels que les vélos cargo:
</a:t>
            </a:r>
            <a:endParaRPr lang="es-ES" sz="1600" dirty="0"/>
          </a:p>
        </p:txBody>
      </p:sp>
      <p:sp>
        <p:nvSpPr>
          <p:cNvPr id="9" name="CuadroTexto 8">
            <a:extLst>
              <a:ext uri="{FF2B5EF4-FFF2-40B4-BE49-F238E27FC236}">
                <a16:creationId xmlns:a16="http://schemas.microsoft.com/office/drawing/2014/main" id="{247A42B4-E0E6-4C49-9EEB-D88B09001D18}"/>
              </a:ext>
            </a:extLst>
          </p:cNvPr>
          <p:cNvSpPr txBox="1"/>
          <p:nvPr/>
        </p:nvSpPr>
        <p:spPr>
          <a:xfrm>
            <a:off x="412079" y="2244189"/>
            <a:ext cx="8091840" cy="3447098"/>
          </a:xfrm>
          <a:prstGeom prst="rect">
            <a:avLst/>
          </a:prstGeom>
          <a:noFill/>
        </p:spPr>
        <p:txBody>
          <a:bodyPr wrap="square">
            <a:spAutoFit/>
          </a:bodyPr>
          <a:lstStyle/>
          <a:p>
            <a:pPr marL="342900" indent="-342900" algn="just"/>
            <a:r>
              <a:rPr lang="en-GB" sz="1600" b="1" dirty="0">
                <a:solidFill>
                  <a:srgbClr val="18C320"/>
                </a:solidFill>
              </a:rPr>
              <a:t>1) Van – </a:t>
            </a:r>
            <a:r>
              <a:rPr lang="en-GB" sz="1600" b="1" dirty="0" err="1">
                <a:solidFill>
                  <a:srgbClr val="18C320"/>
                </a:solidFill>
              </a:rPr>
              <a:t>Vélo</a:t>
            </a:r>
            <a:r>
              <a:rPr lang="en-GB" sz="1600" b="1" dirty="0">
                <a:solidFill>
                  <a:srgbClr val="18C320"/>
                </a:solidFill>
              </a:rPr>
              <a:t> cargo
</a:t>
            </a:r>
            <a:endParaRPr lang="es-ES" sz="1400" dirty="0"/>
          </a:p>
          <a:p>
            <a:pPr algn="just"/>
            <a:endParaRPr lang="es-ES" dirty="0"/>
          </a:p>
          <a:p>
            <a:pPr algn="just"/>
            <a:endParaRPr lang="es-ES" sz="1400" dirty="0"/>
          </a:p>
          <a:p>
            <a:pPr algn="just"/>
            <a:endParaRPr lang="es-ES" dirty="0"/>
          </a:p>
          <a:p>
            <a:pPr algn="just"/>
            <a:endParaRPr lang="es-ES" sz="1400" dirty="0"/>
          </a:p>
          <a:p>
            <a:pPr algn="just"/>
            <a:endParaRPr lang="es-ES" dirty="0"/>
          </a:p>
          <a:p>
            <a:pPr algn="just"/>
            <a:endParaRPr lang="es-ES" sz="1400" dirty="0"/>
          </a:p>
          <a:p>
            <a:pPr algn="just"/>
            <a:endParaRPr lang="es-ES" sz="1400" dirty="0"/>
          </a:p>
          <a:p>
            <a:pPr algn="just"/>
            <a:endParaRPr lang="en-GB" dirty="0">
              <a:latin typeface="+mn-lt"/>
            </a:endParaRPr>
          </a:p>
          <a:p>
            <a:pPr algn="just"/>
            <a:endParaRPr lang="en-GB" dirty="0">
              <a:latin typeface="+mn-lt"/>
            </a:endParaRPr>
          </a:p>
          <a:p>
            <a:pPr algn="just"/>
            <a:endParaRPr lang="en-GB" dirty="0">
              <a:latin typeface="+mn-lt"/>
            </a:endParaRPr>
          </a:p>
          <a:p>
            <a:pPr algn="just"/>
            <a:endParaRPr lang="en-GB" dirty="0">
              <a:latin typeface="+mn-lt"/>
            </a:endParaRPr>
          </a:p>
          <a:p>
            <a:pPr algn="just"/>
            <a:r>
              <a:rPr lang="en-GB" sz="1600" b="1" dirty="0">
                <a:solidFill>
                  <a:schemeClr val="tx1"/>
                </a:solidFill>
                <a:latin typeface="+mn-lt"/>
              </a:rPr>
              <a:t>Source (</a:t>
            </a:r>
            <a:r>
              <a:rPr lang="en-GB" sz="1600" b="1" dirty="0" err="1">
                <a:solidFill>
                  <a:schemeClr val="tx1"/>
                </a:solidFill>
                <a:latin typeface="+mn-lt"/>
              </a:rPr>
              <a:t>Uniquement</a:t>
            </a:r>
            <a:r>
              <a:rPr lang="en-GB" sz="1600" b="1" dirty="0">
                <a:solidFill>
                  <a:schemeClr val="tx1"/>
                </a:solidFill>
                <a:latin typeface="+mn-lt"/>
              </a:rPr>
              <a:t> des images): </a:t>
            </a:r>
            <a:r>
              <a:rPr lang="en-GB" sz="1600" dirty="0">
                <a:solidFill>
                  <a:schemeClr val="tx1"/>
                </a:solidFill>
                <a:latin typeface="+mn-lt"/>
              </a:rPr>
              <a:t>DHL Express Nederland. (2017, August 1). </a:t>
            </a:r>
            <a:r>
              <a:rPr lang="es-ES" sz="1600" i="1" dirty="0">
                <a:solidFill>
                  <a:schemeClr val="tx1"/>
                </a:solidFill>
                <a:effectLst/>
                <a:latin typeface="+mn-lt"/>
              </a:rPr>
              <a:t>DHL Express - </a:t>
            </a:r>
            <a:r>
              <a:rPr lang="es-ES" sz="1600" i="1" dirty="0" err="1">
                <a:solidFill>
                  <a:schemeClr val="tx1"/>
                </a:solidFill>
                <a:effectLst/>
                <a:latin typeface="+mn-lt"/>
              </a:rPr>
              <a:t>Cubicycle</a:t>
            </a:r>
            <a:r>
              <a:rPr lang="es-ES" sz="1600" dirty="0">
                <a:solidFill>
                  <a:srgbClr val="030303"/>
                </a:solidFill>
                <a:latin typeface="+mn-lt"/>
              </a:rPr>
              <a:t>. </a:t>
            </a:r>
            <a:endParaRPr lang="en-GB" sz="1600" dirty="0">
              <a:latin typeface="+mn-lt"/>
            </a:endParaRPr>
          </a:p>
        </p:txBody>
      </p:sp>
      <p:pic>
        <p:nvPicPr>
          <p:cNvPr id="4" name="Imagen 3">
            <a:extLst>
              <a:ext uri="{FF2B5EF4-FFF2-40B4-BE49-F238E27FC236}">
                <a16:creationId xmlns:a16="http://schemas.microsoft.com/office/drawing/2014/main" id="{6B5CCE81-2829-4FCA-AD04-6AD8514F7B52}"/>
              </a:ext>
            </a:extLst>
          </p:cNvPr>
          <p:cNvPicPr>
            <a:picLocks noChangeAspect="1"/>
          </p:cNvPicPr>
          <p:nvPr/>
        </p:nvPicPr>
        <p:blipFill>
          <a:blip r:embed="rId3"/>
          <a:stretch>
            <a:fillRect/>
          </a:stretch>
        </p:blipFill>
        <p:spPr>
          <a:xfrm>
            <a:off x="4617370" y="3014949"/>
            <a:ext cx="3547224" cy="209263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606033" y="2965269"/>
            <a:ext cx="3572071" cy="2011680"/>
          </a:xfrm>
          <a:prstGeom prst="rect">
            <a:avLst/>
          </a:prstGeom>
          <a:noFill/>
          <a:ln w="9525">
            <a:noFill/>
            <a:miter lim="800000"/>
            <a:headEnd/>
            <a:tailEnd/>
          </a:ln>
        </p:spPr>
      </p:pic>
      <p:pic>
        <p:nvPicPr>
          <p:cNvPr id="3" name="Irudia 2">
            <a:extLst>
              <a:ext uri="{FF2B5EF4-FFF2-40B4-BE49-F238E27FC236}">
                <a16:creationId xmlns:a16="http://schemas.microsoft.com/office/drawing/2014/main" id="{744614C1-284B-CB4B-EAD7-1F18F67D8556}"/>
              </a:ext>
            </a:extLst>
          </p:cNvPr>
          <p:cNvPicPr>
            <a:picLocks noChangeAspect="1"/>
          </p:cNvPicPr>
          <p:nvPr/>
        </p:nvPicPr>
        <p:blipFill>
          <a:blip r:embed="rId5"/>
          <a:stretch>
            <a:fillRect/>
          </a:stretch>
        </p:blipFill>
        <p:spPr>
          <a:xfrm>
            <a:off x="1711331" y="5727578"/>
            <a:ext cx="680737" cy="680737"/>
          </a:xfrm>
          <a:prstGeom prst="rect">
            <a:avLst/>
          </a:prstGeom>
        </p:spPr>
      </p:pic>
      <p:sp>
        <p:nvSpPr>
          <p:cNvPr id="7" name="TestuKoadroa 6">
            <a:extLst>
              <a:ext uri="{FF2B5EF4-FFF2-40B4-BE49-F238E27FC236}">
                <a16:creationId xmlns:a16="http://schemas.microsoft.com/office/drawing/2014/main" id="{83F9D083-693A-ECD0-73E5-1C226421D449}"/>
              </a:ext>
            </a:extLst>
          </p:cNvPr>
          <p:cNvSpPr txBox="1"/>
          <p:nvPr/>
        </p:nvSpPr>
        <p:spPr>
          <a:xfrm>
            <a:off x="2456125" y="5971510"/>
            <a:ext cx="4590788" cy="307777"/>
          </a:xfrm>
          <a:prstGeom prst="rect">
            <a:avLst/>
          </a:prstGeom>
          <a:noFill/>
        </p:spPr>
        <p:txBody>
          <a:bodyPr wrap="square">
            <a:spAutoFit/>
          </a:bodyPr>
          <a:lstStyle/>
          <a:p>
            <a:r>
              <a:rPr lang="en-GB" sz="1400" u="sng" dirty="0">
                <a:solidFill>
                  <a:srgbClr val="0000FF"/>
                </a:solidFill>
                <a:effectLst/>
                <a:latin typeface="+mn-lt"/>
                <a:ea typeface="Times New Roman" panose="02020603050405020304" pitchFamily="18" charset="0"/>
                <a:hlinkClick r:id="rId6"/>
              </a:rPr>
              <a:t>https://www.youtube.com/watch?v=xaDzp_K0EPY</a:t>
            </a:r>
            <a:endParaRPr lang="eu-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Multimodalité dans le transport routier</a:t>
            </a:r>
            <a:endParaRPr lang="en-GB" sz="2800" dirty="0">
              <a:solidFill>
                <a:schemeClr val="bg1"/>
              </a:solidFill>
            </a:endParaRPr>
          </a:p>
        </p:txBody>
      </p:sp>
      <p:sp>
        <p:nvSpPr>
          <p:cNvPr id="7" name="4 Rectángulo">
            <a:extLst>
              <a:ext uri="{FF2B5EF4-FFF2-40B4-BE49-F238E27FC236}">
                <a16:creationId xmlns:a16="http://schemas.microsoft.com/office/drawing/2014/main" id="{B71B21E1-5771-4891-9077-5F05707999DA}"/>
              </a:ext>
            </a:extLst>
          </p:cNvPr>
          <p:cNvSpPr/>
          <p:nvPr/>
        </p:nvSpPr>
        <p:spPr>
          <a:xfrm>
            <a:off x="385954" y="1753067"/>
            <a:ext cx="5167121" cy="4401205"/>
          </a:xfrm>
          <a:prstGeom prst="rect">
            <a:avLst/>
          </a:prstGeom>
        </p:spPr>
        <p:txBody>
          <a:bodyPr wrap="square">
            <a:spAutoFit/>
          </a:bodyPr>
          <a:lstStyle/>
          <a:p>
            <a:pPr algn="just"/>
            <a:r>
              <a:rPr lang="es-ES" sz="1600" b="1" dirty="0">
                <a:solidFill>
                  <a:srgbClr val="18C320"/>
                </a:solidFill>
              </a:rPr>
              <a:t>2) </a:t>
            </a:r>
            <a:r>
              <a:rPr lang="es-ES" sz="1600" b="1" dirty="0" err="1">
                <a:solidFill>
                  <a:srgbClr val="18C320"/>
                </a:solidFill>
              </a:rPr>
              <a:t>Fourgonnette</a:t>
            </a:r>
            <a:r>
              <a:rPr lang="es-ES" sz="1600" b="1" dirty="0">
                <a:solidFill>
                  <a:srgbClr val="18C320"/>
                </a:solidFill>
              </a:rPr>
              <a:t>/</a:t>
            </a:r>
            <a:r>
              <a:rPr lang="es-ES" sz="1600" b="1" dirty="0" err="1">
                <a:solidFill>
                  <a:srgbClr val="18C320"/>
                </a:solidFill>
              </a:rPr>
              <a:t>Camion</a:t>
            </a:r>
            <a:r>
              <a:rPr lang="es-ES" sz="1600" b="1" dirty="0">
                <a:solidFill>
                  <a:srgbClr val="18C320"/>
                </a:solidFill>
              </a:rPr>
              <a:t> – City Hub – </a:t>
            </a:r>
            <a:r>
              <a:rPr lang="es-ES" sz="1600" b="1" dirty="0" err="1">
                <a:solidFill>
                  <a:srgbClr val="18C320"/>
                </a:solidFill>
              </a:rPr>
              <a:t>Vélo</a:t>
            </a:r>
            <a:r>
              <a:rPr lang="es-ES" sz="1600" b="1" dirty="0">
                <a:solidFill>
                  <a:srgbClr val="18C320"/>
                </a:solidFill>
              </a:rPr>
              <a:t>/</a:t>
            </a:r>
            <a:r>
              <a:rPr lang="es-ES" sz="1600" b="1" dirty="0" err="1">
                <a:solidFill>
                  <a:srgbClr val="18C320"/>
                </a:solidFill>
              </a:rPr>
              <a:t>Tricycle</a:t>
            </a:r>
            <a:r>
              <a:rPr lang="es-ES" sz="1600" b="1" dirty="0">
                <a:solidFill>
                  <a:srgbClr val="18C320"/>
                </a:solidFill>
              </a:rPr>
              <a:t> cargo
</a:t>
            </a:r>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r>
              <a:rPr lang="en-GB" sz="1600" b="1" dirty="0">
                <a:solidFill>
                  <a:schemeClr val="tx1"/>
                </a:solidFill>
                <a:latin typeface="+mj-lt"/>
              </a:rPr>
              <a:t>Source (</a:t>
            </a:r>
            <a:r>
              <a:rPr lang="en-GB" sz="1600" b="1" dirty="0" err="1">
                <a:solidFill>
                  <a:schemeClr val="tx1"/>
                </a:solidFill>
                <a:latin typeface="+mj-lt"/>
              </a:rPr>
              <a:t>Uniquement</a:t>
            </a:r>
            <a:r>
              <a:rPr lang="en-GB" sz="1600" b="1" dirty="0">
                <a:solidFill>
                  <a:schemeClr val="tx1"/>
                </a:solidFill>
                <a:latin typeface="+mj-lt"/>
              </a:rPr>
              <a:t> des images) : </a:t>
            </a:r>
            <a:r>
              <a:rPr lang="en-GB" sz="1600" dirty="0">
                <a:latin typeface="+mj-lt"/>
              </a:rPr>
              <a:t>EIT Urban Mobility. </a:t>
            </a:r>
            <a:r>
              <a:rPr lang="en-US" sz="1600" i="1" dirty="0">
                <a:latin typeface="+mj-lt"/>
              </a:rPr>
              <a:t>Prague successfully implements cargo bicycle hubs to reduce freight congestion in the inner city</a:t>
            </a:r>
            <a:r>
              <a:rPr lang="en-US" sz="1600" dirty="0">
                <a:latin typeface="+mj-lt"/>
              </a:rPr>
              <a:t>. </a:t>
            </a:r>
          </a:p>
          <a:p>
            <a:pPr algn="just"/>
            <a:r>
              <a:rPr lang="en-GB" sz="1600" dirty="0">
                <a:latin typeface="+mj-lt"/>
              </a:rPr>
              <a:t> </a:t>
            </a:r>
            <a:endParaRPr lang="en-GB" sz="900" dirty="0"/>
          </a:p>
        </p:txBody>
      </p:sp>
      <p:pic>
        <p:nvPicPr>
          <p:cNvPr id="1026" name="Picture 2">
            <a:extLst>
              <a:ext uri="{FF2B5EF4-FFF2-40B4-BE49-F238E27FC236}">
                <a16:creationId xmlns:a16="http://schemas.microsoft.com/office/drawing/2014/main" id="{63EA28ED-A046-4D51-8328-955BE30C1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075" y="3807563"/>
            <a:ext cx="2442734" cy="18840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srcRect/>
          <a:stretch>
            <a:fillRect/>
          </a:stretch>
        </p:blipFill>
        <p:spPr bwMode="auto">
          <a:xfrm>
            <a:off x="378822" y="2746966"/>
            <a:ext cx="3983764" cy="2002626"/>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4915604" y="2043105"/>
            <a:ext cx="3939676" cy="1582105"/>
          </a:xfrm>
          <a:prstGeom prst="rect">
            <a:avLst/>
          </a:prstGeom>
          <a:noFill/>
          <a:ln w="9525">
            <a:noFill/>
            <a:miter lim="800000"/>
            <a:headEnd/>
            <a:tailEnd/>
          </a:ln>
        </p:spPr>
      </p:pic>
      <p:pic>
        <p:nvPicPr>
          <p:cNvPr id="2" name="Irudia 1">
            <a:extLst>
              <a:ext uri="{FF2B5EF4-FFF2-40B4-BE49-F238E27FC236}">
                <a16:creationId xmlns:a16="http://schemas.microsoft.com/office/drawing/2014/main" id="{D2C4DA9B-5A4D-50C0-0AD2-F2EA6DD4D8BB}"/>
              </a:ext>
            </a:extLst>
          </p:cNvPr>
          <p:cNvPicPr>
            <a:picLocks noChangeAspect="1"/>
          </p:cNvPicPr>
          <p:nvPr/>
        </p:nvPicPr>
        <p:blipFill>
          <a:blip r:embed="rId6"/>
          <a:stretch>
            <a:fillRect/>
          </a:stretch>
        </p:blipFill>
        <p:spPr>
          <a:xfrm>
            <a:off x="788093" y="5887970"/>
            <a:ext cx="680737" cy="680737"/>
          </a:xfrm>
          <a:prstGeom prst="rect">
            <a:avLst/>
          </a:prstGeom>
        </p:spPr>
      </p:pic>
      <p:sp>
        <p:nvSpPr>
          <p:cNvPr id="4" name="TestuKoadroa 3">
            <a:extLst>
              <a:ext uri="{FF2B5EF4-FFF2-40B4-BE49-F238E27FC236}">
                <a16:creationId xmlns:a16="http://schemas.microsoft.com/office/drawing/2014/main" id="{4F3663D1-A46F-9D2A-98C3-3AF10690EF6C}"/>
              </a:ext>
            </a:extLst>
          </p:cNvPr>
          <p:cNvSpPr txBox="1"/>
          <p:nvPr/>
        </p:nvSpPr>
        <p:spPr>
          <a:xfrm>
            <a:off x="1608218" y="5880973"/>
            <a:ext cx="7149828" cy="584775"/>
          </a:xfrm>
          <a:prstGeom prst="rect">
            <a:avLst/>
          </a:prstGeom>
          <a:noFill/>
        </p:spPr>
        <p:txBody>
          <a:bodyPr wrap="square">
            <a:spAutoFit/>
          </a:bodyPr>
          <a:lstStyle/>
          <a:p>
            <a:r>
              <a:rPr lang="en-GB" sz="1600" u="sng" dirty="0">
                <a:solidFill>
                  <a:srgbClr val="0000FF"/>
                </a:solidFill>
                <a:effectLst/>
                <a:latin typeface="+mj-lt"/>
                <a:ea typeface="Times New Roman" panose="02020603050405020304" pitchFamily="18" charset="0"/>
                <a:hlinkClick r:id="rId7"/>
              </a:rPr>
              <a:t>https://marketplace.eiturbanmobility.eu/best-practices/prague-successfully-implements-cargo-bicycle-hubs-to-reduce-freight-congestion-in-the-inner-city/</a:t>
            </a:r>
            <a:endParaRPr lang="eu-E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1. Multimodalité dans le transport routier</a:t>
            </a:r>
            <a:endParaRPr lang="en-GB" sz="2800" dirty="0">
              <a:solidFill>
                <a:schemeClr val="bg1"/>
              </a:solidFill>
            </a:endParaRPr>
          </a:p>
        </p:txBody>
      </p:sp>
      <p:sp>
        <p:nvSpPr>
          <p:cNvPr id="5" name="4 Rectángulo"/>
          <p:cNvSpPr/>
          <p:nvPr/>
        </p:nvSpPr>
        <p:spPr>
          <a:xfrm>
            <a:off x="352697" y="1845376"/>
            <a:ext cx="7955203" cy="4031873"/>
          </a:xfrm>
          <a:prstGeom prst="rect">
            <a:avLst/>
          </a:prstGeom>
        </p:spPr>
        <p:txBody>
          <a:bodyPr wrap="square">
            <a:spAutoFit/>
          </a:bodyPr>
          <a:lstStyle/>
          <a:p>
            <a:pPr algn="just"/>
            <a:r>
              <a:rPr lang="fr-FR" sz="1600" b="1" dirty="0">
                <a:solidFill>
                  <a:srgbClr val="18C320"/>
                </a:solidFill>
              </a:rPr>
              <a:t>3) Van – Robots de livraison
</a:t>
            </a:r>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n-GB" sz="1600" dirty="0">
              <a:latin typeface="+mn-lt"/>
            </a:endParaRPr>
          </a:p>
          <a:p>
            <a:pPr algn="just"/>
            <a:endParaRPr lang="en-GB" sz="1600" dirty="0">
              <a:latin typeface="+mn-lt"/>
            </a:endParaRPr>
          </a:p>
          <a:p>
            <a:pPr algn="just"/>
            <a:endParaRPr lang="en-GB" sz="1600" dirty="0">
              <a:latin typeface="+mn-lt"/>
            </a:endParaRPr>
          </a:p>
          <a:p>
            <a:pPr algn="just"/>
            <a:endParaRPr lang="en-GB" sz="1600" dirty="0">
              <a:latin typeface="+mn-lt"/>
            </a:endParaRPr>
          </a:p>
          <a:p>
            <a:pPr algn="just"/>
            <a:endParaRPr lang="en-GB" sz="1600" dirty="0">
              <a:latin typeface="+mn-lt"/>
            </a:endParaRPr>
          </a:p>
          <a:p>
            <a:pPr algn="just"/>
            <a:endParaRPr lang="en-GB" sz="1600" dirty="0">
              <a:latin typeface="+mn-lt"/>
            </a:endParaRPr>
          </a:p>
          <a:p>
            <a:pPr algn="just"/>
            <a:r>
              <a:rPr lang="en-GB" sz="1600" b="1" dirty="0">
                <a:solidFill>
                  <a:schemeClr val="tx1"/>
                </a:solidFill>
                <a:latin typeface="+mn-lt"/>
              </a:rPr>
              <a:t>Source (EN): </a:t>
            </a:r>
            <a:r>
              <a:rPr lang="en-GB" sz="1600" dirty="0" err="1">
                <a:latin typeface="+mn-lt"/>
              </a:rPr>
              <a:t>RetailEXPO</a:t>
            </a:r>
            <a:r>
              <a:rPr lang="en-GB" sz="1600" dirty="0">
                <a:latin typeface="+mn-lt"/>
              </a:rPr>
              <a:t>. (2016, September 7). </a:t>
            </a:r>
            <a:r>
              <a:rPr lang="en-US" sz="1600" i="1" dirty="0" err="1">
                <a:solidFill>
                  <a:srgbClr val="030303"/>
                </a:solidFill>
                <a:effectLst/>
                <a:latin typeface="+mn-lt"/>
              </a:rPr>
              <a:t>Robovan</a:t>
            </a:r>
            <a:r>
              <a:rPr lang="en-US" sz="1600" i="1" dirty="0">
                <a:solidFill>
                  <a:srgbClr val="030303"/>
                </a:solidFill>
                <a:effectLst/>
                <a:latin typeface="+mn-lt"/>
              </a:rPr>
              <a:t> Starship Technologies and Mercedes Benz Vans</a:t>
            </a:r>
            <a:r>
              <a:rPr lang="en-US" sz="1600" i="0" dirty="0">
                <a:solidFill>
                  <a:srgbClr val="030303"/>
                </a:solidFill>
                <a:effectLst/>
                <a:latin typeface="+mn-lt"/>
              </a:rPr>
              <a:t>. </a:t>
            </a:r>
            <a:endParaRPr lang="en-US" sz="1600" dirty="0">
              <a:latin typeface="+mn-lt"/>
            </a:endParaRPr>
          </a:p>
        </p:txBody>
      </p:sp>
      <p:pic>
        <p:nvPicPr>
          <p:cNvPr id="2" name="Picture 2" descr="A close-up of one of the robots descending the ramp from the van">
            <a:extLst>
              <a:ext uri="{FF2B5EF4-FFF2-40B4-BE49-F238E27FC236}">
                <a16:creationId xmlns:a16="http://schemas.microsoft.com/office/drawing/2014/main" id="{3ECCDD11-FED0-4501-98A1-61B92520E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67" y="2555136"/>
            <a:ext cx="3531284" cy="23541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srcRect b="1639"/>
          <a:stretch>
            <a:fillRect/>
          </a:stretch>
        </p:blipFill>
        <p:spPr bwMode="auto">
          <a:xfrm>
            <a:off x="4506796" y="2638699"/>
            <a:ext cx="4335317" cy="2351313"/>
          </a:xfrm>
          <a:prstGeom prst="rect">
            <a:avLst/>
          </a:prstGeom>
          <a:noFill/>
          <a:ln w="9525">
            <a:noFill/>
            <a:miter lim="800000"/>
            <a:headEnd/>
            <a:tailEnd/>
          </a:ln>
        </p:spPr>
      </p:pic>
      <p:pic>
        <p:nvPicPr>
          <p:cNvPr id="3" name="Irudia 2">
            <a:extLst>
              <a:ext uri="{FF2B5EF4-FFF2-40B4-BE49-F238E27FC236}">
                <a16:creationId xmlns:a16="http://schemas.microsoft.com/office/drawing/2014/main" id="{8588338C-459A-8330-B456-26C899CA1D17}"/>
              </a:ext>
            </a:extLst>
          </p:cNvPr>
          <p:cNvPicPr>
            <a:picLocks noChangeAspect="1"/>
          </p:cNvPicPr>
          <p:nvPr/>
        </p:nvPicPr>
        <p:blipFill>
          <a:blip r:embed="rId5"/>
          <a:stretch>
            <a:fillRect/>
          </a:stretch>
        </p:blipFill>
        <p:spPr>
          <a:xfrm>
            <a:off x="875775" y="5887970"/>
            <a:ext cx="680737" cy="680737"/>
          </a:xfrm>
          <a:prstGeom prst="rect">
            <a:avLst/>
          </a:prstGeom>
        </p:spPr>
      </p:pic>
      <p:sp>
        <p:nvSpPr>
          <p:cNvPr id="6" name="TestuKoadroa 5">
            <a:extLst>
              <a:ext uri="{FF2B5EF4-FFF2-40B4-BE49-F238E27FC236}">
                <a16:creationId xmlns:a16="http://schemas.microsoft.com/office/drawing/2014/main" id="{7A16FF1D-C217-3BD5-1B50-F41A6B26B5EF}"/>
              </a:ext>
            </a:extLst>
          </p:cNvPr>
          <p:cNvSpPr txBox="1"/>
          <p:nvPr/>
        </p:nvSpPr>
        <p:spPr>
          <a:xfrm>
            <a:off x="1744251" y="6059061"/>
            <a:ext cx="4590788" cy="338554"/>
          </a:xfrm>
          <a:prstGeom prst="rect">
            <a:avLst/>
          </a:prstGeom>
          <a:noFill/>
        </p:spPr>
        <p:txBody>
          <a:bodyPr wrap="square">
            <a:spAutoFit/>
          </a:bodyPr>
          <a:lstStyle/>
          <a:p>
            <a:r>
              <a:rPr lang="en-GB" sz="1600" dirty="0">
                <a:latin typeface="+mn-lt"/>
                <a:hlinkClick r:id="rId6"/>
              </a:rPr>
              <a:t>https://www.youtube.com/watch?v=m7orqWulq</a:t>
            </a:r>
            <a:r>
              <a:rPr lang="en-US" sz="1600" dirty="0">
                <a:latin typeface="+mn-lt"/>
                <a:hlinkClick r:id="rId6"/>
              </a:rPr>
              <a:t>1I</a:t>
            </a:r>
            <a:endParaRPr lang="eu-E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2. Multimodalité sur route et voies navigables</a:t>
            </a:r>
            <a:endParaRPr lang="en-GB" sz="2800" dirty="0">
              <a:solidFill>
                <a:schemeClr val="bg1"/>
              </a:solidFill>
            </a:endParaRPr>
          </a:p>
        </p:txBody>
      </p:sp>
      <p:pic>
        <p:nvPicPr>
          <p:cNvPr id="2050" name="Picture 2"/>
          <p:cNvPicPr>
            <a:picLocks noChangeAspect="1" noChangeArrowheads="1"/>
          </p:cNvPicPr>
          <p:nvPr/>
        </p:nvPicPr>
        <p:blipFill>
          <a:blip r:embed="rId3"/>
          <a:srcRect b="7466"/>
          <a:stretch>
            <a:fillRect/>
          </a:stretch>
        </p:blipFill>
        <p:spPr bwMode="auto">
          <a:xfrm>
            <a:off x="4806001" y="1814648"/>
            <a:ext cx="4024489" cy="4435335"/>
          </a:xfrm>
          <a:prstGeom prst="rect">
            <a:avLst/>
          </a:prstGeom>
          <a:noFill/>
          <a:ln w="9525">
            <a:noFill/>
            <a:miter lim="800000"/>
            <a:headEnd/>
            <a:tailEnd/>
          </a:ln>
        </p:spPr>
      </p:pic>
      <p:sp>
        <p:nvSpPr>
          <p:cNvPr id="8" name="7 Rectángulo"/>
          <p:cNvSpPr/>
          <p:nvPr/>
        </p:nvSpPr>
        <p:spPr>
          <a:xfrm>
            <a:off x="367181" y="3039981"/>
            <a:ext cx="4348509" cy="1077218"/>
          </a:xfrm>
          <a:prstGeom prst="rect">
            <a:avLst/>
          </a:prstGeom>
        </p:spPr>
        <p:txBody>
          <a:bodyPr wrap="square">
            <a:spAutoFit/>
          </a:bodyPr>
          <a:lstStyle/>
          <a:p>
            <a:pPr algn="just"/>
            <a:r>
              <a:rPr lang="en-GB" sz="1600" b="1" dirty="0">
                <a:solidFill>
                  <a:schemeClr val="tx1"/>
                </a:solidFill>
              </a:rPr>
              <a:t>Source (FR): </a:t>
            </a:r>
            <a:r>
              <a:rPr lang="en-GB" sz="1600" dirty="0">
                <a:solidFill>
                  <a:schemeClr val="tx1"/>
                </a:solidFill>
                <a:latin typeface="+mn-lt"/>
              </a:rPr>
              <a:t>HAROPA PORT. (2019, December 20). </a:t>
            </a:r>
            <a:r>
              <a:rPr lang="fr-FR" sz="1600" i="1" dirty="0">
                <a:solidFill>
                  <a:schemeClr val="tx1"/>
                </a:solidFill>
                <a:effectLst/>
                <a:latin typeface="+mn-lt"/>
              </a:rPr>
              <a:t>Le bateau cargo de FLUDIS propose des livraisons fluviales dans Paris</a:t>
            </a:r>
            <a:r>
              <a:rPr lang="fr-FR" sz="1600" i="0" dirty="0">
                <a:solidFill>
                  <a:schemeClr val="tx1"/>
                </a:solidFill>
                <a:effectLst/>
                <a:latin typeface="+mn-lt"/>
              </a:rPr>
              <a:t>. 	</a:t>
            </a:r>
            <a:endParaRPr lang="es-ES" sz="1600" dirty="0"/>
          </a:p>
        </p:txBody>
      </p:sp>
      <p:sp>
        <p:nvSpPr>
          <p:cNvPr id="6" name="5 CuadroTexto"/>
          <p:cNvSpPr txBox="1"/>
          <p:nvPr/>
        </p:nvSpPr>
        <p:spPr>
          <a:xfrm>
            <a:off x="352697" y="1854926"/>
            <a:ext cx="4362994" cy="1323439"/>
          </a:xfrm>
          <a:prstGeom prst="rect">
            <a:avLst/>
          </a:prstGeom>
          <a:noFill/>
        </p:spPr>
        <p:txBody>
          <a:bodyPr wrap="square" rtlCol="0">
            <a:spAutoFit/>
          </a:bodyPr>
          <a:lstStyle/>
          <a:p>
            <a:pPr algn="just"/>
            <a:r>
              <a:rPr lang="fr-FR" sz="1600" dirty="0"/>
              <a:t>Dans certaines villes où les rivières sont utiles toute l’année, les modèles de distribution des routes et des voies navigables sont de plus en plus mis en œuvre ou du moins expérimentés.
</a:t>
            </a:r>
            <a:endParaRPr lang="en-GB" sz="1600" dirty="0"/>
          </a:p>
        </p:txBody>
      </p:sp>
      <p:pic>
        <p:nvPicPr>
          <p:cNvPr id="4" name="Irudia 3">
            <a:extLst>
              <a:ext uri="{FF2B5EF4-FFF2-40B4-BE49-F238E27FC236}">
                <a16:creationId xmlns:a16="http://schemas.microsoft.com/office/drawing/2014/main" id="{8DBAABE8-4470-7748-E4DB-9311EA8DAC9B}"/>
              </a:ext>
            </a:extLst>
          </p:cNvPr>
          <p:cNvPicPr>
            <a:picLocks noChangeAspect="1"/>
          </p:cNvPicPr>
          <p:nvPr/>
        </p:nvPicPr>
        <p:blipFill>
          <a:blip r:embed="rId4"/>
          <a:stretch>
            <a:fillRect/>
          </a:stretch>
        </p:blipFill>
        <p:spPr>
          <a:xfrm>
            <a:off x="410801" y="3912628"/>
            <a:ext cx="680737" cy="680737"/>
          </a:xfrm>
          <a:prstGeom prst="rect">
            <a:avLst/>
          </a:prstGeom>
        </p:spPr>
      </p:pic>
      <p:sp>
        <p:nvSpPr>
          <p:cNvPr id="5" name="7 Rectángulo">
            <a:extLst>
              <a:ext uri="{FF2B5EF4-FFF2-40B4-BE49-F238E27FC236}">
                <a16:creationId xmlns:a16="http://schemas.microsoft.com/office/drawing/2014/main" id="{9162068E-3B5C-76AF-8C01-545D3C10819A}"/>
              </a:ext>
            </a:extLst>
          </p:cNvPr>
          <p:cNvSpPr/>
          <p:nvPr/>
        </p:nvSpPr>
        <p:spPr>
          <a:xfrm>
            <a:off x="352862" y="4752318"/>
            <a:ext cx="4348509" cy="1815882"/>
          </a:xfrm>
          <a:prstGeom prst="rect">
            <a:avLst/>
          </a:prstGeom>
        </p:spPr>
        <p:txBody>
          <a:bodyPr wrap="square">
            <a:spAutoFit/>
          </a:bodyPr>
          <a:lstStyle/>
          <a:p>
            <a:pPr algn="just"/>
            <a:r>
              <a:rPr lang="fr-FR" sz="1600" b="1" dirty="0"/>
              <a:t>Résumé:
</a:t>
            </a:r>
            <a:r>
              <a:rPr lang="fr-FR" sz="1600" dirty="0"/>
              <a:t>L’utilisation d’un bateau électrique à Paris où le bateau devient un entrepôt et les produits à livrer dans le LMD sont préparés pour être livrés </a:t>
            </a:r>
            <a:r>
              <a:rPr lang="fr-FR" sz="1600" b="1" dirty="0">
                <a:solidFill>
                  <a:srgbClr val="18C320"/>
                </a:solidFill>
              </a:rPr>
              <a:t>une fois le bateau arrivé au quai par des vélos cargo. </a:t>
            </a:r>
            <a:r>
              <a:rPr lang="fr-FR" sz="1600" b="1" dirty="0"/>
              <a:t>
</a:t>
            </a:r>
            <a:endParaRPr lang="en-GB" sz="1600" b="1" dirty="0">
              <a:solidFill>
                <a:srgbClr val="18C320"/>
              </a:solidFill>
            </a:endParaRPr>
          </a:p>
        </p:txBody>
      </p:sp>
      <p:sp>
        <p:nvSpPr>
          <p:cNvPr id="9" name="TestuKoadroa 8">
            <a:extLst>
              <a:ext uri="{FF2B5EF4-FFF2-40B4-BE49-F238E27FC236}">
                <a16:creationId xmlns:a16="http://schemas.microsoft.com/office/drawing/2014/main" id="{E2FB2226-CE95-A40C-96E9-A3241EBFB19C}"/>
              </a:ext>
            </a:extLst>
          </p:cNvPr>
          <p:cNvSpPr txBox="1"/>
          <p:nvPr/>
        </p:nvSpPr>
        <p:spPr>
          <a:xfrm>
            <a:off x="1181848" y="3983764"/>
            <a:ext cx="2848119" cy="584775"/>
          </a:xfrm>
          <a:prstGeom prst="rect">
            <a:avLst/>
          </a:prstGeom>
          <a:noFill/>
        </p:spPr>
        <p:txBody>
          <a:bodyPr wrap="square">
            <a:spAutoFit/>
          </a:bodyPr>
          <a:lstStyle/>
          <a:p>
            <a:pPr algn="just"/>
            <a:r>
              <a:rPr lang="es-ES" sz="1600" dirty="0">
                <a:hlinkClick r:id="rId5"/>
              </a:rPr>
              <a:t>https://www.youtube.com/watch?v=NpYCATIENFc</a:t>
            </a:r>
            <a:endParaRPr lang="es-ES" sz="1600" dirty="0"/>
          </a:p>
        </p:txBody>
      </p:sp>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8072</TotalTime>
  <Words>1427</Words>
  <Application>Microsoft Office PowerPoint</Application>
  <PresentationFormat>Affichage à l'écran (4:3)</PresentationFormat>
  <Paragraphs>141</Paragraphs>
  <Slides>15</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100</cp:revision>
  <dcterms:created xsi:type="dcterms:W3CDTF">2016-11-18T09:55:38Z</dcterms:created>
  <dcterms:modified xsi:type="dcterms:W3CDTF">2022-10-21T12:39:04Z</dcterms:modified>
</cp:coreProperties>
</file>