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56" r:id="rId2"/>
    <p:sldId id="257" r:id="rId3"/>
    <p:sldId id="264" r:id="rId4"/>
    <p:sldId id="259" r:id="rId5"/>
    <p:sldId id="274" r:id="rId6"/>
    <p:sldId id="284" r:id="rId7"/>
    <p:sldId id="285" r:id="rId8"/>
    <p:sldId id="288" r:id="rId9"/>
    <p:sldId id="287" r:id="rId10"/>
    <p:sldId id="267" r:id="rId11"/>
    <p:sldId id="289" r:id="rId12"/>
    <p:sldId id="283" r:id="rId13"/>
    <p:sldId id="290" r:id="rId14"/>
    <p:sldId id="291" r:id="rId15"/>
    <p:sldId id="279" r:id="rId16"/>
    <p:sldId id="299" r:id="rId17"/>
    <p:sldId id="293" r:id="rId18"/>
    <p:sldId id="295" r:id="rId19"/>
    <p:sldId id="296" r:id="rId20"/>
    <p:sldId id="300" r:id="rId21"/>
    <p:sldId id="301" r:id="rId22"/>
    <p:sldId id="302" r:id="rId23"/>
    <p:sldId id="304" r:id="rId24"/>
    <p:sldId id="305" r:id="rId25"/>
    <p:sldId id="28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bzyEzC8tiMHWx6deNdtHXJhxg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49392-CFFC-7F1F-47FE-CF69033A1BF6}" name="Pablo Alonso" initials="PA" userId="Pablo Alons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AFB43-8BA1-41C4-B8E1-6CE305667B5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ES"/>
        </a:p>
      </dgm:t>
    </dgm:pt>
    <dgm:pt modelId="{0BFB32C6-136E-42A7-90C7-E46B01AA6345}">
      <dgm:prSet phldrT="[Texto]" custT="1"/>
      <dgm:spPr>
        <a:solidFill>
          <a:srgbClr val="00B0F0"/>
        </a:solidFill>
      </dgm:spPr>
      <dgm:t>
        <a:bodyPr/>
        <a:lstStyle/>
        <a:p>
          <a:r>
            <a:rPr lang="en-GB" sz="1600" b="0" noProof="0" dirty="0" err="1">
              <a:solidFill>
                <a:schemeClr val="tx1"/>
              </a:solidFill>
            </a:rPr>
            <a:t>Véhicules</a:t>
          </a:r>
          <a:r>
            <a:rPr lang="en-GB" sz="1600" b="0" noProof="0" dirty="0">
              <a:solidFill>
                <a:schemeClr val="tx1"/>
              </a:solidFill>
            </a:rPr>
            <a:t> </a:t>
          </a:r>
          <a:r>
            <a:rPr lang="en-GB" sz="1600" b="0" noProof="0" dirty="0" err="1">
              <a:solidFill>
                <a:schemeClr val="tx1"/>
              </a:solidFill>
            </a:rPr>
            <a:t>propres</a:t>
          </a:r>
          <a:endParaRPr lang="en-GB" sz="1600" b="0" noProof="0" dirty="0">
            <a:solidFill>
              <a:schemeClr val="tx1"/>
            </a:solidFill>
          </a:endParaRPr>
        </a:p>
      </dgm:t>
    </dgm:pt>
    <dgm:pt modelId="{62C8940A-6A0C-457E-954C-A41D6DE48DE2}" type="parTrans" cxnId="{477A8E5C-9019-4285-99A8-DB040E3B5BB0}">
      <dgm:prSet/>
      <dgm:spPr/>
      <dgm:t>
        <a:bodyPr/>
        <a:lstStyle/>
        <a:p>
          <a:endParaRPr lang="es-ES"/>
        </a:p>
      </dgm:t>
    </dgm:pt>
    <dgm:pt modelId="{7F879172-4358-4CE2-971D-AE6A76F5242A}" type="sibTrans" cxnId="{477A8E5C-9019-4285-99A8-DB040E3B5BB0}">
      <dgm:prSet/>
      <dgm:spPr/>
      <dgm:t>
        <a:bodyPr/>
        <a:lstStyle/>
        <a:p>
          <a:endParaRPr lang="es-ES"/>
        </a:p>
      </dgm:t>
    </dgm:pt>
    <dgm:pt modelId="{C44B7047-9A6F-4608-9DCE-327CB0D53C8E}">
      <dgm:prSet phldrT="[Texto]" custT="1"/>
      <dgm:spPr>
        <a:solidFill>
          <a:srgbClr val="18C320"/>
        </a:solidFill>
      </dgm:spPr>
      <dgm:t>
        <a:bodyPr/>
        <a:lstStyle/>
        <a:p>
          <a:r>
            <a:rPr lang="en-GB" sz="1600" noProof="0" dirty="0" err="1">
              <a:solidFill>
                <a:schemeClr val="tx1"/>
              </a:solidFill>
            </a:rPr>
            <a:t>Véhicules</a:t>
          </a:r>
          <a:r>
            <a:rPr lang="en-GB" sz="1600" noProof="0" dirty="0">
              <a:solidFill>
                <a:schemeClr val="tx1"/>
              </a:solidFill>
            </a:rPr>
            <a:t> </a:t>
          </a:r>
          <a:r>
            <a:rPr lang="en-GB" sz="1600" noProof="0" dirty="0" err="1">
              <a:solidFill>
                <a:schemeClr val="tx1"/>
              </a:solidFill>
            </a:rPr>
            <a:t>zéro</a:t>
          </a:r>
          <a:r>
            <a:rPr lang="en-GB" sz="1600" noProof="0" dirty="0">
              <a:solidFill>
                <a:schemeClr val="tx1"/>
              </a:solidFill>
            </a:rPr>
            <a:t> </a:t>
          </a:r>
          <a:r>
            <a:rPr lang="en-GB" sz="1600" noProof="0" dirty="0" err="1">
              <a:solidFill>
                <a:schemeClr val="tx1"/>
              </a:solidFill>
            </a:rPr>
            <a:t>émission</a:t>
          </a:r>
          <a:endParaRPr lang="en-GB" sz="1600" noProof="0" dirty="0">
            <a:solidFill>
              <a:schemeClr val="tx1"/>
            </a:solidFill>
          </a:endParaRPr>
        </a:p>
      </dgm:t>
    </dgm:pt>
    <dgm:pt modelId="{EBCDFCDC-BAE7-4A79-8E63-9966CD69E716}" type="parTrans" cxnId="{DEA3211C-2E35-43E3-B076-A0814F2FEA88}">
      <dgm:prSet/>
      <dgm:spPr/>
      <dgm:t>
        <a:bodyPr/>
        <a:lstStyle/>
        <a:p>
          <a:endParaRPr lang="es-ES"/>
        </a:p>
      </dgm:t>
    </dgm:pt>
    <dgm:pt modelId="{EF4ACF6B-EB1C-4A94-AC15-FB6CA3AD170F}" type="sibTrans" cxnId="{DEA3211C-2E35-43E3-B076-A0814F2FEA88}">
      <dgm:prSet/>
      <dgm:spPr/>
      <dgm:t>
        <a:bodyPr/>
        <a:lstStyle/>
        <a:p>
          <a:endParaRPr lang="es-ES"/>
        </a:p>
      </dgm:t>
    </dgm:pt>
    <dgm:pt modelId="{7699B271-977C-44FA-AAF8-D3EC3511204D}" type="pres">
      <dgm:prSet presAssocID="{5E4AFB43-8BA1-41C4-B8E1-6CE305667B55}" presName="Name0" presStyleCnt="0">
        <dgm:presLayoutVars>
          <dgm:chMax val="7"/>
          <dgm:resizeHandles val="exact"/>
        </dgm:presLayoutVars>
      </dgm:prSet>
      <dgm:spPr/>
    </dgm:pt>
    <dgm:pt modelId="{FAB4A1F7-5195-428F-9314-6E362405EA63}" type="pres">
      <dgm:prSet presAssocID="{5E4AFB43-8BA1-41C4-B8E1-6CE305667B55}" presName="comp1" presStyleCnt="0"/>
      <dgm:spPr/>
    </dgm:pt>
    <dgm:pt modelId="{B13FB21A-1DA5-4AC8-BEA0-CC40E776FB63}" type="pres">
      <dgm:prSet presAssocID="{5E4AFB43-8BA1-41C4-B8E1-6CE305667B55}" presName="circle1" presStyleLbl="node1" presStyleIdx="0" presStyleCnt="2"/>
      <dgm:spPr/>
    </dgm:pt>
    <dgm:pt modelId="{9B0F3D14-2DBC-41AE-8BE6-4171348C6349}" type="pres">
      <dgm:prSet presAssocID="{5E4AFB43-8BA1-41C4-B8E1-6CE305667B55}" presName="c1text" presStyleLbl="node1" presStyleIdx="0" presStyleCnt="2">
        <dgm:presLayoutVars>
          <dgm:bulletEnabled val="1"/>
        </dgm:presLayoutVars>
      </dgm:prSet>
      <dgm:spPr/>
    </dgm:pt>
    <dgm:pt modelId="{6986FC10-6983-467A-A78F-1B350484836C}" type="pres">
      <dgm:prSet presAssocID="{5E4AFB43-8BA1-41C4-B8E1-6CE305667B55}" presName="comp2" presStyleCnt="0"/>
      <dgm:spPr/>
    </dgm:pt>
    <dgm:pt modelId="{FE32D25D-DD99-432E-9F01-6B62441CD738}" type="pres">
      <dgm:prSet presAssocID="{5E4AFB43-8BA1-41C4-B8E1-6CE305667B55}" presName="circle2" presStyleLbl="node1" presStyleIdx="1" presStyleCnt="2"/>
      <dgm:spPr/>
    </dgm:pt>
    <dgm:pt modelId="{B710189B-6335-405F-A297-906AEBA491B4}" type="pres">
      <dgm:prSet presAssocID="{5E4AFB43-8BA1-41C4-B8E1-6CE305667B55}" presName="c2text" presStyleLbl="node1" presStyleIdx="1" presStyleCnt="2">
        <dgm:presLayoutVars>
          <dgm:bulletEnabled val="1"/>
        </dgm:presLayoutVars>
      </dgm:prSet>
      <dgm:spPr/>
    </dgm:pt>
  </dgm:ptLst>
  <dgm:cxnLst>
    <dgm:cxn modelId="{37A2BC04-0D5C-48E1-AAFE-0536D83DE34A}" type="presOf" srcId="{0BFB32C6-136E-42A7-90C7-E46B01AA6345}" destId="{9B0F3D14-2DBC-41AE-8BE6-4171348C6349}" srcOrd="1" destOrd="0" presId="urn:microsoft.com/office/officeart/2005/8/layout/venn2"/>
    <dgm:cxn modelId="{D7E33D16-9699-488E-9B95-6355886DC258}" type="presOf" srcId="{C44B7047-9A6F-4608-9DCE-327CB0D53C8E}" destId="{B710189B-6335-405F-A297-906AEBA491B4}" srcOrd="1" destOrd="0" presId="urn:microsoft.com/office/officeart/2005/8/layout/venn2"/>
    <dgm:cxn modelId="{DEA3211C-2E35-43E3-B076-A0814F2FEA88}" srcId="{5E4AFB43-8BA1-41C4-B8E1-6CE305667B55}" destId="{C44B7047-9A6F-4608-9DCE-327CB0D53C8E}" srcOrd="1" destOrd="0" parTransId="{EBCDFCDC-BAE7-4A79-8E63-9966CD69E716}" sibTransId="{EF4ACF6B-EB1C-4A94-AC15-FB6CA3AD170F}"/>
    <dgm:cxn modelId="{477A8E5C-9019-4285-99A8-DB040E3B5BB0}" srcId="{5E4AFB43-8BA1-41C4-B8E1-6CE305667B55}" destId="{0BFB32C6-136E-42A7-90C7-E46B01AA6345}" srcOrd="0" destOrd="0" parTransId="{62C8940A-6A0C-457E-954C-A41D6DE48DE2}" sibTransId="{7F879172-4358-4CE2-971D-AE6A76F5242A}"/>
    <dgm:cxn modelId="{F83A0B79-C9E9-4A62-A77F-8EAC76B3B435}" type="presOf" srcId="{5E4AFB43-8BA1-41C4-B8E1-6CE305667B55}" destId="{7699B271-977C-44FA-AAF8-D3EC3511204D}" srcOrd="0" destOrd="0" presId="urn:microsoft.com/office/officeart/2005/8/layout/venn2"/>
    <dgm:cxn modelId="{F7364E8D-A9E9-4718-8107-6A0205E05C88}" type="presOf" srcId="{C44B7047-9A6F-4608-9DCE-327CB0D53C8E}" destId="{FE32D25D-DD99-432E-9F01-6B62441CD738}" srcOrd="0" destOrd="0" presId="urn:microsoft.com/office/officeart/2005/8/layout/venn2"/>
    <dgm:cxn modelId="{B8AF06E0-0785-4B90-901B-71707992F99B}" type="presOf" srcId="{0BFB32C6-136E-42A7-90C7-E46B01AA6345}" destId="{B13FB21A-1DA5-4AC8-BEA0-CC40E776FB63}" srcOrd="0" destOrd="0" presId="urn:microsoft.com/office/officeart/2005/8/layout/venn2"/>
    <dgm:cxn modelId="{461A8D60-6BE8-4D8E-9169-E72DC0074032}" type="presParOf" srcId="{7699B271-977C-44FA-AAF8-D3EC3511204D}" destId="{FAB4A1F7-5195-428F-9314-6E362405EA63}" srcOrd="0" destOrd="0" presId="urn:microsoft.com/office/officeart/2005/8/layout/venn2"/>
    <dgm:cxn modelId="{4655BA9A-8A93-450F-A0FB-1FC8788E7F65}" type="presParOf" srcId="{FAB4A1F7-5195-428F-9314-6E362405EA63}" destId="{B13FB21A-1DA5-4AC8-BEA0-CC40E776FB63}" srcOrd="0" destOrd="0" presId="urn:microsoft.com/office/officeart/2005/8/layout/venn2"/>
    <dgm:cxn modelId="{D2C299A1-8C36-4DEB-AB9B-89BD835F1ECB}" type="presParOf" srcId="{FAB4A1F7-5195-428F-9314-6E362405EA63}" destId="{9B0F3D14-2DBC-41AE-8BE6-4171348C6349}" srcOrd="1" destOrd="0" presId="urn:microsoft.com/office/officeart/2005/8/layout/venn2"/>
    <dgm:cxn modelId="{507EBEE6-7B01-4792-B3E3-80CBB6D4E06F}" type="presParOf" srcId="{7699B271-977C-44FA-AAF8-D3EC3511204D}" destId="{6986FC10-6983-467A-A78F-1B350484836C}" srcOrd="1" destOrd="0" presId="urn:microsoft.com/office/officeart/2005/8/layout/venn2"/>
    <dgm:cxn modelId="{569CF550-337E-40C0-9AF4-747EF3DBB510}" type="presParOf" srcId="{6986FC10-6983-467A-A78F-1B350484836C}" destId="{FE32D25D-DD99-432E-9F01-6B62441CD738}" srcOrd="0" destOrd="0" presId="urn:microsoft.com/office/officeart/2005/8/layout/venn2"/>
    <dgm:cxn modelId="{83655440-3046-4E01-91E7-02E16F11ED1A}" type="presParOf" srcId="{6986FC10-6983-467A-A78F-1B350484836C}" destId="{B710189B-6335-405F-A297-906AEBA491B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273E2-95BF-4A50-B873-D8B01C7522A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ES"/>
        </a:p>
      </dgm:t>
    </dgm:pt>
    <dgm:pt modelId="{630A44DE-2D6E-44F1-A6B0-4156B04A4898}">
      <dgm:prSet phldrT="[Texto]" custT="1"/>
      <dgm:spPr>
        <a:solidFill>
          <a:srgbClr val="00B0F0"/>
        </a:solidFill>
      </dgm:spPr>
      <dgm:t>
        <a:bodyPr/>
        <a:lstStyle/>
        <a:p>
          <a:r>
            <a:rPr lang="en-GB" sz="2800" noProof="0" dirty="0"/>
            <a:t>Combustibles </a:t>
          </a:r>
          <a:r>
            <a:rPr lang="en-GB" sz="2800" noProof="0" dirty="0" err="1"/>
            <a:t>fossiles</a:t>
          </a:r>
          <a:endParaRPr lang="en-GB" sz="2800" noProof="0" dirty="0"/>
        </a:p>
      </dgm:t>
    </dgm:pt>
    <dgm:pt modelId="{D6CB6B5C-7BE7-42A9-B463-A24B268659CF}" type="parTrans" cxnId="{45330867-0017-491B-843C-73BCD827BED2}">
      <dgm:prSet/>
      <dgm:spPr/>
      <dgm:t>
        <a:bodyPr/>
        <a:lstStyle/>
        <a:p>
          <a:endParaRPr lang="es-ES" sz="2800"/>
        </a:p>
      </dgm:t>
    </dgm:pt>
    <dgm:pt modelId="{45694321-2EE4-4DAC-AE6D-30F47CC58697}" type="sibTrans" cxnId="{45330867-0017-491B-843C-73BCD827BED2}">
      <dgm:prSet/>
      <dgm:spPr/>
      <dgm:t>
        <a:bodyPr/>
        <a:lstStyle/>
        <a:p>
          <a:endParaRPr lang="es-ES" sz="2800"/>
        </a:p>
      </dgm:t>
    </dgm:pt>
    <dgm:pt modelId="{E2F6B7DC-47C2-4F70-9C27-CDCF22759ED5}">
      <dgm:prSet phldrT="[Texto]" custT="1"/>
      <dgm:spPr>
        <a:solidFill>
          <a:srgbClr val="18C320"/>
        </a:solidFill>
      </dgm:spPr>
      <dgm:t>
        <a:bodyPr/>
        <a:lstStyle/>
        <a:p>
          <a:r>
            <a:rPr lang="es-ES" sz="2800" dirty="0"/>
            <a:t>Gaz</a:t>
          </a:r>
        </a:p>
      </dgm:t>
    </dgm:pt>
    <dgm:pt modelId="{353A47FF-CB30-496B-A1F1-70846E6027AB}" type="parTrans" cxnId="{FDA06B4A-F695-4CDD-888A-F1338E5F5D7B}">
      <dgm:prSet/>
      <dgm:spPr>
        <a:ln>
          <a:solidFill>
            <a:srgbClr val="18C320"/>
          </a:solidFill>
        </a:ln>
      </dgm:spPr>
      <dgm:t>
        <a:bodyPr/>
        <a:lstStyle/>
        <a:p>
          <a:endParaRPr lang="es-ES" sz="2800"/>
        </a:p>
      </dgm:t>
    </dgm:pt>
    <dgm:pt modelId="{D395CBAA-9F74-4203-90CF-23D8D3FA49A7}" type="sibTrans" cxnId="{FDA06B4A-F695-4CDD-888A-F1338E5F5D7B}">
      <dgm:prSet/>
      <dgm:spPr/>
      <dgm:t>
        <a:bodyPr/>
        <a:lstStyle/>
        <a:p>
          <a:endParaRPr lang="es-ES" sz="2800"/>
        </a:p>
      </dgm:t>
    </dgm:pt>
    <dgm:pt modelId="{A50D3B9C-31ED-4A54-8D29-59D8E4599A52}">
      <dgm:prSet phldrT="[Texto]" custT="1"/>
      <dgm:spPr>
        <a:solidFill>
          <a:srgbClr val="18C320"/>
        </a:solidFill>
      </dgm:spPr>
      <dgm:t>
        <a:bodyPr/>
        <a:lstStyle/>
        <a:p>
          <a:r>
            <a:rPr lang="en-GB" sz="2800" noProof="0" dirty="0" err="1"/>
            <a:t>Pétrole</a:t>
          </a:r>
          <a:endParaRPr lang="en-GB" sz="2800" noProof="0" dirty="0"/>
        </a:p>
      </dgm:t>
    </dgm:pt>
    <dgm:pt modelId="{3999F4A6-C23F-4BAF-B1C8-B191808A9632}" type="parTrans" cxnId="{2EAB4A89-CD07-43AD-A10B-20289CE3D014}">
      <dgm:prSet/>
      <dgm:spPr>
        <a:ln>
          <a:solidFill>
            <a:srgbClr val="18C320"/>
          </a:solidFill>
        </a:ln>
      </dgm:spPr>
      <dgm:t>
        <a:bodyPr/>
        <a:lstStyle/>
        <a:p>
          <a:endParaRPr lang="es-ES" sz="2800"/>
        </a:p>
      </dgm:t>
    </dgm:pt>
    <dgm:pt modelId="{0A40E06A-BD6D-472C-9F23-D6460AC85C44}" type="sibTrans" cxnId="{2EAB4A89-CD07-43AD-A10B-20289CE3D014}">
      <dgm:prSet/>
      <dgm:spPr/>
      <dgm:t>
        <a:bodyPr/>
        <a:lstStyle/>
        <a:p>
          <a:endParaRPr lang="es-ES" sz="2800"/>
        </a:p>
      </dgm:t>
    </dgm:pt>
    <dgm:pt modelId="{5226D9B1-5E9D-420E-823D-7AFBACEFE30C}" type="pres">
      <dgm:prSet presAssocID="{2B0273E2-95BF-4A50-B873-D8B01C7522A9}" presName="hierChild1" presStyleCnt="0">
        <dgm:presLayoutVars>
          <dgm:orgChart val="1"/>
          <dgm:chPref val="1"/>
          <dgm:dir/>
          <dgm:animOne val="branch"/>
          <dgm:animLvl val="lvl"/>
          <dgm:resizeHandles/>
        </dgm:presLayoutVars>
      </dgm:prSet>
      <dgm:spPr/>
    </dgm:pt>
    <dgm:pt modelId="{86996B0C-DDC5-43D6-B8F5-94B131087592}" type="pres">
      <dgm:prSet presAssocID="{630A44DE-2D6E-44F1-A6B0-4156B04A4898}" presName="hierRoot1" presStyleCnt="0">
        <dgm:presLayoutVars>
          <dgm:hierBranch val="init"/>
        </dgm:presLayoutVars>
      </dgm:prSet>
      <dgm:spPr/>
    </dgm:pt>
    <dgm:pt modelId="{ABF58D0B-C060-4524-A7E6-432BEC1F178B}" type="pres">
      <dgm:prSet presAssocID="{630A44DE-2D6E-44F1-A6B0-4156B04A4898}" presName="rootComposite1" presStyleCnt="0"/>
      <dgm:spPr/>
    </dgm:pt>
    <dgm:pt modelId="{1E1CF8EC-B812-426B-8D4C-D4B560AC4C7D}" type="pres">
      <dgm:prSet presAssocID="{630A44DE-2D6E-44F1-A6B0-4156B04A4898}" presName="rootText1" presStyleLbl="node0" presStyleIdx="0" presStyleCnt="1" custScaleX="150957" custLinFactNeighborX="1726" custLinFactNeighborY="5753">
        <dgm:presLayoutVars>
          <dgm:chPref val="3"/>
        </dgm:presLayoutVars>
      </dgm:prSet>
      <dgm:spPr/>
    </dgm:pt>
    <dgm:pt modelId="{4BB397C5-8E0B-4170-BBA4-56B633838E67}" type="pres">
      <dgm:prSet presAssocID="{630A44DE-2D6E-44F1-A6B0-4156B04A4898}" presName="rootConnector1" presStyleLbl="node1" presStyleIdx="0" presStyleCnt="0"/>
      <dgm:spPr/>
    </dgm:pt>
    <dgm:pt modelId="{F15C30B3-20E4-4E2B-8F88-176250176525}" type="pres">
      <dgm:prSet presAssocID="{630A44DE-2D6E-44F1-A6B0-4156B04A4898}" presName="hierChild2" presStyleCnt="0"/>
      <dgm:spPr/>
    </dgm:pt>
    <dgm:pt modelId="{60421DC9-80C4-44AC-802F-96AF2D51C53C}" type="pres">
      <dgm:prSet presAssocID="{3999F4A6-C23F-4BAF-B1C8-B191808A9632}" presName="Name37" presStyleLbl="parChTrans1D2" presStyleIdx="0" presStyleCnt="2"/>
      <dgm:spPr/>
    </dgm:pt>
    <dgm:pt modelId="{F455C7D7-AD44-435B-B4E6-DFA7B7E2B284}" type="pres">
      <dgm:prSet presAssocID="{A50D3B9C-31ED-4A54-8D29-59D8E4599A52}" presName="hierRoot2" presStyleCnt="0">
        <dgm:presLayoutVars>
          <dgm:hierBranch val="init"/>
        </dgm:presLayoutVars>
      </dgm:prSet>
      <dgm:spPr/>
    </dgm:pt>
    <dgm:pt modelId="{E8BC1A59-0EE1-4970-B38E-AD371D6580DC}" type="pres">
      <dgm:prSet presAssocID="{A50D3B9C-31ED-4A54-8D29-59D8E4599A52}" presName="rootComposite" presStyleCnt="0"/>
      <dgm:spPr/>
    </dgm:pt>
    <dgm:pt modelId="{4D6ADC57-AE89-452C-B65F-ED7283CB018D}" type="pres">
      <dgm:prSet presAssocID="{A50D3B9C-31ED-4A54-8D29-59D8E4599A52}" presName="rootText" presStyleLbl="node2" presStyleIdx="0" presStyleCnt="2">
        <dgm:presLayoutVars>
          <dgm:chPref val="3"/>
        </dgm:presLayoutVars>
      </dgm:prSet>
      <dgm:spPr/>
    </dgm:pt>
    <dgm:pt modelId="{5AAC1C65-FA7F-40B8-8FEC-37AE354A3FB9}" type="pres">
      <dgm:prSet presAssocID="{A50D3B9C-31ED-4A54-8D29-59D8E4599A52}" presName="rootConnector" presStyleLbl="node2" presStyleIdx="0" presStyleCnt="2"/>
      <dgm:spPr/>
    </dgm:pt>
    <dgm:pt modelId="{401081D4-AE54-4010-AF46-0E5D9F753D69}" type="pres">
      <dgm:prSet presAssocID="{A50D3B9C-31ED-4A54-8D29-59D8E4599A52}" presName="hierChild4" presStyleCnt="0"/>
      <dgm:spPr/>
    </dgm:pt>
    <dgm:pt modelId="{0D110797-5968-4DE6-BD57-F21AAFB3138B}" type="pres">
      <dgm:prSet presAssocID="{A50D3B9C-31ED-4A54-8D29-59D8E4599A52}" presName="hierChild5" presStyleCnt="0"/>
      <dgm:spPr/>
    </dgm:pt>
    <dgm:pt modelId="{86E54D67-C84F-48CC-BAB9-6E1599DADEA6}" type="pres">
      <dgm:prSet presAssocID="{353A47FF-CB30-496B-A1F1-70846E6027AB}" presName="Name37" presStyleLbl="parChTrans1D2" presStyleIdx="1" presStyleCnt="2"/>
      <dgm:spPr/>
    </dgm:pt>
    <dgm:pt modelId="{2F3F4A6A-F9D9-4373-BAFD-AA38FAF77ABF}" type="pres">
      <dgm:prSet presAssocID="{E2F6B7DC-47C2-4F70-9C27-CDCF22759ED5}" presName="hierRoot2" presStyleCnt="0">
        <dgm:presLayoutVars>
          <dgm:hierBranch val="init"/>
        </dgm:presLayoutVars>
      </dgm:prSet>
      <dgm:spPr/>
    </dgm:pt>
    <dgm:pt modelId="{45F8DA99-CE0E-4B12-B3B6-09CE1FFE9CC9}" type="pres">
      <dgm:prSet presAssocID="{E2F6B7DC-47C2-4F70-9C27-CDCF22759ED5}" presName="rootComposite" presStyleCnt="0"/>
      <dgm:spPr/>
    </dgm:pt>
    <dgm:pt modelId="{26456C83-293B-4F18-A453-EF9FEAEACCE4}" type="pres">
      <dgm:prSet presAssocID="{E2F6B7DC-47C2-4F70-9C27-CDCF22759ED5}" presName="rootText" presStyleLbl="node2" presStyleIdx="1" presStyleCnt="2">
        <dgm:presLayoutVars>
          <dgm:chPref val="3"/>
        </dgm:presLayoutVars>
      </dgm:prSet>
      <dgm:spPr/>
    </dgm:pt>
    <dgm:pt modelId="{26221D05-B93C-4608-85D0-6D86D8CB45B8}" type="pres">
      <dgm:prSet presAssocID="{E2F6B7DC-47C2-4F70-9C27-CDCF22759ED5}" presName="rootConnector" presStyleLbl="node2" presStyleIdx="1" presStyleCnt="2"/>
      <dgm:spPr/>
    </dgm:pt>
    <dgm:pt modelId="{4E580387-4323-461D-A029-3ED8D322FAFC}" type="pres">
      <dgm:prSet presAssocID="{E2F6B7DC-47C2-4F70-9C27-CDCF22759ED5}" presName="hierChild4" presStyleCnt="0"/>
      <dgm:spPr/>
    </dgm:pt>
    <dgm:pt modelId="{80E8C9E2-25B3-4A84-BF10-702DE5CF3D7C}" type="pres">
      <dgm:prSet presAssocID="{E2F6B7DC-47C2-4F70-9C27-CDCF22759ED5}" presName="hierChild5" presStyleCnt="0"/>
      <dgm:spPr/>
    </dgm:pt>
    <dgm:pt modelId="{63DBC317-33A6-44EC-8495-BBE354B8F238}" type="pres">
      <dgm:prSet presAssocID="{630A44DE-2D6E-44F1-A6B0-4156B04A4898}" presName="hierChild3" presStyleCnt="0"/>
      <dgm:spPr/>
    </dgm:pt>
  </dgm:ptLst>
  <dgm:cxnLst>
    <dgm:cxn modelId="{1082F607-6311-47BF-A280-BC9D9F07509C}" type="presOf" srcId="{A50D3B9C-31ED-4A54-8D29-59D8E4599A52}" destId="{5AAC1C65-FA7F-40B8-8FEC-37AE354A3FB9}" srcOrd="1" destOrd="0" presId="urn:microsoft.com/office/officeart/2005/8/layout/orgChart1"/>
    <dgm:cxn modelId="{C8DF5708-9EC0-481B-8D4E-F0FB90CDF77B}" type="presOf" srcId="{E2F6B7DC-47C2-4F70-9C27-CDCF22759ED5}" destId="{26456C83-293B-4F18-A453-EF9FEAEACCE4}" srcOrd="0" destOrd="0" presId="urn:microsoft.com/office/officeart/2005/8/layout/orgChart1"/>
    <dgm:cxn modelId="{C274A933-F1D2-42D4-B83C-D8D04CE9A9C4}" type="presOf" srcId="{353A47FF-CB30-496B-A1F1-70846E6027AB}" destId="{86E54D67-C84F-48CC-BAB9-6E1599DADEA6}" srcOrd="0" destOrd="0" presId="urn:microsoft.com/office/officeart/2005/8/layout/orgChart1"/>
    <dgm:cxn modelId="{45330867-0017-491B-843C-73BCD827BED2}" srcId="{2B0273E2-95BF-4A50-B873-D8B01C7522A9}" destId="{630A44DE-2D6E-44F1-A6B0-4156B04A4898}" srcOrd="0" destOrd="0" parTransId="{D6CB6B5C-7BE7-42A9-B463-A24B268659CF}" sibTransId="{45694321-2EE4-4DAC-AE6D-30F47CC58697}"/>
    <dgm:cxn modelId="{FDA06B4A-F695-4CDD-888A-F1338E5F5D7B}" srcId="{630A44DE-2D6E-44F1-A6B0-4156B04A4898}" destId="{E2F6B7DC-47C2-4F70-9C27-CDCF22759ED5}" srcOrd="1" destOrd="0" parTransId="{353A47FF-CB30-496B-A1F1-70846E6027AB}" sibTransId="{D395CBAA-9F74-4203-90CF-23D8D3FA49A7}"/>
    <dgm:cxn modelId="{5F5CDF4C-1719-490C-BACC-BD1B6FA199D2}" type="presOf" srcId="{E2F6B7DC-47C2-4F70-9C27-CDCF22759ED5}" destId="{26221D05-B93C-4608-85D0-6D86D8CB45B8}" srcOrd="1" destOrd="0" presId="urn:microsoft.com/office/officeart/2005/8/layout/orgChart1"/>
    <dgm:cxn modelId="{CF092C76-0DF4-4D14-B65B-D2C44AF31D39}" type="presOf" srcId="{630A44DE-2D6E-44F1-A6B0-4156B04A4898}" destId="{4BB397C5-8E0B-4170-BBA4-56B633838E67}" srcOrd="1" destOrd="0" presId="urn:microsoft.com/office/officeart/2005/8/layout/orgChart1"/>
    <dgm:cxn modelId="{2EAB4A89-CD07-43AD-A10B-20289CE3D014}" srcId="{630A44DE-2D6E-44F1-A6B0-4156B04A4898}" destId="{A50D3B9C-31ED-4A54-8D29-59D8E4599A52}" srcOrd="0" destOrd="0" parTransId="{3999F4A6-C23F-4BAF-B1C8-B191808A9632}" sibTransId="{0A40E06A-BD6D-472C-9F23-D6460AC85C44}"/>
    <dgm:cxn modelId="{18756CCC-900C-4F83-B466-8479209DA3BF}" type="presOf" srcId="{A50D3B9C-31ED-4A54-8D29-59D8E4599A52}" destId="{4D6ADC57-AE89-452C-B65F-ED7283CB018D}" srcOrd="0" destOrd="0" presId="urn:microsoft.com/office/officeart/2005/8/layout/orgChart1"/>
    <dgm:cxn modelId="{769242D4-30E0-425D-A35B-3253EC5C5E95}" type="presOf" srcId="{3999F4A6-C23F-4BAF-B1C8-B191808A9632}" destId="{60421DC9-80C4-44AC-802F-96AF2D51C53C}" srcOrd="0" destOrd="0" presId="urn:microsoft.com/office/officeart/2005/8/layout/orgChart1"/>
    <dgm:cxn modelId="{79EB34E0-8857-4792-85D3-0DD2061B8EC9}" type="presOf" srcId="{630A44DE-2D6E-44F1-A6B0-4156B04A4898}" destId="{1E1CF8EC-B812-426B-8D4C-D4B560AC4C7D}" srcOrd="0" destOrd="0" presId="urn:microsoft.com/office/officeart/2005/8/layout/orgChart1"/>
    <dgm:cxn modelId="{1A1640E4-3898-4DEE-BD58-E2002DABA34A}" type="presOf" srcId="{2B0273E2-95BF-4A50-B873-D8B01C7522A9}" destId="{5226D9B1-5E9D-420E-823D-7AFBACEFE30C}" srcOrd="0" destOrd="0" presId="urn:microsoft.com/office/officeart/2005/8/layout/orgChart1"/>
    <dgm:cxn modelId="{998AF4D1-4408-4715-8271-7EB7819B3B5A}" type="presParOf" srcId="{5226D9B1-5E9D-420E-823D-7AFBACEFE30C}" destId="{86996B0C-DDC5-43D6-B8F5-94B131087592}" srcOrd="0" destOrd="0" presId="urn:microsoft.com/office/officeart/2005/8/layout/orgChart1"/>
    <dgm:cxn modelId="{086302E9-9AA7-4CAD-8D47-8CF9F763E792}" type="presParOf" srcId="{86996B0C-DDC5-43D6-B8F5-94B131087592}" destId="{ABF58D0B-C060-4524-A7E6-432BEC1F178B}" srcOrd="0" destOrd="0" presId="urn:microsoft.com/office/officeart/2005/8/layout/orgChart1"/>
    <dgm:cxn modelId="{78887CB6-12C4-434A-94A3-512C7D26A360}" type="presParOf" srcId="{ABF58D0B-C060-4524-A7E6-432BEC1F178B}" destId="{1E1CF8EC-B812-426B-8D4C-D4B560AC4C7D}" srcOrd="0" destOrd="0" presId="urn:microsoft.com/office/officeart/2005/8/layout/orgChart1"/>
    <dgm:cxn modelId="{C4A5D4F4-90F3-482F-BC3E-9F8177332400}" type="presParOf" srcId="{ABF58D0B-C060-4524-A7E6-432BEC1F178B}" destId="{4BB397C5-8E0B-4170-BBA4-56B633838E67}" srcOrd="1" destOrd="0" presId="urn:microsoft.com/office/officeart/2005/8/layout/orgChart1"/>
    <dgm:cxn modelId="{11CCE8CA-CA92-4301-A366-450103A542E6}" type="presParOf" srcId="{86996B0C-DDC5-43D6-B8F5-94B131087592}" destId="{F15C30B3-20E4-4E2B-8F88-176250176525}" srcOrd="1" destOrd="0" presId="urn:microsoft.com/office/officeart/2005/8/layout/orgChart1"/>
    <dgm:cxn modelId="{0C9B93AB-4A4F-4B20-8AF3-52CD18A13792}" type="presParOf" srcId="{F15C30B3-20E4-4E2B-8F88-176250176525}" destId="{60421DC9-80C4-44AC-802F-96AF2D51C53C}" srcOrd="0" destOrd="0" presId="urn:microsoft.com/office/officeart/2005/8/layout/orgChart1"/>
    <dgm:cxn modelId="{A659A18B-AD3E-4C7B-A140-0040A4B3DE88}" type="presParOf" srcId="{F15C30B3-20E4-4E2B-8F88-176250176525}" destId="{F455C7D7-AD44-435B-B4E6-DFA7B7E2B284}" srcOrd="1" destOrd="0" presId="urn:microsoft.com/office/officeart/2005/8/layout/orgChart1"/>
    <dgm:cxn modelId="{41809369-F454-4D68-9C70-B1EE24E947ED}" type="presParOf" srcId="{F455C7D7-AD44-435B-B4E6-DFA7B7E2B284}" destId="{E8BC1A59-0EE1-4970-B38E-AD371D6580DC}" srcOrd="0" destOrd="0" presId="urn:microsoft.com/office/officeart/2005/8/layout/orgChart1"/>
    <dgm:cxn modelId="{883188DE-A89C-419A-B023-CD0BFB59F06B}" type="presParOf" srcId="{E8BC1A59-0EE1-4970-B38E-AD371D6580DC}" destId="{4D6ADC57-AE89-452C-B65F-ED7283CB018D}" srcOrd="0" destOrd="0" presId="urn:microsoft.com/office/officeart/2005/8/layout/orgChart1"/>
    <dgm:cxn modelId="{AB7FCF8D-8AEB-4BC9-BB17-FB03189969D4}" type="presParOf" srcId="{E8BC1A59-0EE1-4970-B38E-AD371D6580DC}" destId="{5AAC1C65-FA7F-40B8-8FEC-37AE354A3FB9}" srcOrd="1" destOrd="0" presId="urn:microsoft.com/office/officeart/2005/8/layout/orgChart1"/>
    <dgm:cxn modelId="{0FDD9B91-B242-4176-8ED0-CED21357FFC0}" type="presParOf" srcId="{F455C7D7-AD44-435B-B4E6-DFA7B7E2B284}" destId="{401081D4-AE54-4010-AF46-0E5D9F753D69}" srcOrd="1" destOrd="0" presId="urn:microsoft.com/office/officeart/2005/8/layout/orgChart1"/>
    <dgm:cxn modelId="{272FCED7-BCB3-43A8-94EF-EC4D8276452C}" type="presParOf" srcId="{F455C7D7-AD44-435B-B4E6-DFA7B7E2B284}" destId="{0D110797-5968-4DE6-BD57-F21AAFB3138B}" srcOrd="2" destOrd="0" presId="urn:microsoft.com/office/officeart/2005/8/layout/orgChart1"/>
    <dgm:cxn modelId="{C27A340F-BE99-429F-AE81-D8F4D41D0874}" type="presParOf" srcId="{F15C30B3-20E4-4E2B-8F88-176250176525}" destId="{86E54D67-C84F-48CC-BAB9-6E1599DADEA6}" srcOrd="2" destOrd="0" presId="urn:microsoft.com/office/officeart/2005/8/layout/orgChart1"/>
    <dgm:cxn modelId="{800DB2C4-A5B7-46FB-A349-E2F87AC77257}" type="presParOf" srcId="{F15C30B3-20E4-4E2B-8F88-176250176525}" destId="{2F3F4A6A-F9D9-4373-BAFD-AA38FAF77ABF}" srcOrd="3" destOrd="0" presId="urn:microsoft.com/office/officeart/2005/8/layout/orgChart1"/>
    <dgm:cxn modelId="{2EC612A5-7F91-4895-A05A-9CB4695968BD}" type="presParOf" srcId="{2F3F4A6A-F9D9-4373-BAFD-AA38FAF77ABF}" destId="{45F8DA99-CE0E-4B12-B3B6-09CE1FFE9CC9}" srcOrd="0" destOrd="0" presId="urn:microsoft.com/office/officeart/2005/8/layout/orgChart1"/>
    <dgm:cxn modelId="{587B8A9D-0045-47D4-A800-D8A7891A8DC2}" type="presParOf" srcId="{45F8DA99-CE0E-4B12-B3B6-09CE1FFE9CC9}" destId="{26456C83-293B-4F18-A453-EF9FEAEACCE4}" srcOrd="0" destOrd="0" presId="urn:microsoft.com/office/officeart/2005/8/layout/orgChart1"/>
    <dgm:cxn modelId="{FE054135-306C-4CD9-8D1A-1EF2397E755A}" type="presParOf" srcId="{45F8DA99-CE0E-4B12-B3B6-09CE1FFE9CC9}" destId="{26221D05-B93C-4608-85D0-6D86D8CB45B8}" srcOrd="1" destOrd="0" presId="urn:microsoft.com/office/officeart/2005/8/layout/orgChart1"/>
    <dgm:cxn modelId="{858A01FC-CD78-403E-A5C6-87DCD9797671}" type="presParOf" srcId="{2F3F4A6A-F9D9-4373-BAFD-AA38FAF77ABF}" destId="{4E580387-4323-461D-A029-3ED8D322FAFC}" srcOrd="1" destOrd="0" presId="urn:microsoft.com/office/officeart/2005/8/layout/orgChart1"/>
    <dgm:cxn modelId="{9FF0F0F7-521F-463F-B96E-BD4BEEAD7717}" type="presParOf" srcId="{2F3F4A6A-F9D9-4373-BAFD-AA38FAF77ABF}" destId="{80E8C9E2-25B3-4A84-BF10-702DE5CF3D7C}" srcOrd="2" destOrd="0" presId="urn:microsoft.com/office/officeart/2005/8/layout/orgChart1"/>
    <dgm:cxn modelId="{7CC166E8-BED8-41F3-BC85-7B03C7B168F6}" type="presParOf" srcId="{86996B0C-DDC5-43D6-B8F5-94B131087592}" destId="{63DBC317-33A6-44EC-8495-BBE354B8F23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FB21A-1DA5-4AC8-BEA0-CC40E776FB63}">
      <dsp:nvSpPr>
        <dsp:cNvPr id="0" name=""/>
        <dsp:cNvSpPr/>
      </dsp:nvSpPr>
      <dsp:spPr>
        <a:xfrm>
          <a:off x="1184002" y="0"/>
          <a:ext cx="2704737" cy="270473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kern="1200" noProof="0" dirty="0" err="1">
              <a:solidFill>
                <a:schemeClr val="tx1"/>
              </a:solidFill>
            </a:rPr>
            <a:t>Véhicules</a:t>
          </a:r>
          <a:r>
            <a:rPr lang="en-GB" sz="1600" b="0" kern="1200" noProof="0" dirty="0">
              <a:solidFill>
                <a:schemeClr val="tx1"/>
              </a:solidFill>
            </a:rPr>
            <a:t> </a:t>
          </a:r>
          <a:r>
            <a:rPr lang="en-GB" sz="1600" b="0" kern="1200" noProof="0" dirty="0" err="1">
              <a:solidFill>
                <a:schemeClr val="tx1"/>
              </a:solidFill>
            </a:rPr>
            <a:t>propres</a:t>
          </a:r>
          <a:endParaRPr lang="en-GB" sz="1600" b="0" kern="1200" noProof="0" dirty="0">
            <a:solidFill>
              <a:schemeClr val="tx1"/>
            </a:solidFill>
          </a:endParaRPr>
        </a:p>
      </dsp:txBody>
      <dsp:txXfrm>
        <a:off x="1826377" y="202855"/>
        <a:ext cx="1419986" cy="459805"/>
      </dsp:txXfrm>
    </dsp:sp>
    <dsp:sp modelId="{FE32D25D-DD99-432E-9F01-6B62441CD738}">
      <dsp:nvSpPr>
        <dsp:cNvPr id="0" name=""/>
        <dsp:cNvSpPr/>
      </dsp:nvSpPr>
      <dsp:spPr>
        <a:xfrm>
          <a:off x="1522094" y="676184"/>
          <a:ext cx="2028552" cy="2028552"/>
        </a:xfrm>
        <a:prstGeom prst="ellipse">
          <a:avLst/>
        </a:prstGeom>
        <a:solidFill>
          <a:srgbClr val="18C3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noProof="0" dirty="0" err="1">
              <a:solidFill>
                <a:schemeClr val="tx1"/>
              </a:solidFill>
            </a:rPr>
            <a:t>Véhicules</a:t>
          </a:r>
          <a:r>
            <a:rPr lang="en-GB" sz="1600" kern="1200" noProof="0" dirty="0">
              <a:solidFill>
                <a:schemeClr val="tx1"/>
              </a:solidFill>
            </a:rPr>
            <a:t> </a:t>
          </a:r>
          <a:r>
            <a:rPr lang="en-GB" sz="1600" kern="1200" noProof="0" dirty="0" err="1">
              <a:solidFill>
                <a:schemeClr val="tx1"/>
              </a:solidFill>
            </a:rPr>
            <a:t>zéro</a:t>
          </a:r>
          <a:r>
            <a:rPr lang="en-GB" sz="1600" kern="1200" noProof="0" dirty="0">
              <a:solidFill>
                <a:schemeClr val="tx1"/>
              </a:solidFill>
            </a:rPr>
            <a:t> </a:t>
          </a:r>
          <a:r>
            <a:rPr lang="en-GB" sz="1600" kern="1200" noProof="0" dirty="0" err="1">
              <a:solidFill>
                <a:schemeClr val="tx1"/>
              </a:solidFill>
            </a:rPr>
            <a:t>émission</a:t>
          </a:r>
          <a:endParaRPr lang="en-GB" sz="1600" kern="1200" noProof="0" dirty="0">
            <a:solidFill>
              <a:schemeClr val="tx1"/>
            </a:solidFill>
          </a:endParaRPr>
        </a:p>
      </dsp:txBody>
      <dsp:txXfrm>
        <a:off x="1819169" y="1183322"/>
        <a:ext cx="1434403" cy="1014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54D67-C84F-48CC-BAB9-6E1599DADEA6}">
      <dsp:nvSpPr>
        <dsp:cNvPr id="0" name=""/>
        <dsp:cNvSpPr/>
      </dsp:nvSpPr>
      <dsp:spPr>
        <a:xfrm>
          <a:off x="2220569" y="930507"/>
          <a:ext cx="1033965" cy="318832"/>
        </a:xfrm>
        <a:custGeom>
          <a:avLst/>
          <a:gdLst/>
          <a:ahLst/>
          <a:cxnLst/>
          <a:rect l="0" t="0" r="0" b="0"/>
          <a:pathLst>
            <a:path>
              <a:moveTo>
                <a:pt x="0" y="0"/>
              </a:moveTo>
              <a:lnTo>
                <a:pt x="0" y="134114"/>
              </a:lnTo>
              <a:lnTo>
                <a:pt x="1033965" y="134114"/>
              </a:lnTo>
              <a:lnTo>
                <a:pt x="1033965" y="318832"/>
              </a:lnTo>
            </a:path>
          </a:pathLst>
        </a:custGeom>
        <a:noFill/>
        <a:ln w="25400" cap="flat" cmpd="sng" algn="ctr">
          <a:solidFill>
            <a:srgbClr val="18C320"/>
          </a:solidFill>
          <a:prstDash val="solid"/>
        </a:ln>
        <a:effectLst/>
      </dsp:spPr>
      <dsp:style>
        <a:lnRef idx="2">
          <a:scrgbClr r="0" g="0" b="0"/>
        </a:lnRef>
        <a:fillRef idx="0">
          <a:scrgbClr r="0" g="0" b="0"/>
        </a:fillRef>
        <a:effectRef idx="0">
          <a:scrgbClr r="0" g="0" b="0"/>
        </a:effectRef>
        <a:fontRef idx="minor"/>
      </dsp:style>
    </dsp:sp>
    <dsp:sp modelId="{60421DC9-80C4-44AC-802F-96AF2D51C53C}">
      <dsp:nvSpPr>
        <dsp:cNvPr id="0" name=""/>
        <dsp:cNvSpPr/>
      </dsp:nvSpPr>
      <dsp:spPr>
        <a:xfrm>
          <a:off x="1125875" y="930507"/>
          <a:ext cx="1094693" cy="318832"/>
        </a:xfrm>
        <a:custGeom>
          <a:avLst/>
          <a:gdLst/>
          <a:ahLst/>
          <a:cxnLst/>
          <a:rect l="0" t="0" r="0" b="0"/>
          <a:pathLst>
            <a:path>
              <a:moveTo>
                <a:pt x="1094693" y="0"/>
              </a:moveTo>
              <a:lnTo>
                <a:pt x="1094693" y="134114"/>
              </a:lnTo>
              <a:lnTo>
                <a:pt x="0" y="134114"/>
              </a:lnTo>
              <a:lnTo>
                <a:pt x="0" y="318832"/>
              </a:lnTo>
            </a:path>
          </a:pathLst>
        </a:custGeom>
        <a:noFill/>
        <a:ln w="25400" cap="flat" cmpd="sng" algn="ctr">
          <a:solidFill>
            <a:srgbClr val="18C320"/>
          </a:solidFill>
          <a:prstDash val="solid"/>
        </a:ln>
        <a:effectLst/>
      </dsp:spPr>
      <dsp:style>
        <a:lnRef idx="2">
          <a:scrgbClr r="0" g="0" b="0"/>
        </a:lnRef>
        <a:fillRef idx="0">
          <a:scrgbClr r="0" g="0" b="0"/>
        </a:fillRef>
        <a:effectRef idx="0">
          <a:scrgbClr r="0" g="0" b="0"/>
        </a:effectRef>
        <a:fontRef idx="minor"/>
      </dsp:style>
    </dsp:sp>
    <dsp:sp modelId="{1E1CF8EC-B812-426B-8D4C-D4B560AC4C7D}">
      <dsp:nvSpPr>
        <dsp:cNvPr id="0" name=""/>
        <dsp:cNvSpPr/>
      </dsp:nvSpPr>
      <dsp:spPr>
        <a:xfrm>
          <a:off x="892734" y="50896"/>
          <a:ext cx="2655669" cy="87961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Combustibles </a:t>
          </a:r>
          <a:r>
            <a:rPr lang="en-GB" sz="2800" kern="1200" noProof="0" dirty="0" err="1"/>
            <a:t>fossiles</a:t>
          </a:r>
          <a:endParaRPr lang="en-GB" sz="2800" kern="1200" noProof="0" dirty="0"/>
        </a:p>
      </dsp:txBody>
      <dsp:txXfrm>
        <a:off x="892734" y="50896"/>
        <a:ext cx="2655669" cy="879611"/>
      </dsp:txXfrm>
    </dsp:sp>
    <dsp:sp modelId="{4D6ADC57-AE89-452C-B65F-ED7283CB018D}">
      <dsp:nvSpPr>
        <dsp:cNvPr id="0" name=""/>
        <dsp:cNvSpPr/>
      </dsp:nvSpPr>
      <dsp:spPr>
        <a:xfrm>
          <a:off x="246264" y="1249340"/>
          <a:ext cx="1759222" cy="879611"/>
        </a:xfrm>
        <a:prstGeom prst="rect">
          <a:avLst/>
        </a:prstGeom>
        <a:solidFill>
          <a:srgbClr val="18C3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err="1"/>
            <a:t>Pétrole</a:t>
          </a:r>
          <a:endParaRPr lang="en-GB" sz="2800" kern="1200" noProof="0" dirty="0"/>
        </a:p>
      </dsp:txBody>
      <dsp:txXfrm>
        <a:off x="246264" y="1249340"/>
        <a:ext cx="1759222" cy="879611"/>
      </dsp:txXfrm>
    </dsp:sp>
    <dsp:sp modelId="{26456C83-293B-4F18-A453-EF9FEAEACCE4}">
      <dsp:nvSpPr>
        <dsp:cNvPr id="0" name=""/>
        <dsp:cNvSpPr/>
      </dsp:nvSpPr>
      <dsp:spPr>
        <a:xfrm>
          <a:off x="2374923" y="1249340"/>
          <a:ext cx="1759222" cy="879611"/>
        </a:xfrm>
        <a:prstGeom prst="rect">
          <a:avLst/>
        </a:prstGeom>
        <a:solidFill>
          <a:srgbClr val="18C3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Gaz</a:t>
          </a:r>
        </a:p>
      </dsp:txBody>
      <dsp:txXfrm>
        <a:off x="2374923" y="1249340"/>
        <a:ext cx="1759222" cy="87961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53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53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53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32428" y="6306485"/>
            <a:ext cx="2010676" cy="500217"/>
          </a:xfrm>
          <a:prstGeom prst="rect">
            <a:avLst/>
          </a:prstGeom>
          <a:noFill/>
          <a:ln>
            <a:noFill/>
          </a:ln>
        </p:spPr>
      </p:pic>
      <p:sp>
        <p:nvSpPr>
          <p:cNvPr id="17" name="Google Shape;17;p7"/>
          <p:cNvSpPr txBox="1"/>
          <p:nvPr/>
        </p:nvSpPr>
        <p:spPr>
          <a:xfrm>
            <a:off x="2243104" y="6316631"/>
            <a:ext cx="4657791"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eli/dir/2019/1161/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lternative-fuels-observatory.ec.europa.eu/general-information/about-european-alternative-fuels-observatory"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lternative-fuels-observatory.ec.europa.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M1wTNQERA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environmental-badge.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evista.dgt.es/images/DISTINTIVOS-emisiones-ANT-correccion-detalle-grande.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certificat-air.gouv.fr/files/tableaux_classemen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ur-lex.europa.eu/eli/reg/2018/858/oj"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ur-lex.europa.eu/legal-content/ES/TXT/?uri=celex:32014L009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transport.ec.europa.eu/transport-themes/clean-transport-urban-transport/clean-and-energy-efficient-vehicles/clean-vehicles-directive_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eur-lex.europa.eu/eli/dir/2019/1161/oj"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2.1.3</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ctr"/>
            <a:r>
              <a:rPr lang="fr-FR" sz="2400" b="1" dirty="0">
                <a:solidFill>
                  <a:schemeClr val="dk1"/>
                </a:solidFill>
              </a:rPr>
              <a:t> Véhicules propres et véhicules zéro émission</a:t>
            </a:r>
            <a:endParaRPr lang="en-GB" sz="2400" b="1" dirty="0">
              <a:solidFill>
                <a:schemeClr val="dk1"/>
              </a:solidFill>
            </a:endParaRPr>
          </a:p>
        </p:txBody>
      </p:sp>
      <p:sp>
        <p:nvSpPr>
          <p:cNvPr id="27" name="Google Shape;27;p4"/>
          <p:cNvSpPr txBox="1"/>
          <p:nvPr/>
        </p:nvSpPr>
        <p:spPr>
          <a:xfrm>
            <a:off x="248194" y="1222861"/>
            <a:ext cx="8451669" cy="369291"/>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800" b="1" i="0" u="none" strike="noStrike" cap="none" dirty="0">
                <a:solidFill>
                  <a:schemeClr val="lt1"/>
                </a:solidFill>
                <a:latin typeface="Arial"/>
                <a:ea typeface="Arial"/>
                <a:cs typeface="Arial"/>
                <a:sym typeface="Arial"/>
              </a:rPr>
              <a:t>CHAPITRE 2 : Opérations logistiques du dernier kilomètre et impacts</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r>
              <a:rPr lang="fr-FR" sz="2000" b="1" dirty="0">
                <a:solidFill>
                  <a:schemeClr val="dk1"/>
                </a:solidFill>
              </a:rPr>
              <a:t>UNITÉ 1 : Les équipements &amp; outils de la </a:t>
            </a:r>
            <a:r>
              <a:rPr lang="fr-FR" sz="2000" b="1">
                <a:solidFill>
                  <a:schemeClr val="dk1"/>
                </a:solidFill>
              </a:rPr>
              <a:t>logistique urbaine</a:t>
            </a:r>
            <a:endParaRPr lang="en-GB"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dirty="0"/>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1. Qu’est-ce qu’un véhicule propre</a:t>
            </a:r>
            <a:endParaRPr lang="en-GB" sz="2800" dirty="0">
              <a:solidFill>
                <a:schemeClr val="lt1"/>
              </a:solidFill>
            </a:endParaRPr>
          </a:p>
        </p:txBody>
      </p:sp>
      <p:sp>
        <p:nvSpPr>
          <p:cNvPr id="5" name="4 Rectángulo"/>
          <p:cNvSpPr/>
          <p:nvPr/>
        </p:nvSpPr>
        <p:spPr>
          <a:xfrm>
            <a:off x="292944" y="1595021"/>
            <a:ext cx="8563673" cy="4770537"/>
          </a:xfrm>
          <a:prstGeom prst="rect">
            <a:avLst/>
          </a:prstGeom>
        </p:spPr>
        <p:txBody>
          <a:bodyPr wrap="square">
            <a:spAutoFit/>
          </a:bodyPr>
          <a:lstStyle/>
          <a:p>
            <a:pPr algn="just"/>
            <a:endParaRPr lang="en-GB" sz="1600" dirty="0"/>
          </a:p>
          <a:p>
            <a:pPr algn="just"/>
            <a:r>
              <a:rPr lang="fr-FR" sz="1600" b="1" dirty="0"/>
              <a:t>Résumé : </a:t>
            </a:r>
            <a:r>
              <a:rPr lang="fr-FR" sz="1600" dirty="0"/>
              <a:t>Qu’entend-on par « véhicules propres »? 
</a:t>
            </a:r>
            <a:endParaRPr lang="en-GB" sz="1600" dirty="0"/>
          </a:p>
          <a:p>
            <a:pPr algn="just">
              <a:buFont typeface="Wingdings" pitchFamily="2" charset="2"/>
              <a:buChar char="q"/>
            </a:pPr>
            <a:r>
              <a:rPr lang="en-GB" sz="1600" u="sng" dirty="0">
                <a:solidFill>
                  <a:schemeClr val="tx1"/>
                </a:solidFill>
              </a:rPr>
              <a:t>N1</a:t>
            </a:r>
            <a:r>
              <a:rPr lang="en-GB" sz="1600" dirty="0">
                <a:solidFill>
                  <a:schemeClr val="tx1"/>
                </a:solidFill>
              </a:rPr>
              <a:t>: </a:t>
            </a:r>
            <a:r>
              <a:rPr lang="fr-FR" sz="1600" dirty="0">
                <a:solidFill>
                  <a:schemeClr val="tx1"/>
                </a:solidFill>
              </a:rPr>
              <a:t>Les véhicules dont les émissions maximales à l’échappement </a:t>
            </a:r>
            <a:r>
              <a:rPr lang="fr-FR" sz="1600" b="1" dirty="0">
                <a:solidFill>
                  <a:srgbClr val="18C320"/>
                </a:solidFill>
              </a:rPr>
              <a:t>sont exprimées en g/km de CO2 et dont les émissions polluantes en conditions de conduite réelles sont inférieures à 80 % jusqu’au 31 décembre 2025 et, à partir du 1er janvier 2026, 0 (zéro) g/km de CO2</a:t>
            </a:r>
            <a:r>
              <a:rPr lang="fr-FR" sz="1600" dirty="0">
                <a:solidFill>
                  <a:schemeClr val="tx1"/>
                </a:solidFill>
              </a:rPr>
              <a:t>.</a:t>
            </a: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endParaRPr lang="es-ES" sz="1600" dirty="0">
              <a:solidFill>
                <a:schemeClr val="tx1"/>
              </a:solidFill>
            </a:endParaRPr>
          </a:p>
          <a:p>
            <a:pPr algn="just"/>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endParaRPr lang="es-ES" sz="1600" dirty="0">
              <a:solidFill>
                <a:schemeClr val="tx1"/>
              </a:solidFill>
            </a:endParaRPr>
          </a:p>
          <a:p>
            <a:pPr algn="just">
              <a:buFont typeface="Wingdings" pitchFamily="2" charset="2"/>
              <a:buChar char="q"/>
            </a:pPr>
            <a:r>
              <a:rPr lang="fr-FR" sz="1600" u="sng" dirty="0">
                <a:solidFill>
                  <a:schemeClr val="tx1"/>
                </a:solidFill>
              </a:rPr>
              <a:t>Véhicules de catégorie N2 ou N3</a:t>
            </a:r>
            <a:r>
              <a:rPr lang="en-US" sz="1600" dirty="0">
                <a:solidFill>
                  <a:schemeClr val="tx1"/>
                </a:solidFill>
              </a:rPr>
              <a:t>: </a:t>
            </a:r>
            <a:r>
              <a:rPr lang="fr-FR" sz="1600" dirty="0">
                <a:solidFill>
                  <a:schemeClr val="tx1"/>
                </a:solidFill>
              </a:rPr>
              <a:t>Les véhicules qui utilisent des </a:t>
            </a:r>
            <a:r>
              <a:rPr lang="fr-FR" sz="1600" b="1" dirty="0">
                <a:solidFill>
                  <a:srgbClr val="18C320"/>
                </a:solidFill>
              </a:rPr>
              <a:t>carburants alternatifs </a:t>
            </a:r>
            <a:r>
              <a:rPr lang="fr-FR" sz="1600" dirty="0">
                <a:solidFill>
                  <a:schemeClr val="tx1"/>
                </a:solidFill>
              </a:rPr>
              <a:t>conformément à la directive 2014/94/UE</a:t>
            </a:r>
            <a:endParaRPr lang="en-GB" sz="1600" dirty="0"/>
          </a:p>
        </p:txBody>
      </p:sp>
      <p:graphicFrame>
        <p:nvGraphicFramePr>
          <p:cNvPr id="6" name="5 Tabla"/>
          <p:cNvGraphicFramePr>
            <a:graphicFrameLocks noGrp="1"/>
          </p:cNvGraphicFramePr>
          <p:nvPr>
            <p:extLst>
              <p:ext uri="{D42A27DB-BD31-4B8C-83A1-F6EECF244321}">
                <p14:modId xmlns:p14="http://schemas.microsoft.com/office/powerpoint/2010/main" val="763838870"/>
              </p:ext>
            </p:extLst>
          </p:nvPr>
        </p:nvGraphicFramePr>
        <p:xfrm>
          <a:off x="457199" y="3431518"/>
          <a:ext cx="8177350" cy="1386840"/>
        </p:xfrm>
        <a:graphic>
          <a:graphicData uri="http://schemas.openxmlformats.org/drawingml/2006/table">
            <a:tbl>
              <a:tblPr/>
              <a:tblGrid>
                <a:gridCol w="914401">
                  <a:extLst>
                    <a:ext uri="{9D8B030D-6E8A-4147-A177-3AD203B41FA5}">
                      <a16:colId xmlns:a16="http://schemas.microsoft.com/office/drawing/2014/main" val="20000"/>
                    </a:ext>
                  </a:extLst>
                </a:gridCol>
                <a:gridCol w="788796">
                  <a:extLst>
                    <a:ext uri="{9D8B030D-6E8A-4147-A177-3AD203B41FA5}">
                      <a16:colId xmlns:a16="http://schemas.microsoft.com/office/drawing/2014/main" val="20001"/>
                    </a:ext>
                  </a:extLst>
                </a:gridCol>
                <a:gridCol w="2652764">
                  <a:extLst>
                    <a:ext uri="{9D8B030D-6E8A-4147-A177-3AD203B41FA5}">
                      <a16:colId xmlns:a16="http://schemas.microsoft.com/office/drawing/2014/main" val="20002"/>
                    </a:ext>
                  </a:extLst>
                </a:gridCol>
                <a:gridCol w="634052">
                  <a:extLst>
                    <a:ext uri="{9D8B030D-6E8A-4147-A177-3AD203B41FA5}">
                      <a16:colId xmlns:a16="http://schemas.microsoft.com/office/drawing/2014/main" val="20003"/>
                    </a:ext>
                  </a:extLst>
                </a:gridCol>
                <a:gridCol w="3187337">
                  <a:extLst>
                    <a:ext uri="{9D8B030D-6E8A-4147-A177-3AD203B41FA5}">
                      <a16:colId xmlns:a16="http://schemas.microsoft.com/office/drawing/2014/main" val="20004"/>
                    </a:ext>
                  </a:extLst>
                </a:gridCol>
              </a:tblGrid>
              <a:tr h="0">
                <a:tc rowSpan="2">
                  <a:txBody>
                    <a:bodyPr/>
                    <a:lstStyle/>
                    <a:p>
                      <a:pPr algn="ctr" fontAlgn="t"/>
                      <a:r>
                        <a:rPr lang="en-GB" sz="1100" b="1" noProof="0" dirty="0" err="1">
                          <a:latin typeface="+mn-lt"/>
                        </a:rPr>
                        <a:t>Catégories</a:t>
                      </a:r>
                      <a:r>
                        <a:rPr lang="en-GB" sz="1100" b="1" noProof="0" dirty="0">
                          <a:latin typeface="+mn-lt"/>
                        </a:rPr>
                        <a:t> de </a:t>
                      </a:r>
                      <a:r>
                        <a:rPr lang="en-GB" sz="1100" b="1" noProof="0" dirty="0" err="1">
                          <a:latin typeface="+mn-lt"/>
                        </a:rPr>
                        <a:t>véhicules</a:t>
                      </a:r>
                      <a:r>
                        <a:rPr lang="en-GB" sz="1100" b="1" noProof="0" dirty="0">
                          <a:latin typeface="+mn-lt"/>
                        </a:rPr>
                        <a:t>
</a:t>
                      </a:r>
                      <a:r>
                        <a:rPr lang="en-GB" sz="1100" noProof="0" dirty="0">
                          <a:latin typeface="+mn-lt"/>
                        </a:rPr>
                        <a:t> </a:t>
                      </a:r>
                    </a:p>
                  </a:txBody>
                  <a:tcPr marL="76200" marR="76200" marT="76200" marB="762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t"/>
                      <a:r>
                        <a:rPr lang="en-GB" sz="1400" b="1" noProof="0" dirty="0" err="1">
                          <a:solidFill>
                            <a:schemeClr val="bg1"/>
                          </a:solidFill>
                          <a:latin typeface="+mn-lt"/>
                        </a:rPr>
                        <a:t>Jusqu’au</a:t>
                      </a:r>
                      <a:r>
                        <a:rPr lang="en-GB" sz="1400" b="1" noProof="0" dirty="0">
                          <a:solidFill>
                            <a:schemeClr val="bg1"/>
                          </a:solidFill>
                          <a:latin typeface="+mn-lt"/>
                        </a:rPr>
                        <a:t> 31 </a:t>
                      </a:r>
                      <a:r>
                        <a:rPr lang="en-GB" sz="1400" b="1" noProof="0" dirty="0" err="1">
                          <a:solidFill>
                            <a:schemeClr val="bg1"/>
                          </a:solidFill>
                          <a:latin typeface="+mn-lt"/>
                        </a:rPr>
                        <a:t>décembre</a:t>
                      </a:r>
                      <a:r>
                        <a:rPr lang="en-GB" sz="1400" b="1" noProof="0" dirty="0">
                          <a:solidFill>
                            <a:schemeClr val="bg1"/>
                          </a:solidFill>
                          <a:latin typeface="+mn-lt"/>
                        </a:rPr>
                        <a:t> 2025</a:t>
                      </a:r>
                    </a:p>
                  </a:txBody>
                  <a:tcPr marL="76200" marR="76200" marT="76200" marB="762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8C320"/>
                    </a:solidFill>
                  </a:tcPr>
                </a:tc>
                <a:tc hMerge="1">
                  <a:txBody>
                    <a:bodyPr/>
                    <a:lstStyle/>
                    <a:p>
                      <a:endParaRPr lang="es-ES"/>
                    </a:p>
                  </a:txBody>
                  <a:tcPr/>
                </a:tc>
                <a:tc gridSpan="2">
                  <a:txBody>
                    <a:bodyPr/>
                    <a:lstStyle/>
                    <a:p>
                      <a:pPr algn="ctr" fontAlgn="t"/>
                      <a:r>
                        <a:rPr lang="fr-FR" sz="1400" b="1" noProof="0" dirty="0">
                          <a:solidFill>
                            <a:schemeClr val="bg1"/>
                          </a:solidFill>
                          <a:latin typeface="+mn-lt"/>
                        </a:rPr>
                        <a:t>À partir du 1er janvier 2026</a:t>
                      </a:r>
                      <a:endParaRPr lang="en-GB" sz="1400" b="1" noProof="0" dirty="0">
                        <a:solidFill>
                          <a:schemeClr val="bg1"/>
                        </a:solidFill>
                        <a:latin typeface="+mn-lt"/>
                      </a:endParaRPr>
                    </a:p>
                  </a:txBody>
                  <a:tcPr marL="76200" marR="76200" marT="76200" marB="762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8C320"/>
                    </a:solidFill>
                  </a:tcPr>
                </a:tc>
                <a:tc hMerge="1">
                  <a:txBody>
                    <a:bodyPr/>
                    <a:lstStyle/>
                    <a:p>
                      <a:endParaRPr lang="es-ES"/>
                    </a:p>
                  </a:txBody>
                  <a:tcPr/>
                </a:tc>
                <a:extLst>
                  <a:ext uri="{0D108BD9-81ED-4DB2-BD59-A6C34878D82A}">
                    <a16:rowId xmlns:a16="http://schemas.microsoft.com/office/drawing/2014/main" val="10000"/>
                  </a:ext>
                </a:extLst>
              </a:tr>
              <a:tr h="0">
                <a:tc vMerge="1">
                  <a:txBody>
                    <a:bodyPr/>
                    <a:lstStyle/>
                    <a:p>
                      <a:pPr algn="ctr" fontAlgn="t"/>
                      <a:endParaRPr lang="en-GB" sz="1100" noProof="0" dirty="0">
                        <a:latin typeface="+mn-lt"/>
                      </a:endParaRP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1" noProof="0">
                          <a:latin typeface="+mn-lt"/>
                        </a:rPr>
                        <a:t>CO</a:t>
                      </a:r>
                      <a:r>
                        <a:rPr lang="en-GB" sz="1100" b="1" baseline="-25000" noProof="0">
                          <a:latin typeface="+mn-lt"/>
                        </a:rPr>
                        <a:t>2</a:t>
                      </a:r>
                      <a:r>
                        <a:rPr lang="en-GB" sz="1100" b="1" noProof="0">
                          <a:latin typeface="+mn-lt"/>
                        </a:rPr>
                        <a:t> g/km</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1100" b="1" noProof="0" dirty="0">
                          <a:latin typeface="+mn-lt"/>
                        </a:rPr>
                        <a:t>Émissions de polluants atmosphériques RDE en pourcentage des limites d’émission</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1" noProof="0" dirty="0">
                          <a:latin typeface="+mn-lt"/>
                        </a:rPr>
                        <a:t>CO</a:t>
                      </a:r>
                      <a:r>
                        <a:rPr lang="en-GB" sz="1100" b="1" baseline="-25000" noProof="0" dirty="0">
                          <a:latin typeface="+mn-lt"/>
                        </a:rPr>
                        <a:t>2</a:t>
                      </a:r>
                      <a:r>
                        <a:rPr lang="en-GB" sz="1100" b="1" noProof="0" dirty="0">
                          <a:latin typeface="+mn-lt"/>
                        </a:rPr>
                        <a:t> g/km</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fr-FR" sz="1100" b="1" noProof="0" dirty="0">
                          <a:latin typeface="+mn-lt"/>
                        </a:rPr>
                        <a:t>Émissions de polluants atmosphériques RDE en pourcentage des limites d’émission</a:t>
                      </a:r>
                      <a:endParaRPr lang="en-GB" sz="1100" b="1" noProof="0" dirty="0">
                        <a:latin typeface="+mn-lt"/>
                      </a:endParaRP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t"/>
                      <a:r>
                        <a:rPr lang="en-GB" sz="1400" b="1" noProof="0" dirty="0">
                          <a:latin typeface="+mn-lt"/>
                        </a:rPr>
                        <a:t>N</a:t>
                      </a:r>
                      <a:r>
                        <a:rPr lang="en-GB" sz="1400" b="1" baseline="-25000" noProof="0" dirty="0">
                          <a:latin typeface="+mn-lt"/>
                        </a:rPr>
                        <a:t>1</a:t>
                      </a:r>
                      <a:endParaRPr lang="en-GB" sz="1400" b="1" noProof="0" dirty="0">
                        <a:latin typeface="+mn-lt"/>
                      </a:endParaRP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ctr" fontAlgn="t"/>
                      <a:r>
                        <a:rPr lang="en-GB" sz="1400" noProof="0" dirty="0">
                          <a:latin typeface="+mn-lt"/>
                        </a:rPr>
                        <a:t>50</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400" noProof="0" dirty="0">
                          <a:latin typeface="+mn-lt"/>
                        </a:rPr>
                        <a:t>80 %</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400" noProof="0" dirty="0">
                          <a:latin typeface="+mn-lt"/>
                        </a:rPr>
                        <a:t>0</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400" noProof="0" dirty="0" err="1">
                          <a:latin typeface="+mn-lt"/>
                        </a:rPr>
                        <a:t>n.a</a:t>
                      </a:r>
                      <a:r>
                        <a:rPr lang="en-GB" sz="1400" noProof="0" dirty="0">
                          <a:latin typeface="+mn-lt"/>
                        </a:rPr>
                        <a:t>.</a:t>
                      </a:r>
                    </a:p>
                  </a:txBody>
                  <a:tcPr marL="76200" marR="76200" marT="76200" marB="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6 Rectángulo"/>
          <p:cNvSpPr/>
          <p:nvPr/>
        </p:nvSpPr>
        <p:spPr>
          <a:xfrm>
            <a:off x="313507" y="4845183"/>
            <a:ext cx="8425543" cy="738664"/>
          </a:xfrm>
          <a:prstGeom prst="rect">
            <a:avLst/>
          </a:prstGeom>
        </p:spPr>
        <p:txBody>
          <a:bodyPr wrap="square">
            <a:spAutoFit/>
          </a:bodyPr>
          <a:lstStyle/>
          <a:p>
            <a:pPr algn="just"/>
            <a:r>
              <a:rPr lang="fr-FR" dirty="0">
                <a:solidFill>
                  <a:schemeClr val="tx1"/>
                </a:solidFill>
              </a:rPr>
              <a:t>Source (site Web, tableau 2 de l’annexe): </a:t>
            </a:r>
            <a:r>
              <a:rPr lang="en-US" sz="1400" dirty="0">
                <a:solidFill>
                  <a:schemeClr val="tx1"/>
                </a:solidFill>
              </a:rPr>
              <a:t>European Parliament. (2019, June 20). </a:t>
            </a:r>
            <a:r>
              <a:rPr lang="en-US" sz="1400" i="1" dirty="0">
                <a:solidFill>
                  <a:schemeClr val="tx1"/>
                </a:solidFill>
              </a:rPr>
              <a:t>Directive (EU) 2019/1161 “Promotion of clean and energy-efficient road transport vehicles</a:t>
            </a:r>
            <a:r>
              <a:rPr lang="en-US" sz="1400" dirty="0">
                <a:solidFill>
                  <a:schemeClr val="tx1"/>
                </a:solidFill>
              </a:rPr>
              <a:t>. Clean Vehicles Directive. </a:t>
            </a:r>
            <a:r>
              <a:rPr lang="en-US" sz="1400" dirty="0">
                <a:solidFill>
                  <a:srgbClr val="FF0000"/>
                </a:solidFill>
                <a:hlinkClick r:id="rId3"/>
              </a:rPr>
              <a:t>https://eur-lex.europa.eu/eli/dir/2019/1161/oj</a:t>
            </a:r>
            <a:r>
              <a:rPr lang="en-US" sz="1400" dirty="0">
                <a:solidFill>
                  <a:srgbClr val="FF0000"/>
                </a:solidFill>
              </a:rPr>
              <a:t> </a:t>
            </a:r>
            <a:r>
              <a:rPr lang="en-US" i="1" dirty="0">
                <a:solidFill>
                  <a:srgbClr val="FF0000"/>
                </a:solidFill>
              </a:rPr>
              <a:t> </a:t>
            </a: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dirty="0"/>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1. Qu’est-ce qu’un véhicule propre</a:t>
            </a:r>
            <a:endParaRPr lang="en-GB" sz="2800" dirty="0">
              <a:solidFill>
                <a:schemeClr val="lt1"/>
              </a:solidFill>
            </a:endParaRPr>
          </a:p>
        </p:txBody>
      </p:sp>
      <p:sp>
        <p:nvSpPr>
          <p:cNvPr id="5" name="4 Rectángulo"/>
          <p:cNvSpPr/>
          <p:nvPr/>
        </p:nvSpPr>
        <p:spPr>
          <a:xfrm>
            <a:off x="292944" y="1595021"/>
            <a:ext cx="8563673" cy="2554545"/>
          </a:xfrm>
          <a:prstGeom prst="rect">
            <a:avLst/>
          </a:prstGeom>
        </p:spPr>
        <p:txBody>
          <a:bodyPr wrap="square">
            <a:spAutoFit/>
          </a:bodyPr>
          <a:lstStyle/>
          <a:p>
            <a:pPr algn="just"/>
            <a:endParaRPr lang="en-GB" sz="1600" dirty="0"/>
          </a:p>
          <a:p>
            <a:pPr algn="just"/>
            <a:r>
              <a:rPr lang="fr-FR" sz="1600" b="1" dirty="0"/>
              <a:t>Résumé : </a:t>
            </a:r>
            <a:r>
              <a:rPr lang="fr-FR" sz="1600" dirty="0"/>
              <a:t>Qu’entend-on par « véhicules propres »? </a:t>
            </a:r>
            <a:r>
              <a:rPr lang="fr-FR" sz="1600" b="1" dirty="0"/>
              <a:t>
</a:t>
            </a:r>
            <a:endParaRPr lang="en-GB" sz="1600" dirty="0"/>
          </a:p>
          <a:p>
            <a:pPr algn="just"/>
            <a:r>
              <a:rPr lang="fr-FR" sz="1600" dirty="0">
                <a:solidFill>
                  <a:schemeClr val="tx1"/>
                </a:solidFill>
              </a:rPr>
              <a:t>Les véhicules de la catégorie N1 (n’excédant pas 3,5 tonnes), lorsqu’ils ne génèrent pas d’émissions polluantes, selon la directive, ne sont pas seulement considérés comme des VÉHICULES PROPRES; Ils sont également considérés comme des VÉHICULES ZÉRO ÉMISSION. 
</a:t>
            </a:r>
            <a:endParaRPr lang="en-GB" sz="1600" dirty="0">
              <a:solidFill>
                <a:schemeClr val="tx1"/>
              </a:solidFill>
            </a:endParaRPr>
          </a:p>
          <a:p>
            <a:pPr algn="just"/>
            <a:r>
              <a:rPr lang="fr-FR" sz="1600" dirty="0">
                <a:solidFill>
                  <a:schemeClr val="tx1"/>
                </a:solidFill>
              </a:rPr>
              <a:t>Par conséquent, les véhicules zéro émission sont une sous-catégorie des véhicules propres.
</a:t>
            </a:r>
            <a:endParaRPr lang="en-GB" sz="1600" dirty="0"/>
          </a:p>
        </p:txBody>
      </p:sp>
      <p:graphicFrame>
        <p:nvGraphicFramePr>
          <p:cNvPr id="7" name="6 Diagrama"/>
          <p:cNvGraphicFramePr/>
          <p:nvPr>
            <p:extLst>
              <p:ext uri="{D42A27DB-BD31-4B8C-83A1-F6EECF244321}">
                <p14:modId xmlns:p14="http://schemas.microsoft.com/office/powerpoint/2010/main" val="362076268"/>
              </p:ext>
            </p:extLst>
          </p:nvPr>
        </p:nvGraphicFramePr>
        <p:xfrm>
          <a:off x="2035629" y="3997676"/>
          <a:ext cx="5072742" cy="270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n-GB" sz="2800" dirty="0">
                <a:solidFill>
                  <a:schemeClr val="lt1"/>
                </a:solidFill>
              </a:rPr>
              <a:t>2. Carburants </a:t>
            </a:r>
            <a:r>
              <a:rPr lang="en-GB" sz="2800" dirty="0" err="1">
                <a:solidFill>
                  <a:schemeClr val="lt1"/>
                </a:solidFill>
              </a:rPr>
              <a:t>alternatifs</a:t>
            </a:r>
            <a:endParaRPr lang="en-GB" sz="2800" dirty="0">
              <a:solidFill>
                <a:schemeClr val="lt1"/>
              </a:solidFill>
            </a:endParaRPr>
          </a:p>
        </p:txBody>
      </p:sp>
      <p:sp>
        <p:nvSpPr>
          <p:cNvPr id="9" name="8 Rectángulo"/>
          <p:cNvSpPr/>
          <p:nvPr/>
        </p:nvSpPr>
        <p:spPr>
          <a:xfrm>
            <a:off x="444137" y="1725274"/>
            <a:ext cx="8255725" cy="2800767"/>
          </a:xfrm>
          <a:prstGeom prst="rect">
            <a:avLst/>
          </a:prstGeom>
        </p:spPr>
        <p:txBody>
          <a:bodyPr wrap="square">
            <a:spAutoFit/>
          </a:bodyPr>
          <a:lstStyle/>
          <a:p>
            <a:pPr algn="just"/>
            <a:r>
              <a:rPr lang="fr-FR" sz="1600" dirty="0"/>
              <a:t>Les véhicules des catégories </a:t>
            </a:r>
            <a:r>
              <a:rPr lang="fr-FR" sz="1600" b="1" dirty="0"/>
              <a:t>N2 et N3 </a:t>
            </a:r>
            <a:r>
              <a:rPr lang="fr-FR" sz="1600" dirty="0"/>
              <a:t>sont considérés comme des véhicules propres lorsqu’ils utilisent des </a:t>
            </a:r>
            <a:r>
              <a:rPr lang="fr-FR" sz="1600" b="1" dirty="0"/>
              <a:t>carburants de remplacement</a:t>
            </a:r>
            <a:r>
              <a:rPr lang="fr-FR" sz="1600" dirty="0"/>
              <a:t>.
</a:t>
            </a:r>
            <a:endParaRPr lang="en-US" sz="1600" dirty="0"/>
          </a:p>
          <a:p>
            <a:r>
              <a:rPr lang="fr-FR" sz="1600" b="1" dirty="0">
                <a:solidFill>
                  <a:srgbClr val="18C320"/>
                </a:solidFill>
              </a:rPr>
              <a:t>Définition de « carburants de remplacement » </a:t>
            </a:r>
            <a:r>
              <a:rPr lang="en-US" sz="1600" dirty="0"/>
              <a:t>(</a:t>
            </a:r>
            <a:r>
              <a:rPr lang="en-GB" sz="1600" dirty="0"/>
              <a:t>article 2 of the Directive </a:t>
            </a:r>
            <a:r>
              <a:rPr lang="es-ES" sz="1600" dirty="0"/>
              <a:t>2014/94/EU (2)):</a:t>
            </a:r>
            <a:endParaRPr lang="en-US" sz="1600" b="1" dirty="0"/>
          </a:p>
          <a:p>
            <a:endParaRPr lang="en-US" sz="1600" dirty="0"/>
          </a:p>
          <a:p>
            <a:pPr algn="just"/>
            <a:r>
              <a:rPr lang="fr-FR" sz="1600" i="1" dirty="0"/>
              <a:t>Il s’agit de combustibles ou de sources d’énergie qui servent, au moins en partie, de </a:t>
            </a:r>
            <a:r>
              <a:rPr lang="fr-FR" sz="1600" b="1" i="1" dirty="0">
                <a:solidFill>
                  <a:srgbClr val="18C320"/>
                </a:solidFill>
              </a:rPr>
              <a:t>substitut aux sources de pétrole fossile </a:t>
            </a:r>
            <a:r>
              <a:rPr lang="fr-FR" sz="1600" i="1" dirty="0"/>
              <a:t>dans l’approvisionnement énergétique des transports et qui ont le potentiel de contribuer à sa décarbonation et d’améliorer les performances environnementales du secteur des transports.
</a:t>
            </a:r>
            <a:endParaRPr lang="en-GB" sz="1600" dirty="0"/>
          </a:p>
        </p:txBody>
      </p:sp>
      <p:pic>
        <p:nvPicPr>
          <p:cNvPr id="3076" name="Picture 4"/>
          <p:cNvPicPr>
            <a:picLocks noChangeAspect="1" noChangeArrowheads="1"/>
          </p:cNvPicPr>
          <p:nvPr/>
        </p:nvPicPr>
        <p:blipFill>
          <a:blip r:embed="rId3"/>
          <a:srcRect/>
          <a:stretch>
            <a:fillRect/>
          </a:stretch>
        </p:blipFill>
        <p:spPr bwMode="auto">
          <a:xfrm>
            <a:off x="3426457" y="4526041"/>
            <a:ext cx="2291085" cy="2248853"/>
          </a:xfrm>
          <a:prstGeom prst="rect">
            <a:avLst/>
          </a:prstGeom>
          <a:noFill/>
          <a:ln w="9525">
            <a:noFill/>
            <a:miter lim="800000"/>
            <a:headEnd/>
            <a:tailEnd/>
          </a:ln>
        </p:spPr>
      </p:pic>
    </p:spTree>
    <p:extLst>
      <p:ext uri="{BB962C8B-B14F-4D97-AF65-F5344CB8AC3E}">
        <p14:creationId xmlns:p14="http://schemas.microsoft.com/office/powerpoint/2010/main" val="311811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n-GB" sz="2800" dirty="0">
                <a:solidFill>
                  <a:schemeClr val="lt1"/>
                </a:solidFill>
              </a:rPr>
              <a:t>2. Carburants </a:t>
            </a:r>
            <a:r>
              <a:rPr lang="en-GB" sz="2800" dirty="0" err="1">
                <a:solidFill>
                  <a:schemeClr val="lt1"/>
                </a:solidFill>
              </a:rPr>
              <a:t>alternatifs</a:t>
            </a:r>
            <a:endParaRPr lang="en-GB" sz="2800" dirty="0">
              <a:solidFill>
                <a:schemeClr val="lt1"/>
              </a:solidFill>
            </a:endParaRPr>
          </a:p>
        </p:txBody>
      </p:sp>
      <p:sp>
        <p:nvSpPr>
          <p:cNvPr id="9" name="8 Rectángulo"/>
          <p:cNvSpPr/>
          <p:nvPr/>
        </p:nvSpPr>
        <p:spPr>
          <a:xfrm>
            <a:off x="339634" y="1646897"/>
            <a:ext cx="8386353" cy="4524315"/>
          </a:xfrm>
          <a:prstGeom prst="rect">
            <a:avLst/>
          </a:prstGeom>
        </p:spPr>
        <p:txBody>
          <a:bodyPr wrap="square">
            <a:spAutoFit/>
          </a:bodyPr>
          <a:lstStyle/>
          <a:p>
            <a:pPr algn="just"/>
            <a:r>
              <a:rPr lang="fr-FR" sz="1600" dirty="0"/>
              <a:t>Sur la base de la directive 2014/94/UE du Parlement européen, il existe </a:t>
            </a:r>
            <a:r>
              <a:rPr lang="fr-FR" sz="1600" b="1" dirty="0">
                <a:solidFill>
                  <a:srgbClr val="18C320"/>
                </a:solidFill>
              </a:rPr>
              <a:t>six types différents de carburants alternatifs reconnus :
</a:t>
            </a:r>
            <a:endParaRPr lang="en-GB" sz="1600" b="1" dirty="0">
              <a:solidFill>
                <a:srgbClr val="18C320"/>
              </a:solidFill>
            </a:endParaRPr>
          </a:p>
          <a:p>
            <a:pPr algn="just"/>
            <a:r>
              <a:rPr lang="en-GB" sz="1600" dirty="0"/>
              <a:t>1. </a:t>
            </a:r>
            <a:r>
              <a:rPr lang="en-GB" sz="1600" dirty="0" err="1"/>
              <a:t>Électricité</a:t>
            </a:r>
            <a:r>
              <a:rPr lang="en-GB" sz="1600" dirty="0"/>
              <a:t>
2. </a:t>
            </a:r>
            <a:r>
              <a:rPr lang="en-GB" sz="1600" dirty="0" err="1"/>
              <a:t>Hydrogène</a:t>
            </a:r>
            <a:r>
              <a:rPr lang="en-GB" sz="1600" dirty="0"/>
              <a:t>
3. </a:t>
            </a:r>
            <a:r>
              <a:rPr lang="en-GB" sz="1600" dirty="0" err="1"/>
              <a:t>Biocarburants</a:t>
            </a:r>
            <a:r>
              <a:rPr lang="en-GB" sz="1600" dirty="0"/>
              <a:t>
4. Carburants </a:t>
            </a:r>
            <a:r>
              <a:rPr lang="en-GB" sz="1600" dirty="0" err="1"/>
              <a:t>synthétiques</a:t>
            </a:r>
            <a:r>
              <a:rPr lang="en-GB" sz="1600" dirty="0"/>
              <a:t> et </a:t>
            </a:r>
            <a:r>
              <a:rPr lang="en-GB" sz="1600" dirty="0" err="1"/>
              <a:t>paraffiniques</a:t>
            </a:r>
            <a:r>
              <a:rPr lang="en-GB" sz="1600" dirty="0"/>
              <a:t>
5. Gaz naturel, y </a:t>
            </a:r>
            <a:r>
              <a:rPr lang="en-GB" sz="1600" dirty="0" err="1"/>
              <a:t>compris</a:t>
            </a:r>
            <a:r>
              <a:rPr lang="en-GB" sz="1600" dirty="0"/>
              <a:t> le </a:t>
            </a:r>
            <a:r>
              <a:rPr lang="en-GB" sz="1600" dirty="0" err="1"/>
              <a:t>biométhane</a:t>
            </a:r>
            <a:r>
              <a:rPr lang="en-GB" sz="1600" dirty="0"/>
              <a:t>, sous </a:t>
            </a:r>
            <a:r>
              <a:rPr lang="en-GB" sz="1600" dirty="0" err="1"/>
              <a:t>forme</a:t>
            </a:r>
            <a:r>
              <a:rPr lang="en-GB" sz="1600" dirty="0"/>
              <a:t> </a:t>
            </a:r>
            <a:r>
              <a:rPr lang="en-GB" sz="1600" dirty="0" err="1"/>
              <a:t>gazeuse</a:t>
            </a:r>
            <a:r>
              <a:rPr lang="en-GB" sz="1600" dirty="0"/>
              <a:t> [</a:t>
            </a:r>
            <a:r>
              <a:rPr lang="en-GB" sz="1600" dirty="0" err="1"/>
              <a:t>gaz</a:t>
            </a:r>
            <a:r>
              <a:rPr lang="en-GB" sz="1600" dirty="0"/>
              <a:t> naturel </a:t>
            </a:r>
            <a:r>
              <a:rPr lang="en-GB" sz="1600" dirty="0" err="1"/>
              <a:t>comprimé</a:t>
            </a:r>
            <a:r>
              <a:rPr lang="en-GB" sz="1600" dirty="0"/>
              <a:t> (GNC)]
et sous </a:t>
            </a:r>
            <a:r>
              <a:rPr lang="en-GB" sz="1600" dirty="0" err="1"/>
              <a:t>forme</a:t>
            </a:r>
            <a:r>
              <a:rPr lang="en-GB" sz="1600" dirty="0"/>
              <a:t> </a:t>
            </a:r>
            <a:r>
              <a:rPr lang="en-GB" sz="1600" dirty="0" err="1"/>
              <a:t>liquide</a:t>
            </a:r>
            <a:r>
              <a:rPr lang="en-GB" sz="1600" dirty="0"/>
              <a:t> (</a:t>
            </a:r>
            <a:r>
              <a:rPr lang="en-GB" sz="1600" dirty="0" err="1"/>
              <a:t>gaz</a:t>
            </a:r>
            <a:r>
              <a:rPr lang="en-GB" sz="1600" dirty="0"/>
              <a:t> naturel </a:t>
            </a:r>
            <a:r>
              <a:rPr lang="en-GB" sz="1600" dirty="0" err="1"/>
              <a:t>liquéfié</a:t>
            </a:r>
            <a:r>
              <a:rPr lang="en-GB" sz="1600" dirty="0"/>
              <a:t> (GNL))
6. Gaz de </a:t>
            </a:r>
            <a:r>
              <a:rPr lang="en-GB" sz="1600" dirty="0" err="1"/>
              <a:t>pétrole</a:t>
            </a:r>
            <a:r>
              <a:rPr lang="en-GB" sz="1600" dirty="0"/>
              <a:t> </a:t>
            </a:r>
            <a:r>
              <a:rPr lang="en-GB" sz="1600" dirty="0" err="1"/>
              <a:t>liquéfié</a:t>
            </a:r>
            <a:r>
              <a:rPr lang="en-GB" sz="1600" dirty="0"/>
              <a:t> (GPL)
</a:t>
            </a:r>
            <a:endParaRPr lang="en-GB" sz="1600" dirty="0">
              <a:solidFill>
                <a:srgbClr val="FF0000"/>
              </a:solidFill>
            </a:endParaRPr>
          </a:p>
          <a:p>
            <a:pPr algn="just"/>
            <a:r>
              <a:rPr lang="fr-FR" sz="1600" dirty="0">
                <a:solidFill>
                  <a:schemeClr val="tx1"/>
                </a:solidFill>
              </a:rPr>
              <a:t>Plus d’informations sur les carburants alternatifs dans l’Observatoire européen des carburants alternatifs - EAFO.
</a:t>
            </a:r>
            <a:r>
              <a:rPr lang="fr-FR" sz="1600" b="1" dirty="0">
                <a:solidFill>
                  <a:schemeClr val="tx1"/>
                </a:solidFill>
              </a:rPr>
              <a:t>Source (site web en EN): </a:t>
            </a:r>
            <a:r>
              <a:rPr lang="en-GB" sz="1600" dirty="0">
                <a:solidFill>
                  <a:schemeClr val="tx1"/>
                </a:solidFill>
              </a:rPr>
              <a:t>European Commission. (2021). </a:t>
            </a:r>
            <a:r>
              <a:rPr lang="en-US" sz="1600" i="1" dirty="0">
                <a:solidFill>
                  <a:schemeClr val="tx1"/>
                </a:solidFill>
              </a:rPr>
              <a:t>About the European Alternative Fuels Observatory</a:t>
            </a:r>
            <a:r>
              <a:rPr lang="en-US" sz="1600" dirty="0">
                <a:solidFill>
                  <a:schemeClr val="tx1"/>
                </a:solidFill>
              </a:rPr>
              <a:t>. </a:t>
            </a:r>
            <a:r>
              <a:rPr lang="es-ES" sz="1600" dirty="0" err="1">
                <a:solidFill>
                  <a:schemeClr val="tx1"/>
                </a:solidFill>
              </a:rPr>
              <a:t>European</a:t>
            </a:r>
            <a:r>
              <a:rPr lang="es-ES" sz="1600" dirty="0">
                <a:solidFill>
                  <a:schemeClr val="tx1"/>
                </a:solidFill>
              </a:rPr>
              <a:t> Alternative </a:t>
            </a:r>
            <a:r>
              <a:rPr lang="es-ES" sz="1600" dirty="0" err="1">
                <a:solidFill>
                  <a:schemeClr val="tx1"/>
                </a:solidFill>
              </a:rPr>
              <a:t>Fuels</a:t>
            </a:r>
            <a:r>
              <a:rPr lang="es-ES" sz="1600" dirty="0">
                <a:solidFill>
                  <a:schemeClr val="tx1"/>
                </a:solidFill>
              </a:rPr>
              <a:t> </a:t>
            </a:r>
            <a:r>
              <a:rPr lang="es-ES" sz="1600" dirty="0" err="1">
                <a:solidFill>
                  <a:schemeClr val="tx1"/>
                </a:solidFill>
              </a:rPr>
              <a:t>Observatory</a:t>
            </a:r>
            <a:r>
              <a:rPr lang="es-ES" sz="1600" dirty="0">
                <a:solidFill>
                  <a:schemeClr val="tx1"/>
                </a:solidFill>
              </a:rPr>
              <a:t>.</a:t>
            </a:r>
            <a:r>
              <a:rPr lang="en-GB" sz="1600" dirty="0">
                <a:solidFill>
                  <a:schemeClr val="tx1"/>
                </a:solidFill>
              </a:rPr>
              <a:t> </a:t>
            </a:r>
          </a:p>
          <a:p>
            <a:pPr algn="just"/>
            <a:endParaRPr lang="en-GB" sz="1600" dirty="0">
              <a:solidFill>
                <a:schemeClr val="tx1"/>
              </a:solidFill>
            </a:endParaRPr>
          </a:p>
          <a:p>
            <a:pPr algn="just"/>
            <a:endParaRPr lang="en-GB" sz="1600" dirty="0"/>
          </a:p>
        </p:txBody>
      </p:sp>
      <p:pic>
        <p:nvPicPr>
          <p:cNvPr id="4098" name="Picture 2"/>
          <p:cNvPicPr>
            <a:picLocks noChangeAspect="1" noChangeArrowheads="1"/>
          </p:cNvPicPr>
          <p:nvPr/>
        </p:nvPicPr>
        <p:blipFill>
          <a:blip r:embed="rId3"/>
          <a:srcRect/>
          <a:stretch>
            <a:fillRect/>
          </a:stretch>
        </p:blipFill>
        <p:spPr bwMode="auto">
          <a:xfrm>
            <a:off x="3094892" y="6235007"/>
            <a:ext cx="5486400" cy="600075"/>
          </a:xfrm>
          <a:prstGeom prst="rect">
            <a:avLst/>
          </a:prstGeom>
          <a:noFill/>
          <a:ln w="9525">
            <a:noFill/>
            <a:miter lim="800000"/>
            <a:headEnd/>
            <a:tailEnd/>
          </a:ln>
        </p:spPr>
      </p:pic>
      <p:sp>
        <p:nvSpPr>
          <p:cNvPr id="2" name="CuadroTexto 1">
            <a:extLst>
              <a:ext uri="{FF2B5EF4-FFF2-40B4-BE49-F238E27FC236}">
                <a16:creationId xmlns:a16="http://schemas.microsoft.com/office/drawing/2014/main" id="{A04910C1-AAD4-F8C6-19E0-5D8D1CC45DF3}"/>
              </a:ext>
            </a:extLst>
          </p:cNvPr>
          <p:cNvSpPr txBox="1"/>
          <p:nvPr/>
        </p:nvSpPr>
        <p:spPr>
          <a:xfrm>
            <a:off x="1449913" y="5550077"/>
            <a:ext cx="7393640" cy="584775"/>
          </a:xfrm>
          <a:prstGeom prst="rect">
            <a:avLst/>
          </a:prstGeom>
          <a:noFill/>
        </p:spPr>
        <p:txBody>
          <a:bodyPr wrap="square">
            <a:spAutoFit/>
          </a:bodyPr>
          <a:lstStyle/>
          <a:p>
            <a:r>
              <a:rPr lang="en-GB" sz="1600" dirty="0">
                <a:hlinkClick r:id="rId4"/>
              </a:rPr>
              <a:t>https://alternative-fuels-observatory.ec.europa.eu/general-information/about-european-alternative-fuels-observatory</a:t>
            </a:r>
            <a:r>
              <a:rPr lang="en-GB" sz="1600" dirty="0"/>
              <a:t> </a:t>
            </a:r>
            <a:endParaRPr lang="es-ES" sz="1600" dirty="0"/>
          </a:p>
        </p:txBody>
      </p:sp>
      <p:pic>
        <p:nvPicPr>
          <p:cNvPr id="3" name="Irudia 3">
            <a:extLst>
              <a:ext uri="{FF2B5EF4-FFF2-40B4-BE49-F238E27FC236}">
                <a16:creationId xmlns:a16="http://schemas.microsoft.com/office/drawing/2014/main" id="{36BA0555-2CFE-0C60-FA02-14D3C3B583D2}"/>
              </a:ext>
            </a:extLst>
          </p:cNvPr>
          <p:cNvPicPr>
            <a:picLocks noChangeAspect="1"/>
          </p:cNvPicPr>
          <p:nvPr/>
        </p:nvPicPr>
        <p:blipFill>
          <a:blip r:embed="rId5"/>
          <a:stretch>
            <a:fillRect/>
          </a:stretch>
        </p:blipFill>
        <p:spPr>
          <a:xfrm>
            <a:off x="539762" y="5502924"/>
            <a:ext cx="810087" cy="810087"/>
          </a:xfrm>
          <a:prstGeom prst="rect">
            <a:avLst/>
          </a:prstGeom>
        </p:spPr>
      </p:pic>
    </p:spTree>
    <p:extLst>
      <p:ext uri="{BB962C8B-B14F-4D97-AF65-F5344CB8AC3E}">
        <p14:creationId xmlns:p14="http://schemas.microsoft.com/office/powerpoint/2010/main" val="311811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n-GB" sz="2800" dirty="0">
                <a:solidFill>
                  <a:schemeClr val="lt1"/>
                </a:solidFill>
              </a:rPr>
              <a:t>2. Carburants </a:t>
            </a:r>
            <a:r>
              <a:rPr lang="en-GB" sz="2800" dirty="0" err="1">
                <a:solidFill>
                  <a:schemeClr val="lt1"/>
                </a:solidFill>
              </a:rPr>
              <a:t>alternatifs</a:t>
            </a:r>
            <a:endParaRPr lang="en-GB" sz="2800" dirty="0">
              <a:solidFill>
                <a:schemeClr val="lt1"/>
              </a:solidFill>
            </a:endParaRPr>
          </a:p>
        </p:txBody>
      </p:sp>
      <p:sp>
        <p:nvSpPr>
          <p:cNvPr id="9" name="8 Rectángulo"/>
          <p:cNvSpPr/>
          <p:nvPr/>
        </p:nvSpPr>
        <p:spPr>
          <a:xfrm>
            <a:off x="444137" y="1725274"/>
            <a:ext cx="8255725" cy="1815882"/>
          </a:xfrm>
          <a:prstGeom prst="rect">
            <a:avLst/>
          </a:prstGeom>
        </p:spPr>
        <p:txBody>
          <a:bodyPr wrap="square">
            <a:spAutoFit/>
          </a:bodyPr>
          <a:lstStyle/>
          <a:p>
            <a:r>
              <a:rPr lang="en-GB" sz="1600" b="1" dirty="0"/>
              <a:t>Idée à </a:t>
            </a:r>
            <a:r>
              <a:rPr lang="en-GB" sz="1600" b="1" dirty="0" err="1"/>
              <a:t>souligner</a:t>
            </a:r>
            <a:r>
              <a:rPr lang="en-GB" sz="1600" b="1" dirty="0"/>
              <a:t> : 
</a:t>
            </a:r>
            <a:endParaRPr lang="en-GB" sz="1600" dirty="0"/>
          </a:p>
          <a:p>
            <a:r>
              <a:rPr lang="fr-FR" sz="1600" b="1" dirty="0">
                <a:solidFill>
                  <a:srgbClr val="18C320"/>
                </a:solidFill>
              </a:rPr>
              <a:t>La priorité des carburants alternatifs est de réduire les sources de pétrole fossiles, </a:t>
            </a:r>
            <a:r>
              <a:rPr lang="fr-FR" sz="1600" dirty="0">
                <a:solidFill>
                  <a:schemeClr val="tx1"/>
                </a:solidFill>
              </a:rPr>
              <a:t>ce qui ne signifie pas que d’autres sources fossiles ne sont pas promues, comme le gaz naturel, ou l’hydrogène bleu, où sa matière première pourrait également être le gaz naturel, par exemple. </a:t>
            </a:r>
            <a:r>
              <a:rPr lang="fr-FR" sz="1600" b="1" dirty="0">
                <a:solidFill>
                  <a:srgbClr val="18C320"/>
                </a:solidFill>
              </a:rPr>
              <a:t>
</a:t>
            </a:r>
            <a:endParaRPr lang="en-GB" sz="1600" dirty="0"/>
          </a:p>
        </p:txBody>
      </p:sp>
      <p:graphicFrame>
        <p:nvGraphicFramePr>
          <p:cNvPr id="7" name="6 Diagrama"/>
          <p:cNvGraphicFramePr/>
          <p:nvPr>
            <p:extLst>
              <p:ext uri="{D42A27DB-BD31-4B8C-83A1-F6EECF244321}">
                <p14:modId xmlns:p14="http://schemas.microsoft.com/office/powerpoint/2010/main" val="3544033455"/>
              </p:ext>
            </p:extLst>
          </p:nvPr>
        </p:nvGraphicFramePr>
        <p:xfrm>
          <a:off x="2360024" y="3448596"/>
          <a:ext cx="4380410" cy="2129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11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3. Nomenclature des véhicules propres</a:t>
            </a:r>
            <a:endParaRPr lang="en-GB" sz="2800" dirty="0">
              <a:solidFill>
                <a:schemeClr val="lt1"/>
              </a:solidFill>
            </a:endParaRPr>
          </a:p>
        </p:txBody>
      </p:sp>
      <p:sp>
        <p:nvSpPr>
          <p:cNvPr id="5" name="4 Rectángulo"/>
          <p:cNvSpPr/>
          <p:nvPr/>
        </p:nvSpPr>
        <p:spPr>
          <a:xfrm>
            <a:off x="292944" y="1595021"/>
            <a:ext cx="8563673" cy="5509200"/>
          </a:xfrm>
          <a:prstGeom prst="rect">
            <a:avLst/>
          </a:prstGeom>
        </p:spPr>
        <p:txBody>
          <a:bodyPr wrap="square">
            <a:spAutoFit/>
          </a:bodyPr>
          <a:lstStyle/>
          <a:p>
            <a:pPr algn="just"/>
            <a:r>
              <a:rPr lang="fr-FR" sz="1600" dirty="0"/>
              <a:t>Nous avons défini ce que sont les véhicules propres et quels sont les carburants alternatifs. Maintenant, nous allons un peu plus loin, en identifiant comment sont identifiés ces différents véhicules sur le marché (BEV, CNG, PHEV...). 
</a:t>
            </a:r>
            <a:endParaRPr lang="es-ES" sz="1600" dirty="0"/>
          </a:p>
          <a:p>
            <a:pPr algn="just"/>
            <a:r>
              <a:rPr lang="fr-FR" sz="1600" b="1" dirty="0"/>
              <a:t>Source (site web en EN): </a:t>
            </a:r>
            <a:r>
              <a:rPr lang="en-GB" sz="1600" dirty="0"/>
              <a:t>European Commission. (2021). </a:t>
            </a:r>
            <a:r>
              <a:rPr lang="en-GB" sz="1600" i="1" dirty="0"/>
              <a:t>European Alternative Fuels Observatory</a:t>
            </a:r>
            <a:r>
              <a:rPr lang="en-GB" sz="1600" dirty="0"/>
              <a:t>. </a:t>
            </a:r>
          </a:p>
          <a:p>
            <a:pPr algn="just"/>
            <a:endParaRPr lang="en-GB" sz="1600" dirty="0">
              <a:solidFill>
                <a:srgbClr val="FF0000"/>
              </a:solidFill>
            </a:endParaRPr>
          </a:p>
          <a:p>
            <a:pPr algn="just"/>
            <a:endParaRPr lang="en-GB" sz="1600" dirty="0">
              <a:solidFill>
                <a:srgbClr val="FF0000"/>
              </a:solidFill>
            </a:endParaRPr>
          </a:p>
          <a:p>
            <a:pPr algn="just"/>
            <a:endParaRPr lang="en-GB" sz="1600" dirty="0">
              <a:solidFill>
                <a:srgbClr val="FF0000"/>
              </a:solidFill>
            </a:endParaRPr>
          </a:p>
          <a:p>
            <a:pPr algn="just"/>
            <a:endParaRPr lang="es-ES" sz="1600" dirty="0">
              <a:solidFill>
                <a:srgbClr val="FF0000"/>
              </a:solidFill>
            </a:endParaRPr>
          </a:p>
          <a:p>
            <a:pPr algn="just"/>
            <a:r>
              <a:rPr lang="fr-FR" sz="1600" dirty="0">
                <a:solidFill>
                  <a:schemeClr val="tx1"/>
                </a:solidFill>
              </a:rPr>
              <a:t>En cliquant dans la section Informations générales, il est possible d’accéder au glossaire.
</a:t>
            </a:r>
            <a:endParaRPr lang="en-GB" sz="1600" dirty="0">
              <a:sym typeface="Wingdings" pitchFamily="2" charset="2"/>
            </a:endParaRPr>
          </a:p>
          <a:p>
            <a:pPr algn="just"/>
            <a:r>
              <a:rPr lang="en-GB" sz="1600" b="1" dirty="0">
                <a:sym typeface="Wingdings" pitchFamily="2" charset="2"/>
              </a:rPr>
              <a:t>Résumé:
</a:t>
            </a:r>
            <a:r>
              <a:rPr lang="fr-FR" sz="1600" dirty="0">
                <a:sym typeface="Wingdings" pitchFamily="2" charset="2"/>
              </a:rPr>
              <a:t>Tout d’abord, il existe les véhicules électriques rechargeables (PEV), qui peuvent être entièrement électriques (BEV), ou hybrides, lorsqu’ils utilisent deux technologies principales, électrique et essence par exemple. Dans le même temps, il existe des véhicules à pile à combustible (FCEV), dans ce cas, il est lié à la technologie de l’hydrogène. Il existe également des véhicules fonctionnant avec des combustibles fossiles, tels que le gaz naturel, où il existe deux options, liquide (GNL) et comprimé (GNC). 
</a:t>
            </a:r>
            <a:endParaRPr lang="en-GB" sz="1600" dirty="0"/>
          </a:p>
          <a:p>
            <a:pPr algn="just"/>
            <a:r>
              <a:rPr lang="fr-FR" sz="1600" dirty="0"/>
              <a:t>Voir leurs nomenclatures dans la diapositive suivante. 
</a:t>
            </a:r>
            <a:endParaRPr lang="en-GB" sz="1600" b="1" dirty="0">
              <a:sym typeface="Wingdings" pitchFamily="2" charset="2"/>
            </a:endParaRPr>
          </a:p>
        </p:txBody>
      </p:sp>
      <p:sp>
        <p:nvSpPr>
          <p:cNvPr id="2" name="CuadroTexto 1">
            <a:extLst>
              <a:ext uri="{FF2B5EF4-FFF2-40B4-BE49-F238E27FC236}">
                <a16:creationId xmlns:a16="http://schemas.microsoft.com/office/drawing/2014/main" id="{FF98F512-BE94-E12A-864C-A85011118705}"/>
              </a:ext>
            </a:extLst>
          </p:cNvPr>
          <p:cNvSpPr txBox="1"/>
          <p:nvPr/>
        </p:nvSpPr>
        <p:spPr>
          <a:xfrm>
            <a:off x="1410176" y="3428999"/>
            <a:ext cx="7440880" cy="338554"/>
          </a:xfrm>
          <a:prstGeom prst="rect">
            <a:avLst/>
          </a:prstGeom>
          <a:noFill/>
        </p:spPr>
        <p:txBody>
          <a:bodyPr wrap="square">
            <a:spAutoFit/>
          </a:bodyPr>
          <a:lstStyle/>
          <a:p>
            <a:pPr algn="just"/>
            <a:r>
              <a:rPr lang="en-GB" sz="1600" dirty="0">
                <a:hlinkClick r:id="rId3"/>
              </a:rPr>
              <a:t>https://alternative-fuels-observatory.ec.europa.eu/</a:t>
            </a:r>
            <a:endParaRPr lang="en-GB" sz="1600" dirty="0"/>
          </a:p>
        </p:txBody>
      </p:sp>
      <p:pic>
        <p:nvPicPr>
          <p:cNvPr id="3" name="Irudia 3">
            <a:extLst>
              <a:ext uri="{FF2B5EF4-FFF2-40B4-BE49-F238E27FC236}">
                <a16:creationId xmlns:a16="http://schemas.microsoft.com/office/drawing/2014/main" id="{103CC4F7-3E10-DFD2-7AB9-67C1246A5F32}"/>
              </a:ext>
            </a:extLst>
          </p:cNvPr>
          <p:cNvPicPr>
            <a:picLocks noChangeAspect="1"/>
          </p:cNvPicPr>
          <p:nvPr/>
        </p:nvPicPr>
        <p:blipFill>
          <a:blip r:embed="rId4"/>
          <a:stretch>
            <a:fillRect/>
          </a:stretch>
        </p:blipFill>
        <p:spPr>
          <a:xfrm>
            <a:off x="446517" y="3193233"/>
            <a:ext cx="810087" cy="8100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dirty="0"/>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fr-FR" sz="2800" dirty="0">
                <a:solidFill>
                  <a:schemeClr val="bg1"/>
                </a:solidFill>
              </a:rPr>
              <a:t>3. Nomenclature des véhicules propres</a:t>
            </a:r>
            <a:endParaRPr lang="en-GB" sz="2800" dirty="0">
              <a:solidFill>
                <a:schemeClr val="lt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082024060"/>
              </p:ext>
            </p:extLst>
          </p:nvPr>
        </p:nvGraphicFramePr>
        <p:xfrm>
          <a:off x="285530" y="1542993"/>
          <a:ext cx="8558023" cy="3985374"/>
        </p:xfrm>
        <a:graphic>
          <a:graphicData uri="http://schemas.openxmlformats.org/drawingml/2006/table">
            <a:tbl>
              <a:tblPr firstRow="1" bandRow="1">
                <a:tableStyleId>{980C5976-FB19-4867-A2B4-DEF7078B3A27}</a:tableStyleId>
              </a:tblPr>
              <a:tblGrid>
                <a:gridCol w="874719">
                  <a:extLst>
                    <a:ext uri="{9D8B030D-6E8A-4147-A177-3AD203B41FA5}">
                      <a16:colId xmlns:a16="http://schemas.microsoft.com/office/drawing/2014/main" val="20000"/>
                    </a:ext>
                  </a:extLst>
                </a:gridCol>
                <a:gridCol w="3078869">
                  <a:extLst>
                    <a:ext uri="{9D8B030D-6E8A-4147-A177-3AD203B41FA5}">
                      <a16:colId xmlns:a16="http://schemas.microsoft.com/office/drawing/2014/main" val="20001"/>
                    </a:ext>
                  </a:extLst>
                </a:gridCol>
                <a:gridCol w="4604435">
                  <a:extLst>
                    <a:ext uri="{9D8B030D-6E8A-4147-A177-3AD203B41FA5}">
                      <a16:colId xmlns:a16="http://schemas.microsoft.com/office/drawing/2014/main" val="20002"/>
                    </a:ext>
                  </a:extLst>
                </a:gridCol>
              </a:tblGrid>
              <a:tr h="998334">
                <a:tc>
                  <a:txBody>
                    <a:bodyPr/>
                    <a:lstStyle/>
                    <a:p>
                      <a:r>
                        <a:rPr lang="en-GB" sz="1600" b="0" i="0" u="none" strike="noStrike" cap="none" noProof="0" dirty="0">
                          <a:solidFill>
                            <a:schemeClr val="tx1"/>
                          </a:solidFill>
                          <a:latin typeface="Arial"/>
                          <a:ea typeface="Arial"/>
                          <a:cs typeface="Arial"/>
                          <a:sym typeface="Arial"/>
                        </a:rPr>
                        <a:t>BEV</a:t>
                      </a:r>
                      <a:endParaRPr lang="en-GB" sz="1600" noProof="0" dirty="0">
                        <a:solidFill>
                          <a:schemeClr val="tx1"/>
                        </a:solidFill>
                      </a:endParaRPr>
                    </a:p>
                  </a:txBody>
                  <a:tcPr/>
                </a:tc>
                <a:tc>
                  <a:txBody>
                    <a:bodyPr/>
                    <a:lstStyle/>
                    <a:p>
                      <a:r>
                        <a:rPr lang="en-GB" sz="1600" b="0" i="0" u="none" strike="noStrike" cap="none" noProof="0" dirty="0" err="1">
                          <a:solidFill>
                            <a:srgbClr val="000000"/>
                          </a:solidFill>
                          <a:latin typeface="Arial"/>
                          <a:ea typeface="Arial"/>
                          <a:cs typeface="Arial"/>
                          <a:sym typeface="Arial"/>
                        </a:rPr>
                        <a:t>Véhicule</a:t>
                      </a:r>
                      <a:r>
                        <a:rPr lang="en-GB" sz="1600" b="0" i="0" u="none" strike="noStrike" cap="none" noProof="0" dirty="0">
                          <a:solidFill>
                            <a:srgbClr val="000000"/>
                          </a:solidFill>
                          <a:latin typeface="Arial"/>
                          <a:ea typeface="Arial"/>
                          <a:cs typeface="Arial"/>
                          <a:sym typeface="Arial"/>
                        </a:rPr>
                        <a:t> </a:t>
                      </a:r>
                      <a:r>
                        <a:rPr lang="en-GB" sz="1600" b="0" i="0" u="none" strike="noStrike" cap="none" noProof="0" dirty="0" err="1">
                          <a:solidFill>
                            <a:srgbClr val="000000"/>
                          </a:solidFill>
                          <a:latin typeface="Arial"/>
                          <a:ea typeface="Arial"/>
                          <a:cs typeface="Arial"/>
                          <a:sym typeface="Arial"/>
                        </a:rPr>
                        <a:t>électrique</a:t>
                      </a:r>
                      <a:r>
                        <a:rPr lang="en-GB" sz="1600" b="0" i="0" u="none" strike="noStrike" cap="none" noProof="0" dirty="0">
                          <a:solidFill>
                            <a:srgbClr val="000000"/>
                          </a:solidFill>
                          <a:latin typeface="Arial"/>
                          <a:ea typeface="Arial"/>
                          <a:cs typeface="Arial"/>
                          <a:sym typeface="Arial"/>
                        </a:rPr>
                        <a:t> à batterie
</a:t>
                      </a:r>
                      <a:endParaRPr lang="en-GB" sz="1600" noProof="0" dirty="0"/>
                    </a:p>
                  </a:txBody>
                  <a:tcPr/>
                </a:tc>
                <a:tc>
                  <a:txBody>
                    <a:bodyPr/>
                    <a:lstStyle/>
                    <a:p>
                      <a:r>
                        <a:rPr lang="fr-FR" sz="1400" b="0" i="0" u="none" strike="noStrike" cap="none" dirty="0">
                          <a:solidFill>
                            <a:srgbClr val="000000"/>
                          </a:solidFill>
                          <a:latin typeface="Arial"/>
                          <a:ea typeface="Arial"/>
                          <a:cs typeface="Arial"/>
                          <a:sym typeface="Arial"/>
                        </a:rPr>
                        <a:t>Aussi appelé véhicule tout électrique ou 100% électrique, désigne un véhicule électrique qui fonctionne exclusivement au moteur électrique, sans source secondaire de propulsion.</a:t>
                      </a:r>
                      <a:endParaRPr lang="en-GB" sz="1600" noProof="0" dirty="0"/>
                    </a:p>
                  </a:txBody>
                  <a:tcPr/>
                </a:tc>
                <a:extLst>
                  <a:ext uri="{0D108BD9-81ED-4DB2-BD59-A6C34878D82A}">
                    <a16:rowId xmlns:a16="http://schemas.microsoft.com/office/drawing/2014/main" val="1352215888"/>
                  </a:ext>
                </a:extLst>
              </a:tr>
              <a:tr h="1005840">
                <a:tc>
                  <a:txBody>
                    <a:bodyPr/>
                    <a:lstStyle/>
                    <a:p>
                      <a:r>
                        <a:rPr lang="en-GB" sz="1600" b="0" i="0" u="none" strike="noStrike" cap="none" noProof="0" dirty="0">
                          <a:solidFill>
                            <a:schemeClr val="tx1"/>
                          </a:solidFill>
                          <a:latin typeface="Arial"/>
                          <a:ea typeface="Arial"/>
                          <a:cs typeface="Arial"/>
                          <a:sym typeface="Arial"/>
                        </a:rPr>
                        <a:t>PHEV</a:t>
                      </a:r>
                      <a:endParaRPr lang="en-GB" sz="1600" noProof="0" dirty="0">
                        <a:solidFill>
                          <a:schemeClr val="tx1"/>
                        </a:solidFill>
                      </a:endParaRPr>
                    </a:p>
                  </a:txBody>
                  <a:tcPr/>
                </a:tc>
                <a:tc>
                  <a:txBody>
                    <a:bodyPr/>
                    <a:lstStyle/>
                    <a:p>
                      <a:r>
                        <a:rPr lang="en-GB" sz="1600" b="0" i="0" u="none" strike="noStrike" cap="none" noProof="0" dirty="0" err="1">
                          <a:solidFill>
                            <a:srgbClr val="000000"/>
                          </a:solidFill>
                          <a:latin typeface="Arial"/>
                          <a:ea typeface="Arial"/>
                          <a:cs typeface="Arial"/>
                          <a:sym typeface="Arial"/>
                        </a:rPr>
                        <a:t>Véhicule</a:t>
                      </a:r>
                      <a:r>
                        <a:rPr lang="en-GB" sz="1600" b="0" i="0" u="none" strike="noStrike" cap="none" noProof="0" dirty="0">
                          <a:solidFill>
                            <a:srgbClr val="000000"/>
                          </a:solidFill>
                          <a:latin typeface="Arial"/>
                          <a:ea typeface="Arial"/>
                          <a:cs typeface="Arial"/>
                          <a:sym typeface="Arial"/>
                        </a:rPr>
                        <a:t> </a:t>
                      </a:r>
                      <a:r>
                        <a:rPr lang="en-GB" sz="1600" b="0" i="0" u="none" strike="noStrike" cap="none" noProof="0" dirty="0" err="1">
                          <a:solidFill>
                            <a:srgbClr val="000000"/>
                          </a:solidFill>
                          <a:latin typeface="Arial"/>
                          <a:ea typeface="Arial"/>
                          <a:cs typeface="Arial"/>
                          <a:sym typeface="Arial"/>
                        </a:rPr>
                        <a:t>électrique</a:t>
                      </a:r>
                      <a:r>
                        <a:rPr lang="en-GB" sz="1600" b="0" i="0" u="none" strike="noStrike" cap="none" noProof="0" dirty="0">
                          <a:solidFill>
                            <a:srgbClr val="000000"/>
                          </a:solidFill>
                          <a:latin typeface="Arial"/>
                          <a:ea typeface="Arial"/>
                          <a:cs typeface="Arial"/>
                          <a:sym typeface="Arial"/>
                        </a:rPr>
                        <a:t> </a:t>
                      </a:r>
                      <a:r>
                        <a:rPr lang="en-GB" sz="1600" b="0" i="0" u="none" strike="noStrike" cap="none" noProof="0" dirty="0" err="1">
                          <a:solidFill>
                            <a:srgbClr val="000000"/>
                          </a:solidFill>
                          <a:latin typeface="Arial"/>
                          <a:ea typeface="Arial"/>
                          <a:cs typeface="Arial"/>
                          <a:sym typeface="Arial"/>
                        </a:rPr>
                        <a:t>hybride</a:t>
                      </a:r>
                      <a:r>
                        <a:rPr lang="en-GB" sz="1600" b="0" i="0" u="none" strike="noStrike" cap="none" noProof="0" dirty="0">
                          <a:solidFill>
                            <a:srgbClr val="000000"/>
                          </a:solidFill>
                          <a:latin typeface="Arial"/>
                          <a:ea typeface="Arial"/>
                          <a:cs typeface="Arial"/>
                          <a:sym typeface="Arial"/>
                        </a:rPr>
                        <a:t> rechargeable
</a:t>
                      </a:r>
                      <a:endParaRPr lang="en-GB" sz="1600" noProof="0" dirty="0"/>
                    </a:p>
                  </a:txBody>
                  <a:tcPr/>
                </a:tc>
                <a:tc>
                  <a:txBody>
                    <a:bodyPr/>
                    <a:lstStyle/>
                    <a:p>
                      <a:r>
                        <a:rPr lang="fr-FR" sz="1400" b="0" i="0" u="none" strike="noStrike" cap="none" dirty="0">
                          <a:solidFill>
                            <a:srgbClr val="000000"/>
                          </a:solidFill>
                          <a:latin typeface="Arial"/>
                          <a:ea typeface="Arial"/>
                          <a:cs typeface="Arial"/>
                          <a:sym typeface="Arial"/>
                        </a:rPr>
                        <a:t>Véhicule électrique constitué d’un moteur à combustion conventionnel combiné à un système de propulsion électrique, qui peut être rechargé à partir d’une source d’énergie électrique externe</a:t>
                      </a:r>
                      <a:endParaRPr lang="en-GB" sz="1600" noProof="0" dirty="0"/>
                    </a:p>
                  </a:txBody>
                  <a:tcPr/>
                </a:tc>
                <a:extLst>
                  <a:ext uri="{0D108BD9-81ED-4DB2-BD59-A6C34878D82A}">
                    <a16:rowId xmlns:a16="http://schemas.microsoft.com/office/drawing/2014/main" val="10002"/>
                  </a:ext>
                </a:extLst>
              </a:tr>
              <a:tr h="378494">
                <a:tc>
                  <a:txBody>
                    <a:bodyPr/>
                    <a:lstStyle/>
                    <a:p>
                      <a:r>
                        <a:rPr lang="en-GB" sz="1600" b="0" i="0" u="none" strike="noStrike" cap="none" noProof="0" dirty="0">
                          <a:solidFill>
                            <a:srgbClr val="000000"/>
                          </a:solidFill>
                          <a:latin typeface="Arial"/>
                          <a:ea typeface="Arial"/>
                          <a:cs typeface="Arial"/>
                          <a:sym typeface="Arial"/>
                        </a:rPr>
                        <a:t>FCEV</a:t>
                      </a:r>
                      <a:endParaRPr lang="en-GB" sz="1600" noProof="0" dirty="0"/>
                    </a:p>
                  </a:txBody>
                  <a:tcPr/>
                </a:tc>
                <a:tc>
                  <a:txBody>
                    <a:bodyPr/>
                    <a:lstStyle/>
                    <a:p>
                      <a:r>
                        <a:rPr lang="fr-FR" sz="1600" b="0" i="0" u="none" strike="noStrike" cap="none" noProof="0" dirty="0">
                          <a:solidFill>
                            <a:srgbClr val="000000"/>
                          </a:solidFill>
                          <a:latin typeface="Arial"/>
                          <a:ea typeface="Arial"/>
                          <a:cs typeface="Arial"/>
                          <a:sym typeface="Arial"/>
                        </a:rPr>
                        <a:t>Véhicule électrique à pile à combustible
</a:t>
                      </a:r>
                      <a:endParaRPr lang="en-GB" sz="1600" noProof="0" dirty="0"/>
                    </a:p>
                  </a:txBody>
                  <a:tcPr/>
                </a:tc>
                <a:tc>
                  <a:txBody>
                    <a:bodyPr/>
                    <a:lstStyle/>
                    <a:p>
                      <a:r>
                        <a:rPr lang="fr-FR" sz="1400" noProof="0" dirty="0"/>
                        <a:t>Véhicules fonctionnant à l’hydrogène. Plus efficace que les véhicules à moteur à combustion et ne produisent pas d’émissions d’échappement.</a:t>
                      </a:r>
                      <a:endParaRPr lang="en-GB" sz="1400" noProof="0" dirty="0"/>
                    </a:p>
                  </a:txBody>
                  <a:tcPr/>
                </a:tc>
                <a:extLst>
                  <a:ext uri="{0D108BD9-81ED-4DB2-BD59-A6C34878D82A}">
                    <a16:rowId xmlns:a16="http://schemas.microsoft.com/office/drawing/2014/main" val="10003"/>
                  </a:ext>
                </a:extLst>
              </a:tr>
              <a:tr h="378494">
                <a:tc>
                  <a:txBody>
                    <a:bodyPr/>
                    <a:lstStyle/>
                    <a:p>
                      <a:r>
                        <a:rPr lang="en-GB" sz="1600" b="0" i="0" u="none" strike="noStrike" cap="none" noProof="0">
                          <a:solidFill>
                            <a:srgbClr val="000000"/>
                          </a:solidFill>
                          <a:latin typeface="Arial"/>
                          <a:ea typeface="Arial"/>
                          <a:cs typeface="Arial"/>
                          <a:sym typeface="Arial"/>
                        </a:rPr>
                        <a:t>CNG</a:t>
                      </a:r>
                      <a:endParaRPr lang="en-GB" sz="1600" noProof="0"/>
                    </a:p>
                  </a:txBody>
                  <a:tcPr/>
                </a:tc>
                <a:tc>
                  <a:txBody>
                    <a:bodyPr/>
                    <a:lstStyle/>
                    <a:p>
                      <a:r>
                        <a:rPr lang="en-GB" sz="1600" b="0" i="0" u="none" strike="noStrike" cap="none" noProof="0" dirty="0">
                          <a:solidFill>
                            <a:srgbClr val="000000"/>
                          </a:solidFill>
                          <a:latin typeface="Arial"/>
                          <a:ea typeface="Arial"/>
                          <a:cs typeface="Arial"/>
                          <a:sym typeface="Arial"/>
                        </a:rPr>
                        <a:t>Gaz naturel </a:t>
                      </a:r>
                      <a:r>
                        <a:rPr lang="en-GB" sz="1600" b="0" i="0" u="none" strike="noStrike" cap="none" noProof="0" dirty="0" err="1">
                          <a:solidFill>
                            <a:srgbClr val="000000"/>
                          </a:solidFill>
                          <a:latin typeface="Arial"/>
                          <a:ea typeface="Arial"/>
                          <a:cs typeface="Arial"/>
                          <a:sym typeface="Arial"/>
                        </a:rPr>
                        <a:t>comprimé</a:t>
                      </a:r>
                      <a:r>
                        <a:rPr lang="en-GB" sz="1600" b="0" i="0" u="none" strike="noStrike" cap="none" noProof="0" dirty="0">
                          <a:solidFill>
                            <a:srgbClr val="000000"/>
                          </a:solidFill>
                          <a:latin typeface="Arial"/>
                          <a:ea typeface="Arial"/>
                          <a:cs typeface="Arial"/>
                          <a:sym typeface="Arial"/>
                        </a:rPr>
                        <a:t>
</a:t>
                      </a:r>
                      <a:endParaRPr lang="en-GB" sz="1600" noProof="0" dirty="0"/>
                    </a:p>
                  </a:txBody>
                  <a:tcPr/>
                </a:tc>
                <a:tc>
                  <a:txBody>
                    <a:bodyPr/>
                    <a:lstStyle/>
                    <a:p>
                      <a:r>
                        <a:rPr lang="fr-FR" sz="1400" noProof="0" dirty="0"/>
                        <a:t>Le GNC est un carburant alternatif qui pollue moins que les carburants traditionnels.</a:t>
                      </a:r>
                      <a:endParaRPr lang="en-GB" sz="1400" noProof="0" dirty="0"/>
                    </a:p>
                  </a:txBody>
                  <a:tcPr/>
                </a:tc>
                <a:extLst>
                  <a:ext uri="{0D108BD9-81ED-4DB2-BD59-A6C34878D82A}">
                    <a16:rowId xmlns:a16="http://schemas.microsoft.com/office/drawing/2014/main" val="10004"/>
                  </a:ext>
                </a:extLst>
              </a:tr>
              <a:tr h="378494">
                <a:tc>
                  <a:txBody>
                    <a:bodyPr/>
                    <a:lstStyle/>
                    <a:p>
                      <a:r>
                        <a:rPr lang="en-GB" sz="1600" b="0" i="0" u="none" strike="noStrike" cap="none" noProof="0" dirty="0">
                          <a:solidFill>
                            <a:srgbClr val="000000"/>
                          </a:solidFill>
                          <a:latin typeface="Arial"/>
                          <a:ea typeface="Arial"/>
                          <a:cs typeface="Arial"/>
                          <a:sym typeface="Arial"/>
                        </a:rPr>
                        <a:t>LNG</a:t>
                      </a:r>
                      <a:endParaRPr lang="en-GB" sz="1600" noProof="0" dirty="0"/>
                    </a:p>
                  </a:txBody>
                  <a:tcPr/>
                </a:tc>
                <a:tc>
                  <a:txBody>
                    <a:bodyPr/>
                    <a:lstStyle/>
                    <a:p>
                      <a:r>
                        <a:rPr lang="en-GB" sz="1600" b="0" i="0" u="none" strike="noStrike" cap="none" noProof="0" dirty="0">
                          <a:solidFill>
                            <a:srgbClr val="000000"/>
                          </a:solidFill>
                          <a:latin typeface="Arial"/>
                          <a:ea typeface="Arial"/>
                          <a:cs typeface="Arial"/>
                          <a:sym typeface="Arial"/>
                        </a:rPr>
                        <a:t>Gaz naturel </a:t>
                      </a:r>
                      <a:r>
                        <a:rPr lang="en-GB" sz="1600" b="0" i="0" u="none" strike="noStrike" cap="none" noProof="0" dirty="0" err="1">
                          <a:solidFill>
                            <a:srgbClr val="000000"/>
                          </a:solidFill>
                          <a:latin typeface="Arial"/>
                          <a:ea typeface="Arial"/>
                          <a:cs typeface="Arial"/>
                          <a:sym typeface="Arial"/>
                        </a:rPr>
                        <a:t>liquéfié</a:t>
                      </a:r>
                      <a:r>
                        <a:rPr lang="en-GB" sz="1600" b="0" i="0" u="none" strike="noStrike" cap="none" noProof="0" dirty="0">
                          <a:solidFill>
                            <a:srgbClr val="000000"/>
                          </a:solidFill>
                          <a:latin typeface="Arial"/>
                          <a:ea typeface="Arial"/>
                          <a:cs typeface="Arial"/>
                          <a:sym typeface="Arial"/>
                        </a:rPr>
                        <a:t>
</a:t>
                      </a:r>
                      <a:endParaRPr lang="en-GB" sz="1600" noProof="0" dirty="0"/>
                    </a:p>
                  </a:txBody>
                  <a:tcPr/>
                </a:tc>
                <a:tc>
                  <a:txBody>
                    <a:bodyPr/>
                    <a:lstStyle/>
                    <a:p>
                      <a:r>
                        <a:rPr lang="fr-FR" sz="1400" noProof="0" dirty="0"/>
                        <a:t>C’est une option appropriée pour alimenter de gros camions longue distance.</a:t>
                      </a:r>
                      <a:endParaRPr lang="en-GB" sz="1400" noProof="0" dirty="0"/>
                    </a:p>
                  </a:txBody>
                  <a:tcPr/>
                </a:tc>
                <a:extLst>
                  <a:ext uri="{0D108BD9-81ED-4DB2-BD59-A6C34878D82A}">
                    <a16:rowId xmlns:a16="http://schemas.microsoft.com/office/drawing/2014/main" val="10005"/>
                  </a:ext>
                </a:extLst>
              </a:tr>
            </a:tbl>
          </a:graphicData>
        </a:graphic>
      </p:graphicFrame>
      <p:sp>
        <p:nvSpPr>
          <p:cNvPr id="8" name="7 Rectángulo"/>
          <p:cNvSpPr/>
          <p:nvPr/>
        </p:nvSpPr>
        <p:spPr>
          <a:xfrm>
            <a:off x="526396" y="5548103"/>
            <a:ext cx="7846027" cy="523220"/>
          </a:xfrm>
          <a:prstGeom prst="rect">
            <a:avLst/>
          </a:prstGeom>
        </p:spPr>
        <p:txBody>
          <a:bodyPr wrap="square">
            <a:spAutoFit/>
          </a:bodyPr>
          <a:lstStyle/>
          <a:p>
            <a:pPr algn="just"/>
            <a:r>
              <a:rPr lang="fr-FR" dirty="0">
                <a:sym typeface="Wingdings" pitchFamily="2" charset="2"/>
              </a:rPr>
              <a:t>Plus d’informations sur les différents types de véhicules électriques: 
</a:t>
            </a:r>
            <a:r>
              <a:rPr lang="en-GB" dirty="0">
                <a:sym typeface="Wingdings" pitchFamily="2" charset="2"/>
              </a:rPr>
              <a:t>Video: EV </a:t>
            </a:r>
            <a:r>
              <a:rPr lang="en-GB" dirty="0" err="1">
                <a:sym typeface="Wingdings" pitchFamily="2" charset="2"/>
              </a:rPr>
              <a:t>Duniya</a:t>
            </a:r>
            <a:r>
              <a:rPr lang="en-GB" dirty="0">
                <a:sym typeface="Wingdings" pitchFamily="2" charset="2"/>
              </a:rPr>
              <a:t>. (2021, April 4). </a:t>
            </a:r>
            <a:r>
              <a:rPr lang="en-GB" i="1" dirty="0">
                <a:sym typeface="Wingdings" pitchFamily="2" charset="2"/>
              </a:rPr>
              <a:t>Types of Electric Vehicles | BEV | HEV | PHEV | </a:t>
            </a:r>
            <a:r>
              <a:rPr lang="en-GB" i="1" dirty="0" err="1">
                <a:sym typeface="Wingdings" pitchFamily="2" charset="2"/>
              </a:rPr>
              <a:t>REx</a:t>
            </a:r>
            <a:r>
              <a:rPr lang="en-GB" i="1" dirty="0">
                <a:sym typeface="Wingdings" pitchFamily="2" charset="2"/>
              </a:rPr>
              <a:t> | FCEV</a:t>
            </a:r>
            <a:r>
              <a:rPr lang="en-GB" dirty="0">
                <a:sym typeface="Wingdings" pitchFamily="2" charset="2"/>
              </a:rPr>
              <a:t>. </a:t>
            </a:r>
          </a:p>
        </p:txBody>
      </p:sp>
      <p:sp>
        <p:nvSpPr>
          <p:cNvPr id="2" name="CuadroTexto 1">
            <a:extLst>
              <a:ext uri="{FF2B5EF4-FFF2-40B4-BE49-F238E27FC236}">
                <a16:creationId xmlns:a16="http://schemas.microsoft.com/office/drawing/2014/main" id="{6234A591-664C-149E-1C08-4C292D3AD7AC}"/>
              </a:ext>
            </a:extLst>
          </p:cNvPr>
          <p:cNvSpPr txBox="1"/>
          <p:nvPr/>
        </p:nvSpPr>
        <p:spPr>
          <a:xfrm>
            <a:off x="1842117" y="6304418"/>
            <a:ext cx="4589754" cy="307777"/>
          </a:xfrm>
          <a:prstGeom prst="rect">
            <a:avLst/>
          </a:prstGeom>
          <a:noFill/>
        </p:spPr>
        <p:txBody>
          <a:bodyPr wrap="square">
            <a:spAutoFit/>
          </a:bodyPr>
          <a:lstStyle/>
          <a:p>
            <a:r>
              <a:rPr lang="en-GB" dirty="0">
                <a:sym typeface="Wingdings" pitchFamily="2" charset="2"/>
                <a:hlinkClick r:id="rId3"/>
              </a:rPr>
              <a:t>https://www.youtube.com/watch?v=jM1wTNQERAU</a:t>
            </a:r>
            <a:r>
              <a:rPr lang="en-GB" dirty="0">
                <a:sym typeface="Wingdings" pitchFamily="2" charset="2"/>
              </a:rPr>
              <a:t> </a:t>
            </a:r>
            <a:endParaRPr lang="es-ES" dirty="0"/>
          </a:p>
        </p:txBody>
      </p:sp>
      <p:pic>
        <p:nvPicPr>
          <p:cNvPr id="3" name="Irudia 3">
            <a:extLst>
              <a:ext uri="{FF2B5EF4-FFF2-40B4-BE49-F238E27FC236}">
                <a16:creationId xmlns:a16="http://schemas.microsoft.com/office/drawing/2014/main" id="{E93397B8-B789-3767-6C6F-043B233EA875}"/>
              </a:ext>
            </a:extLst>
          </p:cNvPr>
          <p:cNvPicPr>
            <a:picLocks noChangeAspect="1"/>
          </p:cNvPicPr>
          <p:nvPr/>
        </p:nvPicPr>
        <p:blipFill>
          <a:blip r:embed="rId4"/>
          <a:stretch>
            <a:fillRect/>
          </a:stretch>
        </p:blipFill>
        <p:spPr>
          <a:xfrm>
            <a:off x="1058871" y="6117937"/>
            <a:ext cx="680737" cy="6807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4. Vignettes environnementales du véhicule </a:t>
            </a:r>
            <a:endParaRPr lang="en-GB" sz="2800" dirty="0">
              <a:solidFill>
                <a:schemeClr val="bg1"/>
              </a:solidFill>
            </a:endParaRPr>
          </a:p>
        </p:txBody>
      </p:sp>
      <p:sp>
        <p:nvSpPr>
          <p:cNvPr id="8" name="7 Rectángulo"/>
          <p:cNvSpPr/>
          <p:nvPr/>
        </p:nvSpPr>
        <p:spPr>
          <a:xfrm>
            <a:off x="306007" y="1442288"/>
            <a:ext cx="8563673" cy="5016758"/>
          </a:xfrm>
          <a:prstGeom prst="rect">
            <a:avLst/>
          </a:prstGeom>
        </p:spPr>
        <p:txBody>
          <a:bodyPr wrap="square">
            <a:spAutoFit/>
          </a:bodyPr>
          <a:lstStyle/>
          <a:p>
            <a:pPr lvl="0" algn="just" fontAlgn="base">
              <a:spcBef>
                <a:spcPct val="0"/>
              </a:spcBef>
              <a:spcAft>
                <a:spcPct val="0"/>
              </a:spcAft>
              <a:buClrTx/>
            </a:pPr>
            <a:r>
              <a:rPr lang="fr-FR" sz="1600" dirty="0"/>
              <a:t>Dans les grandes villes, il est de plus en plus courant de trouver des règles qui encadrent l’accès des véhicules motorisés, y compris ceux pour la distribution de marchandises. </a:t>
            </a:r>
          </a:p>
          <a:p>
            <a:pPr lvl="0" algn="just" fontAlgn="base">
              <a:spcBef>
                <a:spcPct val="0"/>
              </a:spcBef>
              <a:spcAft>
                <a:spcPct val="0"/>
              </a:spcAft>
              <a:buClrTx/>
            </a:pPr>
            <a:r>
              <a:rPr lang="fr-FR" sz="1600" dirty="0"/>
              <a:t>
Ces restrictions sont faites en fonction de la catégorie du véhicule (particuliers, marchandises, passagers), mais aussi en fonction du type de carburant utilisé par le véhicule : moteur thermique, véhicule propre, véhicule zéro émission, etc. </a:t>
            </a:r>
          </a:p>
          <a:p>
            <a:pPr lvl="0" algn="just" fontAlgn="base">
              <a:spcBef>
                <a:spcPct val="0"/>
              </a:spcBef>
              <a:spcAft>
                <a:spcPct val="0"/>
              </a:spcAft>
              <a:buClrTx/>
            </a:pPr>
            <a:r>
              <a:rPr lang="fr-FR" sz="1600" dirty="0"/>
              <a:t>
Pour identifier la catégorisation des véhicules, au niveau européen, chaque État membre a catégorisé les différents véhicules en fonction de leurs critères environnementaux, et ils ont également développé leurs badges d’identification gagnés.</a:t>
            </a:r>
          </a:p>
          <a:p>
            <a:pPr lvl="0" algn="just" fontAlgn="base">
              <a:spcBef>
                <a:spcPct val="0"/>
              </a:spcBef>
              <a:spcAft>
                <a:spcPct val="0"/>
              </a:spcAft>
              <a:buClrTx/>
            </a:pPr>
            <a:r>
              <a:rPr lang="fr-FR" sz="1600" dirty="0"/>
              <a:t>
La vignette écologique est un autocollant apposé sur le pare-brise d’une voiture et permet aux conducteurs d’entrer dans les grandes villes d’Europe. L’objectif de la vignette est d’améliorer la qualité de vie et de l’air dans les zones dites environnementales - généralement dans les centres-villes - où seuls les véhicules qui polluent l’environnement à un taux minimum sont autorisés à entrer dans les villes.</a:t>
            </a:r>
          </a:p>
          <a:p>
            <a:pPr lvl="0" algn="just" fontAlgn="base">
              <a:spcBef>
                <a:spcPct val="0"/>
              </a:spcBef>
              <a:spcAft>
                <a:spcPct val="0"/>
              </a:spcAft>
              <a:buClrTx/>
            </a:pPr>
            <a:r>
              <a:rPr lang="fr-FR" sz="1600" dirty="0"/>
              <a:t>
Dans certains pays partenaires du Consortium SUSMILE, ces vignettes environnementales sont utilisées.
</a:t>
            </a:r>
            <a:endParaRPr lang="en-US" sz="1600" dirty="0"/>
          </a:p>
        </p:txBody>
      </p:sp>
      <p:sp>
        <p:nvSpPr>
          <p:cNvPr id="5" name="4 Rectángulo"/>
          <p:cNvSpPr/>
          <p:nvPr/>
        </p:nvSpPr>
        <p:spPr>
          <a:xfrm>
            <a:off x="306007" y="6062311"/>
            <a:ext cx="8563673" cy="416011"/>
          </a:xfrm>
          <a:prstGeom prst="rect">
            <a:avLst/>
          </a:prstGeom>
        </p:spPr>
        <p:txBody>
          <a:bodyPr wrap="square">
            <a:spAutoFit/>
          </a:bodyPr>
          <a:lstStyle/>
          <a:p>
            <a:pPr marL="457200" lvl="0" indent="-457200">
              <a:lnSpc>
                <a:spcPct val="150000"/>
              </a:lnSpc>
              <a:buSzPts val="2200"/>
            </a:pPr>
            <a:r>
              <a:rPr lang="fr-FR" sz="1600" dirty="0"/>
              <a:t>Plus d’informations sur les autres États membres ici </a:t>
            </a:r>
            <a:r>
              <a:rPr lang="en-GB" sz="1600" dirty="0">
                <a:hlinkClick r:id="rId3"/>
              </a:rPr>
              <a:t>https://www.environmental-badge.co.uk/</a:t>
            </a:r>
            <a:endParaRPr lang="en-GB"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18</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4. Vignettes environnementales du véhicule </a:t>
            </a:r>
            <a:endParaRPr lang="en-GB" sz="2800" dirty="0">
              <a:solidFill>
                <a:schemeClr val="bg1"/>
              </a:solidFill>
            </a:endParaRPr>
          </a:p>
        </p:txBody>
      </p:sp>
      <p:sp>
        <p:nvSpPr>
          <p:cNvPr id="9" name="8 CuadroTexto"/>
          <p:cNvSpPr txBox="1"/>
          <p:nvPr/>
        </p:nvSpPr>
        <p:spPr>
          <a:xfrm>
            <a:off x="0" y="5108239"/>
            <a:ext cx="1108333" cy="307777"/>
          </a:xfrm>
          <a:prstGeom prst="rect">
            <a:avLst/>
          </a:prstGeom>
          <a:noFill/>
        </p:spPr>
        <p:txBody>
          <a:bodyPr wrap="square" rtlCol="0">
            <a:spAutoFit/>
          </a:bodyPr>
          <a:lstStyle/>
          <a:p>
            <a:r>
              <a:rPr lang="es-ES" b="1" dirty="0">
                <a:solidFill>
                  <a:srgbClr val="18C320"/>
                </a:solidFill>
              </a:rPr>
              <a:t>ESPAGNE</a:t>
            </a:r>
          </a:p>
        </p:txBody>
      </p:sp>
      <p:sp>
        <p:nvSpPr>
          <p:cNvPr id="10" name="9 Rectángulo"/>
          <p:cNvSpPr/>
          <p:nvPr/>
        </p:nvSpPr>
        <p:spPr>
          <a:xfrm>
            <a:off x="287383" y="6347843"/>
            <a:ext cx="8412480" cy="738664"/>
          </a:xfrm>
          <a:prstGeom prst="rect">
            <a:avLst/>
          </a:prstGeom>
        </p:spPr>
        <p:txBody>
          <a:bodyPr wrap="square">
            <a:spAutoFit/>
          </a:bodyPr>
          <a:lstStyle/>
          <a:p>
            <a:r>
              <a:rPr lang="en-US" dirty="0">
                <a:solidFill>
                  <a:schemeClr val="tx1"/>
                </a:solidFill>
              </a:rPr>
              <a:t>Source:</a:t>
            </a:r>
            <a:r>
              <a:rPr lang="es-ES" dirty="0">
                <a:solidFill>
                  <a:schemeClr val="tx1"/>
                </a:solidFill>
              </a:rPr>
              <a:t> DGT Magazine. </a:t>
            </a:r>
            <a:r>
              <a:rPr lang="es-ES" dirty="0">
                <a:solidFill>
                  <a:srgbClr val="FF0000"/>
                </a:solidFill>
                <a:hlinkClick r:id="rId3"/>
              </a:rPr>
              <a:t>https://revista.dgt.es/images/DISTINTIVOS-emisiones-ANT-correccion-detalle-grande.jpg</a:t>
            </a:r>
            <a:endParaRPr lang="es-ES" dirty="0">
              <a:solidFill>
                <a:srgbClr val="FF0000"/>
              </a:solidFill>
            </a:endParaRPr>
          </a:p>
          <a:p>
            <a:endParaRPr lang="es-ES" dirty="0">
              <a:solidFill>
                <a:srgbClr val="FF0000"/>
              </a:solidFill>
            </a:endParaRPr>
          </a:p>
        </p:txBody>
      </p:sp>
      <p:pic>
        <p:nvPicPr>
          <p:cNvPr id="3" name="Imagen 2">
            <a:extLst>
              <a:ext uri="{FF2B5EF4-FFF2-40B4-BE49-F238E27FC236}">
                <a16:creationId xmlns:a16="http://schemas.microsoft.com/office/drawing/2014/main" id="{6B310C55-A67C-3834-9E03-C2769D29ECD2}"/>
              </a:ext>
            </a:extLst>
          </p:cNvPr>
          <p:cNvPicPr>
            <a:picLocks noChangeAspect="1"/>
          </p:cNvPicPr>
          <p:nvPr/>
        </p:nvPicPr>
        <p:blipFill>
          <a:blip r:embed="rId4"/>
          <a:stretch>
            <a:fillRect/>
          </a:stretch>
        </p:blipFill>
        <p:spPr>
          <a:xfrm>
            <a:off x="953588" y="1595872"/>
            <a:ext cx="7511143" cy="47311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19</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4. Vignettes environnementales du véhicule </a:t>
            </a:r>
            <a:endParaRPr lang="en-GB" sz="2800" dirty="0">
              <a:solidFill>
                <a:schemeClr val="bg1"/>
              </a:solidFill>
            </a:endParaRPr>
          </a:p>
        </p:txBody>
      </p:sp>
      <p:sp>
        <p:nvSpPr>
          <p:cNvPr id="9" name="8 CuadroTexto"/>
          <p:cNvSpPr txBox="1"/>
          <p:nvPr/>
        </p:nvSpPr>
        <p:spPr>
          <a:xfrm>
            <a:off x="8174673" y="2508068"/>
            <a:ext cx="1005840" cy="307777"/>
          </a:xfrm>
          <a:prstGeom prst="rect">
            <a:avLst/>
          </a:prstGeom>
          <a:noFill/>
        </p:spPr>
        <p:txBody>
          <a:bodyPr wrap="square" rtlCol="0">
            <a:spAutoFit/>
          </a:bodyPr>
          <a:lstStyle/>
          <a:p>
            <a:r>
              <a:rPr lang="es-ES" b="1" dirty="0">
                <a:solidFill>
                  <a:srgbClr val="18C320"/>
                </a:solidFill>
              </a:rPr>
              <a:t>FRANCE</a:t>
            </a:r>
          </a:p>
        </p:txBody>
      </p:sp>
      <p:sp>
        <p:nvSpPr>
          <p:cNvPr id="8" name="7 Rectángulo"/>
          <p:cNvSpPr/>
          <p:nvPr/>
        </p:nvSpPr>
        <p:spPr>
          <a:xfrm>
            <a:off x="1030112" y="6539198"/>
            <a:ext cx="7996321" cy="307777"/>
          </a:xfrm>
          <a:prstGeom prst="rect">
            <a:avLst/>
          </a:prstGeom>
        </p:spPr>
        <p:txBody>
          <a:bodyPr wrap="square">
            <a:spAutoFit/>
          </a:bodyPr>
          <a:lstStyle/>
          <a:p>
            <a:r>
              <a:rPr lang="en-US" dirty="0">
                <a:solidFill>
                  <a:schemeClr val="tx1"/>
                </a:solidFill>
              </a:rPr>
              <a:t>Source: </a:t>
            </a:r>
            <a:r>
              <a:rPr lang="en-US" dirty="0" err="1"/>
              <a:t>Crit'Air</a:t>
            </a:r>
            <a:r>
              <a:rPr lang="en-US" dirty="0"/>
              <a:t> official web site</a:t>
            </a:r>
            <a:r>
              <a:rPr lang="en-US" b="1" dirty="0"/>
              <a:t>. </a:t>
            </a:r>
            <a:r>
              <a:rPr lang="en-US" dirty="0">
                <a:solidFill>
                  <a:schemeClr val="tx1"/>
                </a:solidFill>
              </a:rPr>
              <a:t> </a:t>
            </a:r>
            <a:r>
              <a:rPr lang="es-ES" dirty="0">
                <a:solidFill>
                  <a:srgbClr val="FF0000"/>
                </a:solidFill>
                <a:hlinkClick r:id="rId3"/>
              </a:rPr>
              <a:t>https://www.certificat-air.gouv.fr/files/tableaux_classement.pdf</a:t>
            </a:r>
            <a:r>
              <a:rPr lang="es-ES" dirty="0">
                <a:solidFill>
                  <a:srgbClr val="FF0000"/>
                </a:solidFill>
              </a:rPr>
              <a:t> </a:t>
            </a:r>
          </a:p>
        </p:txBody>
      </p:sp>
      <p:pic>
        <p:nvPicPr>
          <p:cNvPr id="3" name="Irudia 2">
            <a:extLst>
              <a:ext uri="{FF2B5EF4-FFF2-40B4-BE49-F238E27FC236}">
                <a16:creationId xmlns:a16="http://schemas.microsoft.com/office/drawing/2014/main" id="{35975D00-348C-2E1D-5B59-D10664E614C3}"/>
              </a:ext>
            </a:extLst>
          </p:cNvPr>
          <p:cNvPicPr>
            <a:picLocks noChangeAspect="1"/>
          </p:cNvPicPr>
          <p:nvPr/>
        </p:nvPicPr>
        <p:blipFill>
          <a:blip r:embed="rId4"/>
          <a:stretch>
            <a:fillRect/>
          </a:stretch>
        </p:blipFill>
        <p:spPr>
          <a:xfrm>
            <a:off x="300448" y="1423853"/>
            <a:ext cx="7889963" cy="50778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dirty="0">
                <a:solidFill>
                  <a:schemeClr val="dk1"/>
                </a:solidFill>
              </a:rPr>
              <a:t>2.1.1, 2.1.2</a:t>
            </a:r>
            <a:endParaRPr sz="20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1600" dirty="0">
                <a:solidFill>
                  <a:schemeClr val="dk1"/>
                </a:solidFill>
              </a:rPr>
              <a:t>1.4.7, 2.2.2, 2.2.3, 2.2.4</a:t>
            </a: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4" y="4604400"/>
            <a:ext cx="402139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MLC ITS Euskadi &amp; SUSMILE Consortium </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20</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800767"/>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lvl="0" algn="just">
              <a:buSzPts val="2000"/>
            </a:pPr>
            <a:r>
              <a:rPr lang="en-US" sz="1600" dirty="0">
                <a:solidFill>
                  <a:schemeClr val="tx1"/>
                </a:solidFill>
              </a:rPr>
              <a:t>1. </a:t>
            </a:r>
            <a:r>
              <a:rPr lang="en-US" sz="1600" dirty="0" err="1">
                <a:solidFill>
                  <a:schemeClr val="tx1"/>
                </a:solidFill>
              </a:rPr>
              <a:t>Véhicules</a:t>
            </a:r>
            <a:r>
              <a:rPr lang="en-US" sz="1600" dirty="0">
                <a:solidFill>
                  <a:schemeClr val="tx1"/>
                </a:solidFill>
              </a:rPr>
              <a:t> </a:t>
            </a:r>
            <a:r>
              <a:rPr lang="en-US" sz="1600" dirty="0" err="1">
                <a:solidFill>
                  <a:schemeClr val="tx1"/>
                </a:solidFill>
              </a:rPr>
              <a:t>propres</a:t>
            </a:r>
            <a:r>
              <a:rPr lang="en-US" sz="1600" dirty="0">
                <a:solidFill>
                  <a:schemeClr val="tx1"/>
                </a:solidFill>
              </a:rPr>
              <a:t> :
a)</a:t>
            </a:r>
            <a:r>
              <a:rPr lang="fr-FR" sz="1600" dirty="0">
                <a:solidFill>
                  <a:schemeClr val="tx1"/>
                </a:solidFill>
              </a:rPr>
              <a:t>Pour définir un véhicule propre, trois concepts sont utilisés, et ils sont applicables à toutes les catégories de véhicules.</a:t>
            </a:r>
          </a:p>
          <a:p>
            <a:pPr lvl="0" algn="just">
              <a:buSzPts val="2000"/>
            </a:pPr>
            <a:r>
              <a:rPr lang="fr-FR" sz="1600" dirty="0">
                <a:solidFill>
                  <a:schemeClr val="tx1"/>
                </a:solidFill>
              </a:rPr>
              <a:t>
b)La signification n’est différente que pour les véhicules à moteur N1 avant et après le 31 décembre de l’année 2025. 
c)Il n’y a pas de définition générale, car la définition de « véhicule propre » est différente selon la catégorie de véhicule, et même selon l’année.
</a:t>
            </a:r>
            <a:endParaRPr lang="en-GB" sz="16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21</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554545"/>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lvl="0" algn="just">
              <a:buSzPts val="2000"/>
            </a:pPr>
            <a:r>
              <a:rPr lang="en-US" sz="1600" dirty="0">
                <a:solidFill>
                  <a:schemeClr val="tx1"/>
                </a:solidFill>
              </a:rPr>
              <a:t>2. Carburants de </a:t>
            </a:r>
            <a:r>
              <a:rPr lang="en-US" sz="1600" dirty="0" err="1">
                <a:solidFill>
                  <a:schemeClr val="tx1"/>
                </a:solidFill>
              </a:rPr>
              <a:t>remplacement</a:t>
            </a:r>
            <a:r>
              <a:rPr lang="en-US" sz="1600" dirty="0">
                <a:solidFill>
                  <a:schemeClr val="tx1"/>
                </a:solidFill>
              </a:rPr>
              <a:t> :
a)</a:t>
            </a:r>
            <a:r>
              <a:rPr lang="fr-FR" sz="1600" dirty="0">
                <a:solidFill>
                  <a:schemeClr val="tx1"/>
                </a:solidFill>
              </a:rPr>
              <a:t>Ce sont les critères utilisés pour définir les véhicules propres dans les catégories de véhicules N1 et N2.
b)Il s’agit de combustibles ou de sources d’énergie qui servent, au moins en partie, de substitut aux sources de pétrole fossile.
C)Les carburants alternatifs peuvent être des combustibles fossiles comme le gaz et le pétrole. 
</a:t>
            </a:r>
            <a:endParaRPr lang="en-GB" sz="16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22</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062103"/>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lvl="0" algn="just">
              <a:buSzPts val="2000"/>
            </a:pPr>
            <a:r>
              <a:rPr lang="en-US" sz="1600" dirty="0">
                <a:solidFill>
                  <a:schemeClr val="tx1"/>
                </a:solidFill>
              </a:rPr>
              <a:t>3. </a:t>
            </a:r>
            <a:r>
              <a:rPr lang="en-US" sz="1600" dirty="0" err="1">
                <a:solidFill>
                  <a:schemeClr val="tx1"/>
                </a:solidFill>
              </a:rPr>
              <a:t>Véhicules</a:t>
            </a:r>
            <a:r>
              <a:rPr lang="en-US" sz="1600" dirty="0">
                <a:solidFill>
                  <a:schemeClr val="tx1"/>
                </a:solidFill>
              </a:rPr>
              <a:t> </a:t>
            </a:r>
            <a:r>
              <a:rPr lang="en-US" sz="1600" dirty="0" err="1">
                <a:solidFill>
                  <a:schemeClr val="tx1"/>
                </a:solidFill>
              </a:rPr>
              <a:t>zéro</a:t>
            </a:r>
            <a:r>
              <a:rPr lang="en-US" sz="1600" dirty="0">
                <a:solidFill>
                  <a:schemeClr val="tx1"/>
                </a:solidFill>
              </a:rPr>
              <a:t> </a:t>
            </a:r>
            <a:r>
              <a:rPr lang="en-US" sz="1600" dirty="0" err="1">
                <a:solidFill>
                  <a:schemeClr val="tx1"/>
                </a:solidFill>
              </a:rPr>
              <a:t>émission</a:t>
            </a:r>
            <a:r>
              <a:rPr lang="en-US" sz="1600" dirty="0">
                <a:solidFill>
                  <a:schemeClr val="tx1"/>
                </a:solidFill>
              </a:rPr>
              <a:t>:
a)</a:t>
            </a:r>
            <a:r>
              <a:rPr lang="fr-FR" sz="1600" dirty="0">
                <a:solidFill>
                  <a:schemeClr val="tx1"/>
                </a:solidFill>
              </a:rPr>
              <a:t>Les véhicules zéro émission sont les véhicules dont les émissions d’échappement maximales sont de 50 exprimées en g/km de CO2 et dont les émissions polluantes en conditions de conduite réelles sont inférieures à 80 %. 
B)Les véhicules zéro émission sont une sous-catégorie des véhicules propres.
</a:t>
            </a:r>
            <a:endParaRPr lang="en-GB" sz="16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23</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3986219"/>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a:t>
            </a:r>
          </a:p>
          <a:p>
            <a:pPr lvl="0" algn="just">
              <a:buSzPts val="2000"/>
            </a:pPr>
            <a:r>
              <a:rPr lang="fr-FR" sz="1600" dirty="0">
                <a:solidFill>
                  <a:schemeClr val="tx1"/>
                </a:solidFill>
              </a:rPr>
              <a:t>
4. Véhicule électrique à batterie (BEV):
</a:t>
            </a:r>
            <a:endParaRPr lang="en-US" sz="1600" dirty="0">
              <a:solidFill>
                <a:schemeClr val="tx1"/>
              </a:solidFill>
            </a:endParaRPr>
          </a:p>
          <a:p>
            <a:pPr marL="457200" indent="-457200" algn="just">
              <a:lnSpc>
                <a:spcPct val="150000"/>
              </a:lnSpc>
              <a:buSzPts val="2000"/>
              <a:buFont typeface="Arial"/>
              <a:buAutoNum type="alphaLcParenR"/>
            </a:pPr>
            <a:r>
              <a:rPr lang="fr-FR" sz="1600" dirty="0"/>
              <a:t>Véhicule électrique constitué d’un moteur à combustion conventionnel combiné à un système de propulsion électrique, qui peut être rechargé à partir d’une source d’énergie électrique externe.
Véhicules fonctionnant à l’hydrogène. Plus efficace que les véhicules à moteur à combustion et ne produisent pas d’émissions d’échappement.
Aussi appelé véhicule tout électrique ou 100% électrique, désigne un véhicule électrique qui fonctionne exclusivement au moteur électrique, sans source secondaire de propulsion.</a:t>
            </a:r>
            <a:endParaRPr lang="en-GB" sz="1600"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24</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3986219"/>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a:t>
            </a:r>
          </a:p>
          <a:p>
            <a:pPr lvl="0" algn="just">
              <a:buSzPts val="2000"/>
            </a:pPr>
            <a:r>
              <a:rPr lang="fr-FR" sz="1600" dirty="0">
                <a:solidFill>
                  <a:schemeClr val="tx1"/>
                </a:solidFill>
              </a:rPr>
              <a:t>
5. Vignette environnementale : 
</a:t>
            </a:r>
            <a:endParaRPr lang="en-US" sz="1600" dirty="0">
              <a:solidFill>
                <a:schemeClr val="tx1"/>
              </a:solidFill>
            </a:endParaRPr>
          </a:p>
          <a:p>
            <a:pPr marL="457200" indent="-457200" algn="just">
              <a:lnSpc>
                <a:spcPct val="150000"/>
              </a:lnSpc>
              <a:buSzPts val="2000"/>
              <a:buFont typeface="Arial"/>
              <a:buAutoNum type="alphaLcParenR"/>
            </a:pPr>
            <a:r>
              <a:rPr lang="fr-FR" sz="1600" dirty="0"/>
              <a:t>C’est un autocollant qui catégorisait les différents véhicules en fonction de leur puissance.
Il s’agit d’un autocollant apposé sur le pare-brise d’une voiture et permettant aux conducteurs d’entrer dans les grandes villes d’Europe en fonction de leurs critères environnementaux.
La vignette écologique est un autocollant apposé sur le pare-brise d’une voiture et permet aux conducteurs d’entrer dans les petites villes d’Europe en fonction de leurs critères environnementaux.</a:t>
            </a:r>
            <a:endParaRPr lang="en-GB" sz="16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ES"/>
              <a:pPr marL="0" lvl="0" indent="0" algn="r" rtl="0">
                <a:spcBef>
                  <a:spcPts val="0"/>
                </a:spcBef>
                <a:spcAft>
                  <a:spcPts val="0"/>
                </a:spcAft>
                <a:buClr>
                  <a:srgbClr val="000000"/>
                </a:buClr>
                <a:buSzPts val="1000"/>
                <a:buFont typeface="Arial"/>
                <a:buNone/>
              </a:pPr>
              <a:t>25</a:t>
            </a:fld>
            <a:endParaRPr/>
          </a:p>
        </p:txBody>
      </p:sp>
      <p:sp>
        <p:nvSpPr>
          <p:cNvPr id="79" name="Google Shape;79;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742950" lvl="0" indent="-742950" algn="ctr">
              <a:lnSpc>
                <a:spcPct val="90000"/>
              </a:lnSpc>
              <a:buSzPts val="2400"/>
            </a:pPr>
            <a:r>
              <a:rPr lang="en-GB" sz="2800" dirty="0" err="1">
                <a:solidFill>
                  <a:schemeClr val="lt1"/>
                </a:solidFill>
              </a:rPr>
              <a:t>Références</a:t>
            </a:r>
            <a:endParaRPr lang="en-GB" sz="2800" dirty="0">
              <a:solidFill>
                <a:schemeClr val="lt1"/>
              </a:solidFill>
            </a:endParaRPr>
          </a:p>
        </p:txBody>
      </p:sp>
      <p:sp>
        <p:nvSpPr>
          <p:cNvPr id="80" name="Google Shape;80;g10b78f226a2_0_0"/>
          <p:cNvSpPr/>
          <p:nvPr/>
        </p:nvSpPr>
        <p:spPr>
          <a:xfrm>
            <a:off x="326575" y="1704724"/>
            <a:ext cx="8477700" cy="2031897"/>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lvl="0">
              <a:buSzPts val="2000"/>
            </a:pPr>
            <a:r>
              <a:rPr lang="en-US" sz="1200" dirty="0">
                <a:solidFill>
                  <a:schemeClr val="tx1"/>
                </a:solidFill>
              </a:rPr>
              <a:t>(1) </a:t>
            </a:r>
            <a:r>
              <a:rPr lang="en-GB" sz="1200" dirty="0">
                <a:solidFill>
                  <a:schemeClr val="tx1"/>
                </a:solidFill>
              </a:rPr>
              <a:t>European Commission. (2018, May 30). </a:t>
            </a:r>
            <a:r>
              <a:rPr lang="en-US" sz="1200" i="1" dirty="0">
                <a:solidFill>
                  <a:schemeClr val="tx1"/>
                </a:solidFill>
                <a:effectLst/>
                <a:latin typeface="+mn-lt"/>
              </a:rPr>
              <a:t>Regulation</a:t>
            </a:r>
            <a:r>
              <a:rPr lang="es-ES" sz="1200" i="1" dirty="0">
                <a:solidFill>
                  <a:schemeClr val="tx1"/>
                </a:solidFill>
                <a:effectLst/>
                <a:latin typeface="+mn-lt"/>
              </a:rPr>
              <a:t> (EU) 2018/858 (art. 4). </a:t>
            </a:r>
            <a:r>
              <a:rPr lang="es-ES" sz="1200" i="1" dirty="0">
                <a:solidFill>
                  <a:srgbClr val="333333"/>
                </a:solidFill>
                <a:effectLst/>
                <a:latin typeface="+mn-lt"/>
                <a:hlinkClick r:id="rId3"/>
              </a:rPr>
              <a:t>https://eur-lex.europa.eu/eli/reg/2018/858/oj</a:t>
            </a:r>
            <a:endParaRPr lang="en-GB" sz="1200" i="1" dirty="0">
              <a:solidFill>
                <a:schemeClr val="tx1"/>
              </a:solidFill>
              <a:latin typeface="+mn-lt"/>
            </a:endParaRPr>
          </a:p>
          <a:p>
            <a:pPr lvl="0">
              <a:buSzPts val="2000"/>
            </a:pPr>
            <a:r>
              <a:rPr lang="en-GB" sz="1200" dirty="0">
                <a:solidFill>
                  <a:schemeClr val="tx1"/>
                </a:solidFill>
              </a:rPr>
              <a:t>(2) European Commission. (2014, October 22). </a:t>
            </a:r>
            <a:r>
              <a:rPr lang="en-GB" sz="1200" i="1" dirty="0">
                <a:solidFill>
                  <a:schemeClr val="tx1"/>
                </a:solidFill>
              </a:rPr>
              <a:t>Directive </a:t>
            </a:r>
            <a:r>
              <a:rPr lang="es-ES" sz="1200" i="1" dirty="0">
                <a:solidFill>
                  <a:schemeClr val="tx1"/>
                </a:solidFill>
              </a:rPr>
              <a:t>2014/94/EU (art. 2). </a:t>
            </a:r>
            <a:r>
              <a:rPr lang="en-US" sz="1200" dirty="0">
                <a:solidFill>
                  <a:srgbClr val="FF0000"/>
                </a:solidFill>
                <a:hlinkClick r:id="rId4"/>
              </a:rPr>
              <a:t>https://eur-lex.europa.eu/legal-content/ES/TXT/?uri=celex%3A32014L0094</a:t>
            </a:r>
            <a:endParaRPr sz="2000" dirty="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err="1">
                <a:solidFill>
                  <a:schemeClr val="bg1"/>
                </a:solidFill>
              </a:rPr>
              <a:t>Objectifs</a:t>
            </a:r>
            <a:r>
              <a:rPr lang="en-GB" sz="2800" dirty="0">
                <a:solidFill>
                  <a:schemeClr val="bg1"/>
                </a:solidFill>
              </a:rPr>
              <a:t> de la capsule</a:t>
            </a:r>
            <a:endParaRPr lang="en-GB" dirty="0"/>
          </a:p>
        </p:txBody>
      </p:sp>
      <p:sp>
        <p:nvSpPr>
          <p:cNvPr id="4" name="3 Rectángulo"/>
          <p:cNvSpPr/>
          <p:nvPr/>
        </p:nvSpPr>
        <p:spPr>
          <a:xfrm>
            <a:off x="313509" y="1586972"/>
            <a:ext cx="8464731" cy="2154436"/>
          </a:xfrm>
          <a:prstGeom prst="rect">
            <a:avLst/>
          </a:prstGeom>
          <a:ln>
            <a:solidFill>
              <a:schemeClr val="tx1">
                <a:lumMod val="50000"/>
                <a:lumOff val="50000"/>
              </a:schemeClr>
            </a:solidFill>
            <a:prstDash val="dash"/>
          </a:ln>
        </p:spPr>
        <p:txBody>
          <a:bodyPr wrap="square">
            <a:spAutoFit/>
          </a:bodyPr>
          <a:lstStyle/>
          <a:p>
            <a:pPr algn="just"/>
            <a:r>
              <a:rPr lang="fr-FR" sz="2000" dirty="0">
                <a:solidFill>
                  <a:schemeClr val="tx1"/>
                </a:solidFill>
              </a:rPr>
              <a:t>L’objectif de cette capsule est que l’apprenant sache ce que signifient « véhicule propre » et « véhicule zéro émission » et quelle nomenclature est utilisée pour les identifier, ainsi que quelles vignettes environnementales sont utilisées dans les pays partenaires du Consortium SUSMILE. 
</a:t>
            </a:r>
            <a:endParaRPr lang="en-GB" dirty="0"/>
          </a:p>
          <a:p>
            <a:endParaRPr lang="en-GB" dirty="0"/>
          </a:p>
        </p:txBody>
      </p:sp>
      <p:graphicFrame>
        <p:nvGraphicFramePr>
          <p:cNvPr id="6" name="5 Tabla"/>
          <p:cNvGraphicFramePr>
            <a:graphicFrameLocks noGrp="1"/>
          </p:cNvGraphicFramePr>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err="1">
                          <a:solidFill>
                            <a:srgbClr val="FFFFFF"/>
                          </a:solidFill>
                          <a:latin typeface="+mn-lt"/>
                        </a:rPr>
                        <a:t>Catégorie</a:t>
                      </a:r>
                      <a:r>
                        <a:rPr lang="en-GB" sz="1800" b="0" i="0" u="none" strike="noStrike" noProof="0" dirty="0">
                          <a:solidFill>
                            <a:srgbClr val="FFFFFF"/>
                          </a:solidFill>
                          <a:latin typeface="+mn-lt"/>
                        </a:rPr>
                        <a:t> </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Document, source</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790549435"/>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err="1">
                          <a:solidFill>
                            <a:srgbClr val="FFFFFF"/>
                          </a:solidFill>
                          <a:latin typeface="+mn-lt"/>
                        </a:rPr>
                        <a:t>Exercices</a:t>
                      </a:r>
                      <a:r>
                        <a:rPr lang="en-GB" sz="1800" b="0" i="0" u="none" strike="noStrike" noProof="0" dirty="0">
                          <a:solidFill>
                            <a:srgbClr val="FFFFFF"/>
                          </a:solidFill>
                          <a:latin typeface="+mn-lt"/>
                        </a:rPr>
                        <a:t> </a:t>
                      </a:r>
                      <a:r>
                        <a:rPr lang="en-GB" sz="1800" b="0" i="0" u="none" strike="noStrike" noProof="0" dirty="0" err="1">
                          <a:solidFill>
                            <a:srgbClr val="FFFFFF"/>
                          </a:solidFill>
                          <a:latin typeface="+mn-lt"/>
                        </a:rPr>
                        <a:t>inclus</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a:solidFill>
                            <a:schemeClr val="tx1"/>
                          </a:solidFill>
                          <a:latin typeface="Arial"/>
                        </a:rPr>
                        <a:t>YES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la 4">
            <a:extLst>
              <a:ext uri="{FF2B5EF4-FFF2-40B4-BE49-F238E27FC236}">
                <a16:creationId xmlns:a16="http://schemas.microsoft.com/office/drawing/2014/main" id="{C4ACD117-35D9-4460-F88C-5D31818961DF}"/>
              </a:ext>
            </a:extLst>
          </p:cNvPr>
          <p:cNvGraphicFramePr>
            <a:graphicFrameLocks noGrp="1"/>
          </p:cNvGraphicFramePr>
          <p:nvPr>
            <p:extLst>
              <p:ext uri="{D42A27DB-BD31-4B8C-83A1-F6EECF244321}">
                <p14:modId xmlns:p14="http://schemas.microsoft.com/office/powerpoint/2010/main" val="151280010"/>
              </p:ext>
            </p:extLst>
          </p:nvPr>
        </p:nvGraphicFramePr>
        <p:xfrm>
          <a:off x="327635" y="5909648"/>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10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3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8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err="1">
                <a:solidFill>
                  <a:schemeClr val="lt1"/>
                </a:solidFill>
                <a:latin typeface="Arial"/>
                <a:ea typeface="Arial"/>
                <a:cs typeface="Arial"/>
                <a:sym typeface="Arial"/>
              </a:rPr>
              <a:t>Contenu</a:t>
            </a:r>
            <a:endParaRPr lang="en-GB" sz="2800" dirty="0"/>
          </a:p>
        </p:txBody>
      </p:sp>
      <p:sp>
        <p:nvSpPr>
          <p:cNvPr id="57" name="Google Shape;57;p3"/>
          <p:cNvSpPr/>
          <p:nvPr/>
        </p:nvSpPr>
        <p:spPr>
          <a:xfrm>
            <a:off x="1358538" y="2396683"/>
            <a:ext cx="7354388" cy="240061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mj-lt"/>
              <a:buAutoNum type="arabicPeriod"/>
            </a:pPr>
            <a:r>
              <a:rPr lang="fr-FR" sz="2000" dirty="0"/>
              <a:t>Qu’est-ce qu’un « véhicule propre »? 
Carburants alternatifs 
Nomenclature des véhicules propres
Vignettes environnementales pour véhicules
Exercice à choix multiples </a:t>
            </a:r>
            <a:endParaRPr lang="en-GB" sz="2000" b="0" u="none" strike="noStrike" cap="none" dirty="0">
              <a:solidFill>
                <a:srgbClr val="000000"/>
              </a:solidFill>
              <a:latin typeface="Arial"/>
              <a:ea typeface="Arial"/>
              <a:cs typeface="Arial"/>
              <a:sym typeface="Arial"/>
            </a:endParaRPr>
          </a:p>
        </p:txBody>
      </p:sp>
      <p:sp>
        <p:nvSpPr>
          <p:cNvPr id="58" name="Google Shape;58;p3"/>
          <p:cNvSpPr/>
          <p:nvPr/>
        </p:nvSpPr>
        <p:spPr>
          <a:xfrm>
            <a:off x="876753" y="2360711"/>
            <a:ext cx="338093" cy="239416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a:p>
        </p:txBody>
      </p:sp>
      <p:sp>
        <p:nvSpPr>
          <p:cNvPr id="72" name="Google Shape;72;g10b78f225a7_0_23"/>
          <p:cNvSpPr txBox="1"/>
          <p:nvPr/>
        </p:nvSpPr>
        <p:spPr>
          <a:xfrm>
            <a:off x="285530" y="970029"/>
            <a:ext cx="8558023" cy="493011"/>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Instructions pour la révision des sources</a:t>
            </a:r>
            <a:endParaRPr lang="en-GB" sz="2800" dirty="0">
              <a:solidFill>
                <a:schemeClr val="lt1"/>
              </a:solidFill>
            </a:endParaRPr>
          </a:p>
        </p:txBody>
      </p:sp>
      <p:sp>
        <p:nvSpPr>
          <p:cNvPr id="5" name="4 Rectángulo"/>
          <p:cNvSpPr/>
          <p:nvPr/>
        </p:nvSpPr>
        <p:spPr>
          <a:xfrm>
            <a:off x="292943" y="1694506"/>
            <a:ext cx="8367731" cy="4524315"/>
          </a:xfrm>
          <a:prstGeom prst="rect">
            <a:avLst/>
          </a:prstGeom>
        </p:spPr>
        <p:txBody>
          <a:bodyPr wrap="square">
            <a:spAutoFit/>
          </a:bodyPr>
          <a:lstStyle/>
          <a:p>
            <a:pPr algn="just"/>
            <a:r>
              <a:rPr lang="fr-FR" sz="1600" dirty="0"/>
              <a:t>Le premier point de cette capsule définit ce que sont les véhicules propres. Cependant, avant de pouvoir comprendre l’une ou l’autre des deux sources qui ont été choisies pour cela, il est important de clarifier certains concepts et de savoir que la définition des véhicules propres est différente avant et après le 31/12/2025, et même selon la catégorie du véhicule dans le cas des véhicules utilitaires (N1, N2 ou N3).</a:t>
            </a:r>
          </a:p>
          <a:p>
            <a:pPr algn="just"/>
            <a:r>
              <a:rPr lang="fr-FR" sz="1600" dirty="0"/>
              <a:t>
Ainsi, après avoir défini ce que sont les véhicules propres, il est proposé de naviguer sur le site web de l’Observatoire européen des carburants alternatifs, car les concepts de véhicules propres et de carburants alternatifs sont liés.</a:t>
            </a:r>
          </a:p>
          <a:p>
            <a:pPr algn="just"/>
            <a:r>
              <a:rPr lang="fr-FR" sz="1600" dirty="0"/>
              <a:t>
Plus tard, cette même source sera utilisée pour connaître la nomenclature des véhicules propres et se familiariser avec BEV, CNG, PHEV... sigles.</a:t>
            </a:r>
          </a:p>
          <a:p>
            <a:pPr algn="just"/>
            <a:r>
              <a:rPr lang="fr-FR" sz="1600" dirty="0"/>
              <a:t>
Enfin, les labels ou badges environnementaux que les Etats membres du Consortium SUSMILE utilisent pour catégoriser et identifier les véhicules dans leurs villes sont compilés.</a:t>
            </a:r>
          </a:p>
          <a:p>
            <a:pPr algn="just"/>
            <a:r>
              <a:rPr lang="fr-FR" sz="1600" dirty="0"/>
              <a:t>
La capsule se termine par quelques exercices.</a:t>
            </a:r>
            <a:endParaRPr lang="en-GB"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1. Qu’est-ce qu’un véhicule propre</a:t>
            </a:r>
            <a:endParaRPr lang="en-GB" sz="2800" dirty="0">
              <a:solidFill>
                <a:schemeClr val="lt1"/>
              </a:solidFill>
            </a:endParaRPr>
          </a:p>
        </p:txBody>
      </p:sp>
      <p:sp>
        <p:nvSpPr>
          <p:cNvPr id="5" name="4 Rectángulo"/>
          <p:cNvSpPr/>
          <p:nvPr/>
        </p:nvSpPr>
        <p:spPr>
          <a:xfrm>
            <a:off x="306007" y="1629191"/>
            <a:ext cx="8367731" cy="1815882"/>
          </a:xfrm>
          <a:prstGeom prst="rect">
            <a:avLst/>
          </a:prstGeom>
        </p:spPr>
        <p:txBody>
          <a:bodyPr wrap="square">
            <a:spAutoFit/>
          </a:bodyPr>
          <a:lstStyle/>
          <a:p>
            <a:pPr algn="just"/>
            <a:r>
              <a:rPr lang="fr-FR" sz="1600" dirty="0"/>
              <a:t>Le Parlement européen, en tant qu’organe législatif de l’UE, a approuvé en 2019 une directive qui définit ce qu’est un véhicule propre.
</a:t>
            </a:r>
            <a:endParaRPr lang="en-GB" sz="1600" dirty="0"/>
          </a:p>
          <a:p>
            <a:pPr algn="just"/>
            <a:r>
              <a:rPr lang="fr-FR" sz="1600" b="1" dirty="0">
                <a:solidFill>
                  <a:srgbClr val="18C320"/>
                </a:solidFill>
              </a:rPr>
              <a:t>Selon cette loi, nous ne pouvons pas donner une définition générale</a:t>
            </a:r>
            <a:r>
              <a:rPr lang="en-GB" sz="1600" dirty="0"/>
              <a:t>, </a:t>
            </a:r>
            <a:r>
              <a:rPr lang="fr-FR" sz="1600" dirty="0"/>
              <a:t>parce que la définition de « véhicule propre » est différente selon la catégorie de véhicule, et même selon l’année, car la définition de véhicule propre est différente avant et après le 31 décembre de l’année 2025.</a:t>
            </a:r>
            <a:endParaRPr lang="en-US" sz="1600" u="sng" dirty="0"/>
          </a:p>
        </p:txBody>
      </p:sp>
      <p:sp>
        <p:nvSpPr>
          <p:cNvPr id="6" name="5 CuadroTexto"/>
          <p:cNvSpPr txBox="1"/>
          <p:nvPr/>
        </p:nvSpPr>
        <p:spPr>
          <a:xfrm rot="20752354">
            <a:off x="265026" y="3652583"/>
            <a:ext cx="2650742" cy="646331"/>
          </a:xfrm>
          <a:prstGeom prst="rect">
            <a:avLst/>
          </a:prstGeom>
          <a:noFill/>
          <a:ln>
            <a:solidFill>
              <a:schemeClr val="bg1">
                <a:lumMod val="50000"/>
              </a:schemeClr>
            </a:solidFill>
            <a:prstDash val="dash"/>
          </a:ln>
        </p:spPr>
        <p:txBody>
          <a:bodyPr wrap="square" rtlCol="0">
            <a:spAutoFit/>
          </a:bodyPr>
          <a:lstStyle/>
          <a:p>
            <a:pPr algn="ctr"/>
            <a:r>
              <a:rPr lang="es-ES" sz="3600" b="1" dirty="0">
                <a:solidFill>
                  <a:srgbClr val="18C320"/>
                </a:solidFill>
              </a:rPr>
              <a:t>31/12/2025</a:t>
            </a:r>
          </a:p>
        </p:txBody>
      </p:sp>
      <p:sp>
        <p:nvSpPr>
          <p:cNvPr id="7" name="6 CuadroTexto"/>
          <p:cNvSpPr txBox="1"/>
          <p:nvPr/>
        </p:nvSpPr>
        <p:spPr>
          <a:xfrm rot="20816083">
            <a:off x="298887" y="5252020"/>
            <a:ext cx="2623692" cy="954107"/>
          </a:xfrm>
          <a:prstGeom prst="rect">
            <a:avLst/>
          </a:prstGeom>
          <a:noFill/>
          <a:ln>
            <a:solidFill>
              <a:schemeClr val="bg1">
                <a:lumMod val="50000"/>
              </a:schemeClr>
            </a:solidFill>
            <a:prstDash val="dash"/>
          </a:ln>
        </p:spPr>
        <p:txBody>
          <a:bodyPr wrap="square" rtlCol="0">
            <a:spAutoFit/>
          </a:bodyPr>
          <a:lstStyle/>
          <a:p>
            <a:pPr algn="ctr"/>
            <a:r>
              <a:rPr lang="en-GB" sz="2800" dirty="0">
                <a:solidFill>
                  <a:srgbClr val="00B0F0"/>
                </a:solidFill>
              </a:rPr>
              <a:t>N1 </a:t>
            </a:r>
            <a:r>
              <a:rPr lang="en-GB" sz="2800" dirty="0" err="1">
                <a:solidFill>
                  <a:srgbClr val="00B0F0"/>
                </a:solidFill>
              </a:rPr>
              <a:t>véhicules</a:t>
            </a:r>
            <a:endParaRPr lang="en-GB" sz="2800" dirty="0">
              <a:solidFill>
                <a:srgbClr val="00B0F0"/>
              </a:solidFill>
            </a:endParaRPr>
          </a:p>
          <a:p>
            <a:pPr algn="ctr"/>
            <a:r>
              <a:rPr lang="en-GB" sz="2800" dirty="0">
                <a:solidFill>
                  <a:srgbClr val="00B0F0"/>
                </a:solidFill>
              </a:rPr>
              <a:t> </a:t>
            </a:r>
            <a:r>
              <a:rPr lang="en-GB" dirty="0">
                <a:solidFill>
                  <a:srgbClr val="00B0F0"/>
                </a:solidFill>
              </a:rPr>
              <a:t>(</a:t>
            </a:r>
            <a:r>
              <a:rPr lang="en-GB" dirty="0" err="1">
                <a:solidFill>
                  <a:srgbClr val="00B0F0"/>
                </a:solidFill>
              </a:rPr>
              <a:t>n’excédant</a:t>
            </a:r>
            <a:r>
              <a:rPr lang="en-GB" dirty="0">
                <a:solidFill>
                  <a:srgbClr val="00B0F0"/>
                </a:solidFill>
              </a:rPr>
              <a:t> pas 3,5 tonnes)</a:t>
            </a:r>
            <a:endParaRPr lang="es-ES" b="1" dirty="0">
              <a:solidFill>
                <a:srgbClr val="00B0F0"/>
              </a:solidFill>
            </a:endParaRPr>
          </a:p>
        </p:txBody>
      </p:sp>
      <p:sp>
        <p:nvSpPr>
          <p:cNvPr id="9" name="8 CuadroTexto"/>
          <p:cNvSpPr txBox="1"/>
          <p:nvPr/>
        </p:nvSpPr>
        <p:spPr>
          <a:xfrm rot="21411968">
            <a:off x="3076919" y="5642771"/>
            <a:ext cx="2623692" cy="738664"/>
          </a:xfrm>
          <a:prstGeom prst="rect">
            <a:avLst/>
          </a:prstGeom>
          <a:noFill/>
          <a:ln>
            <a:solidFill>
              <a:schemeClr val="bg1">
                <a:lumMod val="50000"/>
              </a:schemeClr>
            </a:solidFill>
            <a:prstDash val="dash"/>
          </a:ln>
        </p:spPr>
        <p:txBody>
          <a:bodyPr wrap="square" rtlCol="0">
            <a:spAutoFit/>
          </a:bodyPr>
          <a:lstStyle/>
          <a:p>
            <a:pPr algn="ctr"/>
            <a:r>
              <a:rPr lang="en-GB" sz="2800" dirty="0">
                <a:solidFill>
                  <a:srgbClr val="00B0F0"/>
                </a:solidFill>
              </a:rPr>
              <a:t>N2 </a:t>
            </a:r>
            <a:r>
              <a:rPr lang="en-GB" sz="2800" dirty="0" err="1">
                <a:solidFill>
                  <a:srgbClr val="00B0F0"/>
                </a:solidFill>
              </a:rPr>
              <a:t>véhicules</a:t>
            </a:r>
            <a:r>
              <a:rPr lang="en-GB" sz="2800" dirty="0">
                <a:solidFill>
                  <a:srgbClr val="00B0F0"/>
                </a:solidFill>
              </a:rPr>
              <a:t> </a:t>
            </a:r>
            <a:r>
              <a:rPr lang="en-GB" dirty="0">
                <a:solidFill>
                  <a:srgbClr val="00B0F0"/>
                </a:solidFill>
              </a:rPr>
              <a:t>(3,5 – 12 tonnes)</a:t>
            </a:r>
            <a:endParaRPr lang="es-ES" b="1" dirty="0">
              <a:solidFill>
                <a:srgbClr val="00B0F0"/>
              </a:solidFill>
            </a:endParaRPr>
          </a:p>
        </p:txBody>
      </p:sp>
      <p:sp>
        <p:nvSpPr>
          <p:cNvPr id="10" name="9 CuadroTexto"/>
          <p:cNvSpPr txBox="1"/>
          <p:nvPr/>
        </p:nvSpPr>
        <p:spPr>
          <a:xfrm rot="20880989">
            <a:off x="6050897" y="5501437"/>
            <a:ext cx="2623692" cy="738664"/>
          </a:xfrm>
          <a:prstGeom prst="rect">
            <a:avLst/>
          </a:prstGeom>
          <a:noFill/>
          <a:ln>
            <a:solidFill>
              <a:schemeClr val="bg1">
                <a:lumMod val="50000"/>
              </a:schemeClr>
            </a:solidFill>
            <a:prstDash val="dash"/>
          </a:ln>
        </p:spPr>
        <p:txBody>
          <a:bodyPr wrap="square" rtlCol="0">
            <a:spAutoFit/>
          </a:bodyPr>
          <a:lstStyle/>
          <a:p>
            <a:pPr algn="ctr"/>
            <a:r>
              <a:rPr lang="en-GB" sz="2800" dirty="0">
                <a:solidFill>
                  <a:srgbClr val="00B0F0"/>
                </a:solidFill>
              </a:rPr>
              <a:t>N3 </a:t>
            </a:r>
            <a:r>
              <a:rPr lang="en-GB" sz="2800" dirty="0" err="1">
                <a:solidFill>
                  <a:srgbClr val="00B0F0"/>
                </a:solidFill>
              </a:rPr>
              <a:t>véhicules</a:t>
            </a:r>
            <a:r>
              <a:rPr lang="en-GB" sz="2800" dirty="0">
                <a:solidFill>
                  <a:srgbClr val="00B0F0"/>
                </a:solidFill>
              </a:rPr>
              <a:t> </a:t>
            </a:r>
            <a:r>
              <a:rPr lang="en-GB" dirty="0">
                <a:solidFill>
                  <a:srgbClr val="00B0F0"/>
                </a:solidFill>
              </a:rPr>
              <a:t>(&gt;12 tonnes)</a:t>
            </a:r>
            <a:endParaRPr lang="es-ES" b="1" dirty="0">
              <a:solidFill>
                <a:srgbClr val="00B0F0"/>
              </a:solidFill>
            </a:endParaRPr>
          </a:p>
        </p:txBody>
      </p:sp>
      <p:sp>
        <p:nvSpPr>
          <p:cNvPr id="11" name="10 CuadroTexto"/>
          <p:cNvSpPr txBox="1"/>
          <p:nvPr/>
        </p:nvSpPr>
        <p:spPr>
          <a:xfrm>
            <a:off x="3116110" y="3536432"/>
            <a:ext cx="2174347" cy="1815882"/>
          </a:xfrm>
          <a:prstGeom prst="rect">
            <a:avLst/>
          </a:prstGeom>
          <a:noFill/>
          <a:ln>
            <a:solidFill>
              <a:schemeClr val="bg1">
                <a:lumMod val="50000"/>
              </a:schemeClr>
            </a:solidFill>
            <a:prstDash val="dash"/>
          </a:ln>
        </p:spPr>
        <p:txBody>
          <a:bodyPr wrap="square" rtlCol="0">
            <a:spAutoFit/>
          </a:bodyPr>
          <a:lstStyle/>
          <a:p>
            <a:pPr algn="ctr"/>
            <a:r>
              <a:rPr lang="en-GB" sz="2800" dirty="0">
                <a:solidFill>
                  <a:srgbClr val="00B0F0"/>
                </a:solidFill>
              </a:rPr>
              <a:t>N </a:t>
            </a:r>
            <a:r>
              <a:rPr lang="en-GB" sz="2800" dirty="0" err="1">
                <a:solidFill>
                  <a:srgbClr val="00B0F0"/>
                </a:solidFill>
              </a:rPr>
              <a:t>véhicules</a:t>
            </a:r>
            <a:r>
              <a:rPr lang="en-GB" sz="2800" dirty="0">
                <a:solidFill>
                  <a:srgbClr val="00B0F0"/>
                </a:solidFill>
              </a:rPr>
              <a:t> = </a:t>
            </a:r>
          </a:p>
          <a:p>
            <a:pPr algn="ctr"/>
            <a:r>
              <a:rPr lang="en-GB" sz="2800" dirty="0">
                <a:solidFill>
                  <a:srgbClr val="00B0F0"/>
                </a:solidFill>
              </a:rPr>
              <a:t> </a:t>
            </a:r>
          </a:p>
          <a:p>
            <a:pPr algn="ctr"/>
            <a:r>
              <a:rPr lang="en-GB" sz="2800" dirty="0">
                <a:solidFill>
                  <a:srgbClr val="00B0F0"/>
                </a:solidFill>
              </a:rPr>
              <a:t> </a:t>
            </a:r>
            <a:endParaRPr lang="es-ES" b="1" dirty="0">
              <a:solidFill>
                <a:srgbClr val="00B0F0"/>
              </a:solidFill>
            </a:endParaRPr>
          </a:p>
        </p:txBody>
      </p:sp>
      <p:pic>
        <p:nvPicPr>
          <p:cNvPr id="1027" name="Picture 3"/>
          <p:cNvPicPr>
            <a:picLocks noChangeAspect="1" noChangeArrowheads="1"/>
          </p:cNvPicPr>
          <p:nvPr/>
        </p:nvPicPr>
        <p:blipFill>
          <a:blip r:embed="rId3"/>
          <a:srcRect/>
          <a:stretch>
            <a:fillRect/>
          </a:stretch>
        </p:blipFill>
        <p:spPr bwMode="auto">
          <a:xfrm>
            <a:off x="3918856" y="4065137"/>
            <a:ext cx="792889" cy="743424"/>
          </a:xfrm>
          <a:prstGeom prst="rect">
            <a:avLst/>
          </a:prstGeom>
          <a:noFill/>
          <a:ln w="9525">
            <a:noFill/>
            <a:miter lim="800000"/>
            <a:headEnd/>
            <a:tailEnd/>
          </a:ln>
        </p:spPr>
      </p:pic>
      <p:sp>
        <p:nvSpPr>
          <p:cNvPr id="13" name="12 CuadroTexto"/>
          <p:cNvSpPr txBox="1"/>
          <p:nvPr/>
        </p:nvSpPr>
        <p:spPr>
          <a:xfrm>
            <a:off x="6008914" y="3453699"/>
            <a:ext cx="2416629" cy="1384995"/>
          </a:xfrm>
          <a:prstGeom prst="rect">
            <a:avLst/>
          </a:prstGeom>
          <a:noFill/>
          <a:ln>
            <a:solidFill>
              <a:schemeClr val="bg1">
                <a:lumMod val="50000"/>
              </a:schemeClr>
            </a:solidFill>
            <a:prstDash val="dash"/>
          </a:ln>
        </p:spPr>
        <p:txBody>
          <a:bodyPr wrap="square" rtlCol="0">
            <a:spAutoFit/>
          </a:bodyPr>
          <a:lstStyle/>
          <a:p>
            <a:pPr algn="ctr"/>
            <a:r>
              <a:rPr lang="en-GB" sz="2800" dirty="0">
                <a:solidFill>
                  <a:srgbClr val="00B0F0"/>
                </a:solidFill>
              </a:rPr>
              <a:t>M </a:t>
            </a:r>
            <a:r>
              <a:rPr lang="en-GB" sz="2800" dirty="0" err="1">
                <a:solidFill>
                  <a:srgbClr val="00B0F0"/>
                </a:solidFill>
              </a:rPr>
              <a:t>véhicules</a:t>
            </a:r>
            <a:r>
              <a:rPr lang="en-GB" sz="2800" dirty="0">
                <a:solidFill>
                  <a:srgbClr val="00B0F0"/>
                </a:solidFill>
              </a:rPr>
              <a:t> =</a:t>
            </a:r>
          </a:p>
          <a:p>
            <a:pPr algn="ctr"/>
            <a:r>
              <a:rPr lang="en-GB" sz="2800" dirty="0">
                <a:solidFill>
                  <a:srgbClr val="00B0F0"/>
                </a:solidFill>
              </a:rPr>
              <a:t> </a:t>
            </a:r>
          </a:p>
          <a:p>
            <a:pPr algn="ctr"/>
            <a:r>
              <a:rPr lang="en-GB" sz="2800" dirty="0">
                <a:solidFill>
                  <a:srgbClr val="00B0F0"/>
                </a:solidFill>
              </a:rPr>
              <a:t> </a:t>
            </a:r>
            <a:endParaRPr lang="es-ES" b="1" dirty="0">
              <a:solidFill>
                <a:srgbClr val="00B0F0"/>
              </a:solidFill>
            </a:endParaRPr>
          </a:p>
        </p:txBody>
      </p:sp>
      <p:pic>
        <p:nvPicPr>
          <p:cNvPr id="1028" name="Picture 4"/>
          <p:cNvPicPr>
            <a:picLocks noChangeAspect="1" noChangeArrowheads="1"/>
          </p:cNvPicPr>
          <p:nvPr/>
        </p:nvPicPr>
        <p:blipFill>
          <a:blip r:embed="rId4"/>
          <a:srcRect/>
          <a:stretch>
            <a:fillRect/>
          </a:stretch>
        </p:blipFill>
        <p:spPr bwMode="auto">
          <a:xfrm>
            <a:off x="6831875" y="3949336"/>
            <a:ext cx="894261" cy="8634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pPr>
            <a:r>
              <a:rPr lang="en-GB" sz="2800" dirty="0">
                <a:solidFill>
                  <a:schemeClr val="lt1"/>
                </a:solidFill>
              </a:rPr>
              <a:t>1. </a:t>
            </a:r>
            <a:r>
              <a:rPr lang="fr-FR" sz="2800" dirty="0">
                <a:solidFill>
                  <a:schemeClr val="lt1"/>
                </a:solidFill>
              </a:rPr>
              <a:t>Qu’est-ce qu’un véhicule propre</a:t>
            </a:r>
            <a:endParaRPr lang="en-GB" sz="2800" dirty="0">
              <a:solidFill>
                <a:schemeClr val="lt1"/>
              </a:solidFill>
            </a:endParaRPr>
          </a:p>
        </p:txBody>
      </p:sp>
      <p:sp>
        <p:nvSpPr>
          <p:cNvPr id="5" name="4 Rectángulo"/>
          <p:cNvSpPr/>
          <p:nvPr/>
        </p:nvSpPr>
        <p:spPr>
          <a:xfrm>
            <a:off x="292944" y="1603065"/>
            <a:ext cx="8367731" cy="3046988"/>
          </a:xfrm>
          <a:prstGeom prst="rect">
            <a:avLst/>
          </a:prstGeom>
        </p:spPr>
        <p:txBody>
          <a:bodyPr wrap="square">
            <a:spAutoFit/>
          </a:bodyPr>
          <a:lstStyle/>
          <a:p>
            <a:pPr algn="just"/>
            <a:endParaRPr lang="en-US" sz="1600" dirty="0"/>
          </a:p>
          <a:p>
            <a:pPr algn="just"/>
            <a:r>
              <a:rPr lang="fr-FR" sz="1600" dirty="0"/>
              <a:t>En ce qui concerne les véhicules de la catégorie </a:t>
            </a:r>
            <a:r>
              <a:rPr lang="fr-FR" sz="1600" b="1" dirty="0"/>
              <a:t>N</a:t>
            </a:r>
            <a:r>
              <a:rPr lang="fr-FR" sz="1600" dirty="0"/>
              <a:t>, les véhicules automobiles conçus et construits principalement pour le transport de </a:t>
            </a:r>
            <a:r>
              <a:rPr lang="fr-FR" sz="1600" b="1" dirty="0"/>
              <a:t>MARCHANDISES</a:t>
            </a:r>
            <a:r>
              <a:rPr lang="fr-FR" sz="1600" dirty="0"/>
              <a:t> (1), </a:t>
            </a:r>
            <a:r>
              <a:rPr lang="fr-FR" sz="1600" b="1" dirty="0">
                <a:solidFill>
                  <a:srgbClr val="18C320"/>
                </a:solidFill>
              </a:rPr>
              <a:t>Trois concepts sont utilisés pour définir le terme véhicule propre :</a:t>
            </a:r>
            <a:endParaRPr lang="en-US" sz="1600" dirty="0"/>
          </a:p>
          <a:p>
            <a:pPr algn="just"/>
            <a:endParaRPr lang="en-US" sz="1600" dirty="0"/>
          </a:p>
          <a:p>
            <a:pPr marL="342900" indent="-342900" algn="just">
              <a:buFont typeface="+mj-lt"/>
              <a:buAutoNum type="arabicPeriod"/>
            </a:pPr>
            <a:r>
              <a:rPr lang="fr-FR" sz="1600" dirty="0">
                <a:solidFill>
                  <a:schemeClr val="tx1"/>
                </a:solidFill>
              </a:rPr>
              <a:t>Émissions à l’échappement exprimées en g/km de CO2 
Émissions réelles de polluants en conditions de conduite
Carburant de remplacement</a:t>
            </a:r>
          </a:p>
          <a:p>
            <a:pPr marL="342900" indent="-342900" algn="just">
              <a:buFont typeface="+mj-lt"/>
              <a:buAutoNum type="arabicPeriod"/>
            </a:pPr>
            <a:endParaRPr lang="en-US" sz="1600" dirty="0">
              <a:solidFill>
                <a:schemeClr val="tx1"/>
              </a:solidFill>
            </a:endParaRPr>
          </a:p>
          <a:p>
            <a:pPr marL="342900" indent="-342900" algn="just"/>
            <a:r>
              <a:rPr lang="fr-FR" sz="1600" dirty="0">
                <a:solidFill>
                  <a:schemeClr val="tx1"/>
                </a:solidFill>
              </a:rPr>
              <a:t>Ces trois concepts sont appliqués à chaque véhicule de la </a:t>
            </a:r>
            <a:r>
              <a:rPr lang="fr-FR" sz="1600" b="1" dirty="0">
                <a:solidFill>
                  <a:schemeClr val="tx1"/>
                </a:solidFill>
              </a:rPr>
              <a:t>catégorie N </a:t>
            </a:r>
            <a:r>
              <a:rPr lang="fr-FR" sz="1600" dirty="0">
                <a:solidFill>
                  <a:schemeClr val="tx1"/>
                </a:solidFill>
              </a:rPr>
              <a:t>de la manière suivante:
</a:t>
            </a:r>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371523098"/>
              </p:ext>
            </p:extLst>
          </p:nvPr>
        </p:nvGraphicFramePr>
        <p:xfrm>
          <a:off x="365760" y="4505960"/>
          <a:ext cx="8098971" cy="949960"/>
        </p:xfrm>
        <a:graphic>
          <a:graphicData uri="http://schemas.openxmlformats.org/drawingml/2006/table">
            <a:tbl>
              <a:tblPr firstRow="1" bandRow="1">
                <a:tableStyleId>{980C5976-FB19-4867-A2B4-DEF7078B3A27}</a:tableStyleId>
              </a:tblPr>
              <a:tblGrid>
                <a:gridCol w="1263635">
                  <a:extLst>
                    <a:ext uri="{9D8B030D-6E8A-4147-A177-3AD203B41FA5}">
                      <a16:colId xmlns:a16="http://schemas.microsoft.com/office/drawing/2014/main" val="20000"/>
                    </a:ext>
                  </a:extLst>
                </a:gridCol>
                <a:gridCol w="1445401">
                  <a:extLst>
                    <a:ext uri="{9D8B030D-6E8A-4147-A177-3AD203B41FA5}">
                      <a16:colId xmlns:a16="http://schemas.microsoft.com/office/drawing/2014/main" val="20001"/>
                    </a:ext>
                  </a:extLst>
                </a:gridCol>
                <a:gridCol w="5389935">
                  <a:extLst>
                    <a:ext uri="{9D8B030D-6E8A-4147-A177-3AD203B41FA5}">
                      <a16:colId xmlns:a16="http://schemas.microsoft.com/office/drawing/2014/main" val="20002"/>
                    </a:ext>
                  </a:extLst>
                </a:gridCol>
              </a:tblGrid>
              <a:tr h="370840">
                <a:tc rowSpan="2">
                  <a:txBody>
                    <a:bodyPr/>
                    <a:lstStyle/>
                    <a:p>
                      <a:pPr algn="ctr"/>
                      <a:r>
                        <a:rPr lang="es-ES" sz="1400" b="1" dirty="0">
                          <a:solidFill>
                            <a:schemeClr val="bg1"/>
                          </a:solidFill>
                        </a:rPr>
                        <a:t>« N » VÉHICULES</a:t>
                      </a:r>
                      <a:endParaRPr lang="es-ES" sz="1600" b="1" dirty="0">
                        <a:solidFill>
                          <a:schemeClr val="bg1"/>
                        </a:solidFill>
                      </a:endParaRPr>
                    </a:p>
                  </a:txBody>
                  <a:tcPr anchor="ctr">
                    <a:solidFill>
                      <a:srgbClr val="00B0F0"/>
                    </a:solidFill>
                  </a:tcPr>
                </a:tc>
                <a:tc>
                  <a:txBody>
                    <a:bodyPr/>
                    <a:lstStyle/>
                    <a:p>
                      <a:pPr algn="ctr"/>
                      <a:r>
                        <a:rPr lang="en-GB" sz="1600" b="1" u="none" dirty="0">
                          <a:solidFill>
                            <a:schemeClr val="tx1"/>
                          </a:solidFill>
                        </a:rPr>
                        <a:t>N1 </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lang="fr-FR" sz="1600" dirty="0">
                          <a:solidFill>
                            <a:schemeClr val="tx1"/>
                          </a:solidFill>
                        </a:rPr>
                        <a:t>Émissions à l’échappement exprimées en g/km de CO2 
Émissions réelles de polluants en conditions de conduite</a:t>
                      </a:r>
                      <a:endParaRPr lang="es-ES" sz="1600" dirty="0"/>
                    </a:p>
                  </a:txBody>
                  <a:tcPr/>
                </a:tc>
                <a:extLst>
                  <a:ext uri="{0D108BD9-81ED-4DB2-BD59-A6C34878D82A}">
                    <a16:rowId xmlns:a16="http://schemas.microsoft.com/office/drawing/2014/main" val="10000"/>
                  </a:ext>
                </a:extLst>
              </a:tr>
              <a:tr h="370840">
                <a:tc vMerge="1">
                  <a:txBody>
                    <a:bodyPr/>
                    <a:lstStyle/>
                    <a:p>
                      <a:endParaRPr lang="es-ES" dirty="0"/>
                    </a:p>
                  </a:txBody>
                  <a:tcPr/>
                </a:tc>
                <a:tc>
                  <a:txBody>
                    <a:bodyPr/>
                    <a:lstStyle/>
                    <a:p>
                      <a:pPr algn="ctr"/>
                      <a:r>
                        <a:rPr lang="en-US" sz="1600" b="1" u="none" dirty="0">
                          <a:solidFill>
                            <a:schemeClr val="tx1"/>
                          </a:solidFill>
                        </a:rPr>
                        <a:t>N2 &amp; N3 </a:t>
                      </a:r>
                      <a:endParaRPr lang="es-ES" sz="1600"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Wingdings" pitchFamily="2" charset="2"/>
                        <a:buChar char="§"/>
                        <a:tabLst/>
                        <a:defRPr/>
                      </a:pPr>
                      <a:r>
                        <a:rPr lang="en-US" sz="1600" dirty="0">
                          <a:solidFill>
                            <a:schemeClr val="tx1"/>
                          </a:solidFill>
                        </a:rPr>
                        <a:t>Carburant de </a:t>
                      </a:r>
                      <a:r>
                        <a:rPr lang="en-US" sz="1600" dirty="0" err="1">
                          <a:solidFill>
                            <a:schemeClr val="tx1"/>
                          </a:solidFill>
                        </a:rPr>
                        <a:t>remplacement</a:t>
                      </a:r>
                      <a:endParaRPr lang="es-ES" sz="16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1. Qu’est-ce qu’un véhicule propre</a:t>
            </a:r>
            <a:endParaRPr lang="en-GB" sz="2800" dirty="0">
              <a:solidFill>
                <a:schemeClr val="lt1"/>
              </a:solidFill>
            </a:endParaRPr>
          </a:p>
        </p:txBody>
      </p:sp>
      <p:sp>
        <p:nvSpPr>
          <p:cNvPr id="5" name="4 Rectángulo"/>
          <p:cNvSpPr/>
          <p:nvPr/>
        </p:nvSpPr>
        <p:spPr>
          <a:xfrm>
            <a:off x="292944" y="1603065"/>
            <a:ext cx="8367731" cy="2554545"/>
          </a:xfrm>
          <a:prstGeom prst="rect">
            <a:avLst/>
          </a:prstGeom>
        </p:spPr>
        <p:txBody>
          <a:bodyPr wrap="square">
            <a:spAutoFit/>
          </a:bodyPr>
          <a:lstStyle/>
          <a:p>
            <a:pPr algn="just"/>
            <a:endParaRPr lang="en-US" sz="1600" dirty="0"/>
          </a:p>
          <a:p>
            <a:pPr algn="just"/>
            <a:r>
              <a:rPr lang="fr-FR" sz="1600" dirty="0"/>
              <a:t>En ce qui concerne les </a:t>
            </a:r>
            <a:r>
              <a:rPr lang="fr-FR" sz="1600" dirty="0">
                <a:solidFill>
                  <a:srgbClr val="18C320"/>
                </a:solidFill>
              </a:rPr>
              <a:t>véhicules de la catégorie N1</a:t>
            </a:r>
            <a:r>
              <a:rPr lang="fr-FR" sz="1600" dirty="0"/>
              <a:t>, où deux concepts sont utilisés pour définir le terme « véhicule propre »:
</a:t>
            </a:r>
            <a:endParaRPr lang="en-US" sz="1600" dirty="0"/>
          </a:p>
          <a:p>
            <a:pPr marL="342900" indent="-342900" algn="just">
              <a:buFont typeface="+mj-lt"/>
              <a:buAutoNum type="arabicPeriod"/>
            </a:pPr>
            <a:r>
              <a:rPr lang="fr-FR" sz="1600" dirty="0">
                <a:solidFill>
                  <a:schemeClr val="tx1"/>
                </a:solidFill>
              </a:rPr>
              <a:t>Émissions à l’échappement exprimées en g/km de CO2 
Émissions réelles de polluants en conditions de conduite</a:t>
            </a:r>
          </a:p>
          <a:p>
            <a:pPr marL="342900" indent="-342900" algn="just">
              <a:buFont typeface="+mj-lt"/>
              <a:buAutoNum type="arabicPeriod"/>
            </a:pPr>
            <a:endParaRPr lang="en-US" sz="1600" dirty="0">
              <a:solidFill>
                <a:schemeClr val="tx1"/>
              </a:solidFill>
            </a:endParaRPr>
          </a:p>
          <a:p>
            <a:pPr algn="just"/>
            <a:r>
              <a:rPr lang="fr-FR" sz="1600" dirty="0"/>
              <a:t>Les données autorisées pour chacun d’eux sont différentes avant et après le 31 décembre de l’année 2025. On peut supposer que les valeurs deviennent de plus en plus restrictives.
</a:t>
            </a:r>
            <a:endParaRPr lang="es-ES" dirty="0"/>
          </a:p>
        </p:txBody>
      </p:sp>
      <p:sp>
        <p:nvSpPr>
          <p:cNvPr id="10" name="9 CuadroTexto"/>
          <p:cNvSpPr txBox="1"/>
          <p:nvPr/>
        </p:nvSpPr>
        <p:spPr>
          <a:xfrm>
            <a:off x="4297680" y="4441372"/>
            <a:ext cx="4611188" cy="1569660"/>
          </a:xfrm>
          <a:prstGeom prst="rect">
            <a:avLst/>
          </a:prstGeom>
          <a:noFill/>
          <a:ln>
            <a:solidFill>
              <a:schemeClr val="bg1">
                <a:lumMod val="50000"/>
              </a:schemeClr>
            </a:solidFill>
            <a:prstDash val="dash"/>
          </a:ln>
        </p:spPr>
        <p:txBody>
          <a:bodyPr wrap="square" rtlCol="0">
            <a:spAutoFit/>
          </a:bodyPr>
          <a:lstStyle/>
          <a:p>
            <a:pPr algn="ctr"/>
            <a:r>
              <a:rPr lang="fr-FR" sz="1600" b="1" dirty="0">
                <a:solidFill>
                  <a:srgbClr val="18C320"/>
                </a:solidFill>
              </a:rPr>
              <a:t>AVANT LE 31/12/2025 </a:t>
            </a:r>
            <a:r>
              <a:rPr lang="fr-FR" sz="1600" b="1" dirty="0">
                <a:solidFill>
                  <a:srgbClr val="18C320"/>
                </a:solidFill>
                <a:sym typeface="Wingdings" panose="05000000000000000000" pitchFamily="2" charset="2"/>
              </a:rPr>
              <a:t></a:t>
            </a:r>
            <a:r>
              <a:rPr lang="fr-FR" sz="1600" b="1" dirty="0">
                <a:solidFill>
                  <a:srgbClr val="18C320"/>
                </a:solidFill>
              </a:rPr>
              <a:t> MOINS RESTRICTIF
</a:t>
            </a:r>
            <a:endParaRPr lang="es-ES" sz="1600" b="1" dirty="0">
              <a:solidFill>
                <a:srgbClr val="18C320"/>
              </a:solidFill>
              <a:sym typeface="Wingdings" pitchFamily="2" charset="2"/>
            </a:endParaRPr>
          </a:p>
          <a:p>
            <a:pPr algn="ctr"/>
            <a:endParaRPr lang="es-ES" sz="1600" b="1" dirty="0">
              <a:solidFill>
                <a:srgbClr val="18C320"/>
              </a:solidFill>
              <a:sym typeface="Wingdings" pitchFamily="2" charset="2"/>
            </a:endParaRPr>
          </a:p>
          <a:p>
            <a:pPr algn="ctr"/>
            <a:endParaRPr lang="es-ES" sz="1600" b="1" dirty="0">
              <a:solidFill>
                <a:srgbClr val="18C320"/>
              </a:solidFill>
              <a:sym typeface="Wingdings" pitchFamily="2" charset="2"/>
            </a:endParaRPr>
          </a:p>
          <a:p>
            <a:pPr algn="ctr"/>
            <a:r>
              <a:rPr lang="fr-FR" sz="1600" b="1" dirty="0">
                <a:solidFill>
                  <a:srgbClr val="18C320"/>
                </a:solidFill>
                <a:sym typeface="Wingdings" pitchFamily="2" charset="2"/>
              </a:rPr>
              <a:t>APRÈS LE 31/12/2025  PLUS RESTRICTIF
</a:t>
            </a:r>
            <a:endParaRPr lang="es-ES" sz="1600" b="1" dirty="0">
              <a:solidFill>
                <a:srgbClr val="18C320"/>
              </a:solidFill>
            </a:endParaRPr>
          </a:p>
        </p:txBody>
      </p:sp>
      <p:pic>
        <p:nvPicPr>
          <p:cNvPr id="2" name="Irudia 1">
            <a:extLst>
              <a:ext uri="{FF2B5EF4-FFF2-40B4-BE49-F238E27FC236}">
                <a16:creationId xmlns:a16="http://schemas.microsoft.com/office/drawing/2014/main" id="{B8036CA1-6747-76E9-F204-39876626D2D9}"/>
              </a:ext>
            </a:extLst>
          </p:cNvPr>
          <p:cNvPicPr>
            <a:picLocks noChangeAspect="1"/>
          </p:cNvPicPr>
          <p:nvPr/>
        </p:nvPicPr>
        <p:blipFill>
          <a:blip r:embed="rId3"/>
          <a:stretch>
            <a:fillRect/>
          </a:stretch>
        </p:blipFill>
        <p:spPr>
          <a:xfrm>
            <a:off x="235132" y="4298897"/>
            <a:ext cx="3114639" cy="1912076"/>
          </a:xfrm>
          <a:prstGeom prst="rect">
            <a:avLst/>
          </a:prstGeom>
        </p:spPr>
      </p:pic>
      <p:pic>
        <p:nvPicPr>
          <p:cNvPr id="4" name="Irudia 3">
            <a:extLst>
              <a:ext uri="{FF2B5EF4-FFF2-40B4-BE49-F238E27FC236}">
                <a16:creationId xmlns:a16="http://schemas.microsoft.com/office/drawing/2014/main" id="{934130CD-BC1F-6DB4-9617-252157096111}"/>
              </a:ext>
            </a:extLst>
          </p:cNvPr>
          <p:cNvPicPr>
            <a:picLocks noChangeAspect="1"/>
          </p:cNvPicPr>
          <p:nvPr/>
        </p:nvPicPr>
        <p:blipFill>
          <a:blip r:embed="rId4"/>
          <a:stretch>
            <a:fillRect/>
          </a:stretch>
        </p:blipFill>
        <p:spPr>
          <a:xfrm>
            <a:off x="3349771" y="4754880"/>
            <a:ext cx="923418" cy="7623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72" name="Google Shape;72;g10b78f225a7_0_23"/>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fr-FR" sz="2800" dirty="0">
                <a:solidFill>
                  <a:schemeClr val="lt1"/>
                </a:solidFill>
              </a:rPr>
              <a:t>1. Qu’est-ce qu’un véhicule propre</a:t>
            </a:r>
            <a:endParaRPr lang="en-GB" sz="2800" dirty="0">
              <a:solidFill>
                <a:schemeClr val="lt1"/>
              </a:solidFill>
            </a:endParaRPr>
          </a:p>
        </p:txBody>
      </p:sp>
      <p:sp>
        <p:nvSpPr>
          <p:cNvPr id="5" name="4 Rectángulo"/>
          <p:cNvSpPr/>
          <p:nvPr/>
        </p:nvSpPr>
        <p:spPr>
          <a:xfrm>
            <a:off x="292944" y="1603065"/>
            <a:ext cx="8367731" cy="5970865"/>
          </a:xfrm>
          <a:prstGeom prst="rect">
            <a:avLst/>
          </a:prstGeom>
        </p:spPr>
        <p:txBody>
          <a:bodyPr wrap="square">
            <a:spAutoFit/>
          </a:bodyPr>
          <a:lstStyle/>
          <a:p>
            <a:pPr algn="just"/>
            <a:r>
              <a:rPr lang="fr-FR" sz="1600" dirty="0"/>
              <a:t>Après cette introduction, vous êtes prêt à lire la source que nous avons identifiée. Il s’agit du site web de la Commission européenne, où le véhicule propre est défini:
</a:t>
            </a:r>
            <a:endParaRPr lang="en-GB" sz="1600" dirty="0"/>
          </a:p>
          <a:p>
            <a:pPr algn="just"/>
            <a:r>
              <a:rPr lang="en-GB" sz="1600" b="1" dirty="0">
                <a:solidFill>
                  <a:schemeClr val="tx1"/>
                </a:solidFill>
              </a:rPr>
              <a:t>Source (site web) : </a:t>
            </a:r>
            <a:r>
              <a:rPr lang="en-GB" sz="1600" dirty="0">
                <a:solidFill>
                  <a:schemeClr val="tx1"/>
                </a:solidFill>
              </a:rPr>
              <a:t>European Commission. (2021). </a:t>
            </a:r>
            <a:r>
              <a:rPr lang="en-GB" sz="1600" i="1" dirty="0">
                <a:solidFill>
                  <a:schemeClr val="tx1"/>
                </a:solidFill>
              </a:rPr>
              <a:t>Mobility and Transport</a:t>
            </a:r>
            <a:r>
              <a:rPr lang="en-GB" sz="1600" dirty="0">
                <a:solidFill>
                  <a:schemeClr val="tx1"/>
                </a:solidFill>
              </a:rPr>
              <a:t>. Clean Vehicles Directive. </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p>
          <a:p>
            <a:pPr algn="just"/>
            <a:r>
              <a:rPr lang="fr-FR" sz="1600" dirty="0"/>
              <a:t>Disponible dans toutes les langues européennes </a:t>
            </a:r>
          </a:p>
          <a:p>
            <a:pPr algn="just"/>
            <a:r>
              <a:rPr lang="fr-FR" sz="1600" dirty="0"/>
              <a:t>
Toutes les informations disponibles sur le site proviennent de: 
</a:t>
            </a:r>
            <a:endParaRPr lang="en-GB" sz="1600" dirty="0">
              <a:solidFill>
                <a:schemeClr val="tx1"/>
              </a:solidFill>
            </a:endParaRPr>
          </a:p>
          <a:p>
            <a:pPr algn="just"/>
            <a:r>
              <a:rPr lang="en-GB" sz="1600" b="1" dirty="0">
                <a:solidFill>
                  <a:schemeClr val="tx1"/>
                </a:solidFill>
              </a:rPr>
              <a:t>Source (site web) : </a:t>
            </a:r>
            <a:r>
              <a:rPr lang="en-GB" sz="1600" dirty="0">
                <a:solidFill>
                  <a:schemeClr val="tx1"/>
                </a:solidFill>
              </a:rPr>
              <a:t>European Parliament. (2019, June 20). </a:t>
            </a:r>
            <a:r>
              <a:rPr lang="en-GB" sz="1600" i="1" dirty="0">
                <a:solidFill>
                  <a:schemeClr val="tx1"/>
                </a:solidFill>
              </a:rPr>
              <a:t>Directive (EU) 2019/1161 “Promotion of clean and energy-efficient road transport vehicles</a:t>
            </a:r>
            <a:r>
              <a:rPr lang="en-GB" sz="1600" dirty="0">
                <a:solidFill>
                  <a:schemeClr val="tx1"/>
                </a:solidFill>
              </a:rPr>
              <a:t>. Clean Vehicles Directive. </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rgbClr val="FF0000"/>
              </a:solidFill>
            </a:endParaRPr>
          </a:p>
          <a:p>
            <a:pPr algn="just"/>
            <a:r>
              <a:rPr lang="fr-FR" sz="1600" dirty="0"/>
              <a:t>Disponible dans toutes les langues européennes 
</a:t>
            </a:r>
            <a:endParaRPr lang="en-GB" sz="1600" dirty="0">
              <a:solidFill>
                <a:srgbClr val="FF0000"/>
              </a:solidFill>
            </a:endParaRPr>
          </a:p>
          <a:p>
            <a:pPr algn="just"/>
            <a:endParaRPr lang="en-US" sz="1600" dirty="0"/>
          </a:p>
          <a:p>
            <a:pPr algn="just"/>
            <a:endParaRPr lang="es-ES" dirty="0"/>
          </a:p>
        </p:txBody>
      </p:sp>
      <p:sp>
        <p:nvSpPr>
          <p:cNvPr id="2" name="CuadroTexto 1">
            <a:extLst>
              <a:ext uri="{FF2B5EF4-FFF2-40B4-BE49-F238E27FC236}">
                <a16:creationId xmlns:a16="http://schemas.microsoft.com/office/drawing/2014/main" id="{D3FFCFB2-B9B8-A66A-580E-AE5BB50889E0}"/>
              </a:ext>
            </a:extLst>
          </p:cNvPr>
          <p:cNvSpPr txBox="1"/>
          <p:nvPr/>
        </p:nvSpPr>
        <p:spPr>
          <a:xfrm>
            <a:off x="1705709" y="3184302"/>
            <a:ext cx="6902975" cy="584775"/>
          </a:xfrm>
          <a:prstGeom prst="rect">
            <a:avLst/>
          </a:prstGeom>
          <a:noFill/>
        </p:spPr>
        <p:txBody>
          <a:bodyPr wrap="square">
            <a:spAutoFit/>
          </a:bodyPr>
          <a:lstStyle/>
          <a:p>
            <a:r>
              <a:rPr lang="en-GB" sz="1600" dirty="0">
                <a:hlinkClick r:id="rId3"/>
              </a:rPr>
              <a:t>https://transport.ec.europa.eu/transport-themes/clean-transport-urban-transport/clean-and-energy-efficient-vehicles/clean-vehicles-directive_en</a:t>
            </a:r>
            <a:r>
              <a:rPr lang="en-GB" sz="1600" dirty="0"/>
              <a:t> </a:t>
            </a:r>
            <a:endParaRPr lang="es-ES" sz="1600" dirty="0"/>
          </a:p>
        </p:txBody>
      </p:sp>
      <p:pic>
        <p:nvPicPr>
          <p:cNvPr id="3" name="Irudia 3">
            <a:extLst>
              <a:ext uri="{FF2B5EF4-FFF2-40B4-BE49-F238E27FC236}">
                <a16:creationId xmlns:a16="http://schemas.microsoft.com/office/drawing/2014/main" id="{0B76864D-5E50-60D0-40A7-AED9A241E4FA}"/>
              </a:ext>
            </a:extLst>
          </p:cNvPr>
          <p:cNvPicPr>
            <a:picLocks noChangeAspect="1"/>
          </p:cNvPicPr>
          <p:nvPr/>
        </p:nvPicPr>
        <p:blipFill>
          <a:blip r:embed="rId4"/>
          <a:stretch>
            <a:fillRect/>
          </a:stretch>
        </p:blipFill>
        <p:spPr>
          <a:xfrm>
            <a:off x="535316" y="3023956"/>
            <a:ext cx="810087" cy="810087"/>
          </a:xfrm>
          <a:prstGeom prst="rect">
            <a:avLst/>
          </a:prstGeom>
        </p:spPr>
      </p:pic>
      <p:sp>
        <p:nvSpPr>
          <p:cNvPr id="4" name="CuadroTexto 3">
            <a:extLst>
              <a:ext uri="{FF2B5EF4-FFF2-40B4-BE49-F238E27FC236}">
                <a16:creationId xmlns:a16="http://schemas.microsoft.com/office/drawing/2014/main" id="{2795A7CE-A558-7F14-1FAC-AD2194907D31}"/>
              </a:ext>
            </a:extLst>
          </p:cNvPr>
          <p:cNvSpPr txBox="1"/>
          <p:nvPr/>
        </p:nvSpPr>
        <p:spPr>
          <a:xfrm>
            <a:off x="1705709" y="5887970"/>
            <a:ext cx="4593100" cy="338554"/>
          </a:xfrm>
          <a:prstGeom prst="rect">
            <a:avLst/>
          </a:prstGeom>
          <a:noFill/>
        </p:spPr>
        <p:txBody>
          <a:bodyPr wrap="square">
            <a:spAutoFit/>
          </a:bodyPr>
          <a:lstStyle/>
          <a:p>
            <a:pPr algn="just"/>
            <a:r>
              <a:rPr lang="en-GB" sz="1600" dirty="0">
                <a:solidFill>
                  <a:srgbClr val="FF0000"/>
                </a:solidFill>
                <a:hlinkClick r:id="rId5"/>
              </a:rPr>
              <a:t>https://eur-lex.europa.eu/eli/dir/2019/1161/oj</a:t>
            </a:r>
            <a:r>
              <a:rPr lang="en-GB" sz="1600" dirty="0">
                <a:solidFill>
                  <a:srgbClr val="FF0000"/>
                </a:solidFill>
              </a:rPr>
              <a:t> </a:t>
            </a:r>
          </a:p>
        </p:txBody>
      </p:sp>
      <p:pic>
        <p:nvPicPr>
          <p:cNvPr id="6" name="Irudia 3">
            <a:extLst>
              <a:ext uri="{FF2B5EF4-FFF2-40B4-BE49-F238E27FC236}">
                <a16:creationId xmlns:a16="http://schemas.microsoft.com/office/drawing/2014/main" id="{6271C875-E39A-E816-D870-07F1091F2B42}"/>
              </a:ext>
            </a:extLst>
          </p:cNvPr>
          <p:cNvPicPr>
            <a:picLocks noChangeAspect="1"/>
          </p:cNvPicPr>
          <p:nvPr/>
        </p:nvPicPr>
        <p:blipFill>
          <a:blip r:embed="rId4"/>
          <a:stretch>
            <a:fillRect/>
          </a:stretch>
        </p:blipFill>
        <p:spPr>
          <a:xfrm>
            <a:off x="535316" y="5636814"/>
            <a:ext cx="810087" cy="810087"/>
          </a:xfrm>
          <a:prstGeom prst="rect">
            <a:avLst/>
          </a:prstGeom>
        </p:spPr>
      </p:pic>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2642</Words>
  <Application>Microsoft Office PowerPoint</Application>
  <PresentationFormat>Affichage à l'écran (4:3)</PresentationFormat>
  <Paragraphs>233</Paragraphs>
  <Slides>25</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133</cp:revision>
  <dcterms:created xsi:type="dcterms:W3CDTF">2016-11-18T09:55:38Z</dcterms:created>
  <dcterms:modified xsi:type="dcterms:W3CDTF">2022-10-21T13:08:39Z</dcterms:modified>
</cp:coreProperties>
</file>