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264" r:id="rId4"/>
    <p:sldId id="259" r:id="rId5"/>
    <p:sldId id="274" r:id="rId6"/>
    <p:sldId id="261" r:id="rId7"/>
    <p:sldId id="267" r:id="rId8"/>
    <p:sldId id="281" r:id="rId9"/>
    <p:sldId id="285" r:id="rId10"/>
    <p:sldId id="278" r:id="rId11"/>
    <p:sldId id="282" r:id="rId12"/>
    <p:sldId id="289" r:id="rId13"/>
    <p:sldId id="279" r:id="rId14"/>
    <p:sldId id="290" r:id="rId15"/>
    <p:sldId id="275" r:id="rId16"/>
    <p:sldId id="262"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5" clrIdx="0"/>
  <p:cmAuthor id="1" name="Pablo Alonso" initials="PA" lastIdx="2" clrIdx="1">
    <p:extLst>
      <p:ext uri="{19B8F6BF-5375-455C-9EA6-DF929625EA0E}">
        <p15:presenceInfo xmlns:p15="http://schemas.microsoft.com/office/powerpoint/2012/main" userId="Pablo Alon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0"/>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39352"/>
            <a:ext cx="2010676" cy="500217"/>
          </a:xfrm>
          <a:prstGeom prst="rect">
            <a:avLst/>
          </a:prstGeom>
          <a:noFill/>
          <a:ln>
            <a:noFill/>
          </a:ln>
        </p:spPr>
      </p:pic>
      <p:sp>
        <p:nvSpPr>
          <p:cNvPr id="17" name="Google Shape;17;p7"/>
          <p:cNvSpPr txBox="1"/>
          <p:nvPr/>
        </p:nvSpPr>
        <p:spPr>
          <a:xfrm>
            <a:off x="2263339" y="6339352"/>
            <a:ext cx="4657791"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youtube.com/watch?v=9viksf_M-xU" TargetMode="External"/><Relationship Id="rId4" Type="http://schemas.openxmlformats.org/officeDocument/2006/relationships/hyperlink" Target="https://www.volker-quaschning.de/datserv/CO2-spez/index_e.ph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hem4us.be/blue-green-gray-the-colors-of-hydroge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bloomberg.com/news/articles/2021-06-10/g-7-debates-cutting-gas-and-diesel-car-sales-to-minority-by-203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ur-lex.europa.eu/legal-content/EN/TXT/?uri=CELEX:32016R162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NB6mliEkdz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eurostat/statistics-explained/index.php?title=Glossary:Fossil_fue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2.1.2</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fr-FR" sz="2400" b="1" dirty="0">
                <a:solidFill>
                  <a:schemeClr val="dk1"/>
                </a:solidFill>
              </a:rPr>
              <a:t> Véhicules à moteur à combustion interne en LMD</a:t>
            </a:r>
            <a:endParaRPr lang="en-GB" sz="2400" b="1" dirty="0">
              <a:solidFill>
                <a:schemeClr val="dk1"/>
              </a:solidFil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fr-FR" sz="2000" b="1" i="0" u="none" strike="noStrike" cap="none" dirty="0">
                <a:solidFill>
                  <a:schemeClr val="lt1"/>
                </a:solidFill>
                <a:latin typeface="Arial"/>
                <a:ea typeface="Arial"/>
                <a:cs typeface="Arial"/>
                <a:sym typeface="Arial"/>
              </a:rPr>
              <a:t>CHAPITRE 2 : Opérations logistiques du dernier kilomètre et impacts</a:t>
            </a:r>
          </a:p>
        </p:txBody>
      </p:sp>
      <p:sp>
        <p:nvSpPr>
          <p:cNvPr id="28" name="Google Shape;28;p4"/>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1 : Les équipements &amp; outils de la logistique urbaine
</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10</a:t>
            </a:fld>
            <a:endParaRPr dirty="0"/>
          </a:p>
        </p:txBody>
      </p:sp>
      <p:sp>
        <p:nvSpPr>
          <p:cNvPr id="9" name="8 Rectángulo"/>
          <p:cNvSpPr/>
          <p:nvPr/>
        </p:nvSpPr>
        <p:spPr>
          <a:xfrm>
            <a:off x="285530" y="1997791"/>
            <a:ext cx="3217483" cy="2308324"/>
          </a:xfrm>
          <a:prstGeom prst="rect">
            <a:avLst/>
          </a:prstGeom>
        </p:spPr>
        <p:txBody>
          <a:bodyPr wrap="square">
            <a:spAutoFit/>
          </a:bodyPr>
          <a:lstStyle/>
          <a:p>
            <a:pPr algn="just"/>
            <a:r>
              <a:rPr lang="fr-FR" sz="1600" dirty="0"/>
              <a:t>Le gaz naturel est considéré comme un carburant alternatif par le Parlement européen car il pollue moins que les carburants conventionnels au pétrole. Il en existe deux types :
</a:t>
            </a:r>
            <a:endParaRPr lang="en-GB" sz="1600" dirty="0"/>
          </a:p>
          <a:p>
            <a:pPr marL="285750" indent="-285750" algn="just">
              <a:buFont typeface="Arial" panose="020B0604020202020204" pitchFamily="34" charset="0"/>
              <a:buChar char="•"/>
            </a:pPr>
            <a:r>
              <a:rPr lang="fr-FR" sz="1600" dirty="0"/>
              <a:t>Gaz naturel comprimé (GNC)
Gaz naturel liquéfié (GNL)</a:t>
            </a:r>
            <a:endParaRPr lang="en-GB" sz="1600" dirty="0"/>
          </a:p>
        </p:txBody>
      </p:sp>
      <p:pic>
        <p:nvPicPr>
          <p:cNvPr id="1028" name="Picture 4" descr="Carbon dioxide emissions">
            <a:extLst>
              <a:ext uri="{FF2B5EF4-FFF2-40B4-BE49-F238E27FC236}">
                <a16:creationId xmlns:a16="http://schemas.microsoft.com/office/drawing/2014/main" id="{307110D2-E45D-356E-B6F3-15ABE4A43A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1474" y="1946254"/>
            <a:ext cx="5212079" cy="2965492"/>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2AA29558-DDA8-72D5-4D61-4BDBDCEF6552}"/>
              </a:ext>
            </a:extLst>
          </p:cNvPr>
          <p:cNvSpPr txBox="1"/>
          <p:nvPr/>
        </p:nvSpPr>
        <p:spPr>
          <a:xfrm>
            <a:off x="4140926" y="4994553"/>
            <a:ext cx="4767944" cy="400110"/>
          </a:xfrm>
          <a:prstGeom prst="rect">
            <a:avLst/>
          </a:prstGeom>
          <a:noFill/>
        </p:spPr>
        <p:txBody>
          <a:bodyPr wrap="square">
            <a:spAutoFit/>
          </a:bodyPr>
          <a:lstStyle/>
          <a:p>
            <a:pPr algn="just"/>
            <a:r>
              <a:rPr lang="en-US" sz="1000" b="0" i="0" dirty="0">
                <a:solidFill>
                  <a:schemeClr val="tx1"/>
                </a:solidFill>
                <a:effectLst/>
                <a:latin typeface="+mn-lt"/>
              </a:rPr>
              <a:t>Source: Volker </a:t>
            </a:r>
            <a:r>
              <a:rPr lang="en-US" sz="1000" b="0" i="0" dirty="0" err="1">
                <a:solidFill>
                  <a:schemeClr val="tx1"/>
                </a:solidFill>
                <a:effectLst/>
                <a:latin typeface="+mn-lt"/>
              </a:rPr>
              <a:t>Quaschning</a:t>
            </a:r>
            <a:r>
              <a:rPr lang="en-US" sz="1000" b="0" i="0" dirty="0">
                <a:solidFill>
                  <a:schemeClr val="tx1"/>
                </a:solidFill>
                <a:effectLst/>
                <a:latin typeface="+mn-lt"/>
              </a:rPr>
              <a:t>. (2021, May). </a:t>
            </a:r>
            <a:r>
              <a:rPr lang="en-US" sz="1000" b="0" i="1" dirty="0">
                <a:solidFill>
                  <a:schemeClr val="tx1"/>
                </a:solidFill>
                <a:effectLst/>
                <a:latin typeface="+mn-lt"/>
              </a:rPr>
              <a:t>Specific Carbon Dioxide Emissions of Various Fuels</a:t>
            </a:r>
            <a:r>
              <a:rPr lang="en-US" sz="1000" b="0" i="0" dirty="0">
                <a:solidFill>
                  <a:schemeClr val="tx1"/>
                </a:solidFill>
                <a:effectLst/>
                <a:latin typeface="+mn-lt"/>
              </a:rPr>
              <a:t>. </a:t>
            </a:r>
            <a:r>
              <a:rPr lang="en-US" sz="1000" dirty="0">
                <a:solidFill>
                  <a:srgbClr val="800080"/>
                </a:solidFill>
                <a:latin typeface="+mn-lt"/>
                <a:hlinkClick r:id="rId4">
                  <a:extLst>
                    <a:ext uri="{A12FA001-AC4F-418D-AE19-62706E023703}">
                      <ahyp:hlinkClr xmlns:ahyp="http://schemas.microsoft.com/office/drawing/2018/hyperlinkcolor" val="tx"/>
                    </a:ext>
                  </a:extLst>
                </a:hlinkClick>
              </a:rPr>
              <a:t>https://www.volker-quaschning.de/datserv/CO2-spez/index_e.php</a:t>
            </a:r>
            <a:endParaRPr lang="en-US" sz="1000" dirty="0">
              <a:latin typeface="+mn-lt"/>
            </a:endParaRPr>
          </a:p>
        </p:txBody>
      </p:sp>
      <p:sp>
        <p:nvSpPr>
          <p:cNvPr id="11" name="10 Rectángulo"/>
          <p:cNvSpPr/>
          <p:nvPr/>
        </p:nvSpPr>
        <p:spPr>
          <a:xfrm>
            <a:off x="411477" y="5497571"/>
            <a:ext cx="8059783" cy="523220"/>
          </a:xfrm>
          <a:prstGeom prst="rect">
            <a:avLst/>
          </a:prstGeom>
        </p:spPr>
        <p:txBody>
          <a:bodyPr wrap="square">
            <a:spAutoFit/>
          </a:bodyPr>
          <a:lstStyle/>
          <a:p>
            <a:r>
              <a:rPr lang="fr-FR" dirty="0">
                <a:latin typeface="+mn-lt"/>
              </a:rPr>
              <a:t>Si vous souhaitez plus d’informations sur les différences entre le GNC et le GNL, regardez cette vidéo</a:t>
            </a:r>
            <a:r>
              <a:rPr lang="en-GB" dirty="0">
                <a:latin typeface="+mn-lt"/>
              </a:rPr>
              <a:t>: </a:t>
            </a:r>
            <a:r>
              <a:rPr lang="en-GB" dirty="0" err="1">
                <a:latin typeface="+mn-lt"/>
              </a:rPr>
              <a:t>ampCNG</a:t>
            </a:r>
            <a:r>
              <a:rPr lang="en-GB" dirty="0">
                <a:latin typeface="+mn-lt"/>
              </a:rPr>
              <a:t>. (2015, February). </a:t>
            </a:r>
            <a:r>
              <a:rPr lang="es-ES" i="1" dirty="0">
                <a:solidFill>
                  <a:srgbClr val="030303"/>
                </a:solidFill>
                <a:effectLst/>
                <a:latin typeface="+mn-lt"/>
              </a:rPr>
              <a:t>CNG 101 - CNG vs. LNG. </a:t>
            </a:r>
            <a:r>
              <a:rPr lang="en-GB" i="1" dirty="0">
                <a:solidFill>
                  <a:srgbClr val="030303"/>
                </a:solidFill>
                <a:effectLst/>
                <a:latin typeface="+mn-lt"/>
              </a:rPr>
              <a:t> </a:t>
            </a:r>
            <a:endParaRPr lang="en-US" dirty="0">
              <a:latin typeface="+mn-lt"/>
            </a:endParaRPr>
          </a:p>
        </p:txBody>
      </p:sp>
      <p:sp>
        <p:nvSpPr>
          <p:cNvPr id="4" name="CuadroTexto 3">
            <a:extLst>
              <a:ext uri="{FF2B5EF4-FFF2-40B4-BE49-F238E27FC236}">
                <a16:creationId xmlns:a16="http://schemas.microsoft.com/office/drawing/2014/main" id="{B45B9489-45F7-D617-7C9F-ED5A388818B8}"/>
              </a:ext>
            </a:extLst>
          </p:cNvPr>
          <p:cNvSpPr txBox="1"/>
          <p:nvPr/>
        </p:nvSpPr>
        <p:spPr>
          <a:xfrm>
            <a:off x="2146492" y="6237536"/>
            <a:ext cx="4589754" cy="307777"/>
          </a:xfrm>
          <a:prstGeom prst="rect">
            <a:avLst/>
          </a:prstGeom>
          <a:noFill/>
        </p:spPr>
        <p:txBody>
          <a:bodyPr wrap="square">
            <a:spAutoFit/>
          </a:bodyPr>
          <a:lstStyle/>
          <a:p>
            <a:r>
              <a:rPr lang="en-US" dirty="0">
                <a:latin typeface="+mn-lt"/>
                <a:hlinkClick r:id="rId5"/>
              </a:rPr>
              <a:t>https://www.youtube.com/watch?v=9viksf_M-xU</a:t>
            </a:r>
            <a:endParaRPr lang="es-ES" dirty="0"/>
          </a:p>
        </p:txBody>
      </p:sp>
      <p:pic>
        <p:nvPicPr>
          <p:cNvPr id="5" name="Irudia 3">
            <a:extLst>
              <a:ext uri="{FF2B5EF4-FFF2-40B4-BE49-F238E27FC236}">
                <a16:creationId xmlns:a16="http://schemas.microsoft.com/office/drawing/2014/main" id="{DB5DAC22-51A0-B33E-4419-9637BD09DE5E}"/>
              </a:ext>
            </a:extLst>
          </p:cNvPr>
          <p:cNvPicPr>
            <a:picLocks noChangeAspect="1"/>
          </p:cNvPicPr>
          <p:nvPr/>
        </p:nvPicPr>
        <p:blipFill>
          <a:blip r:embed="rId6"/>
          <a:stretch>
            <a:fillRect/>
          </a:stretch>
        </p:blipFill>
        <p:spPr>
          <a:xfrm>
            <a:off x="1213534" y="6051055"/>
            <a:ext cx="680737" cy="680737"/>
          </a:xfrm>
          <a:prstGeom prst="rect">
            <a:avLst/>
          </a:prstGeom>
        </p:spPr>
      </p:pic>
      <p:sp>
        <p:nvSpPr>
          <p:cNvPr id="2" name="Google Shape;72;g10b78f225a7_0_23">
            <a:extLst>
              <a:ext uri="{FF2B5EF4-FFF2-40B4-BE49-F238E27FC236}">
                <a16:creationId xmlns:a16="http://schemas.microsoft.com/office/drawing/2014/main" id="{BD9028E9-FE8A-D2DC-6F0F-D7B7D664DF58}"/>
              </a:ext>
            </a:extLst>
          </p:cNvPr>
          <p:cNvSpPr txBox="1"/>
          <p:nvPr/>
        </p:nvSpPr>
        <p:spPr>
          <a:xfrm>
            <a:off x="285530" y="819636"/>
            <a:ext cx="8558023" cy="89676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2. Combustibles fossiles utilisés dans les moteurs à combustion interne </a:t>
            </a:r>
            <a:endParaRPr lang="en-GB" sz="2800"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11</a:t>
            </a:fld>
            <a:endParaRPr/>
          </a:p>
        </p:txBody>
      </p:sp>
      <p:sp>
        <p:nvSpPr>
          <p:cNvPr id="9" name="8 Rectángulo"/>
          <p:cNvSpPr/>
          <p:nvPr/>
        </p:nvSpPr>
        <p:spPr>
          <a:xfrm>
            <a:off x="444137" y="1868965"/>
            <a:ext cx="8255725" cy="4524315"/>
          </a:xfrm>
          <a:prstGeom prst="rect">
            <a:avLst/>
          </a:prstGeom>
        </p:spPr>
        <p:txBody>
          <a:bodyPr wrap="square">
            <a:spAutoFit/>
          </a:bodyPr>
          <a:lstStyle/>
          <a:p>
            <a:pPr algn="just"/>
            <a:r>
              <a:rPr lang="fr-FR" sz="1600" dirty="0"/>
              <a:t>Il y a aussi un autre carburant à souligner. 
</a:t>
            </a:r>
            <a:endParaRPr lang="en-GB" sz="1600" dirty="0"/>
          </a:p>
          <a:p>
            <a:pPr algn="just"/>
            <a:r>
              <a:rPr lang="en-GB" sz="1600" dirty="0"/>
              <a:t>                           </a:t>
            </a:r>
            <a:r>
              <a:rPr lang="en-GB" sz="3200" b="1" dirty="0"/>
              <a:t>HYDROGÈNE</a:t>
            </a:r>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r>
              <a:rPr lang="fr-FR" sz="1600" dirty="0"/>
              <a:t>Il n’est pas inclus dans la liste des combustibles fossiles, mais ce n’est pas toujours un carburant totalement alternatif non plus.
</a:t>
            </a:r>
            <a:endParaRPr lang="en-GB" sz="1600" dirty="0"/>
          </a:p>
          <a:p>
            <a:pPr algn="just"/>
            <a:r>
              <a:rPr lang="fr-FR" sz="1600" dirty="0"/>
              <a:t>Bien que l’hydrogène soit répertorié sur le site Web de la Commission européenne en tant que carburant alternatif à zéro émission, cela dépend de la façon dont il est produit. C’est-à-dire quelle est la matière première qui sera utilisée pour obtenir l’hydrogène, car trois matières premières principales peuvent être utilisées.
</a:t>
            </a:r>
            <a:endParaRPr lang="en-GB" sz="1600" dirty="0"/>
          </a:p>
        </p:txBody>
      </p:sp>
      <p:pic>
        <p:nvPicPr>
          <p:cNvPr id="2050" name="Picture 2"/>
          <p:cNvPicPr>
            <a:picLocks noChangeAspect="1" noChangeArrowheads="1"/>
          </p:cNvPicPr>
          <p:nvPr/>
        </p:nvPicPr>
        <p:blipFill>
          <a:blip r:embed="rId3"/>
          <a:srcRect/>
          <a:stretch>
            <a:fillRect/>
          </a:stretch>
        </p:blipFill>
        <p:spPr bwMode="auto">
          <a:xfrm>
            <a:off x="5005961" y="1995489"/>
            <a:ext cx="2028796" cy="2236878"/>
          </a:xfrm>
          <a:prstGeom prst="rect">
            <a:avLst/>
          </a:prstGeom>
          <a:noFill/>
          <a:ln w="9525">
            <a:noFill/>
            <a:miter lim="800000"/>
            <a:headEnd/>
            <a:tailEnd/>
          </a:ln>
        </p:spPr>
      </p:pic>
      <p:sp>
        <p:nvSpPr>
          <p:cNvPr id="2" name="Google Shape;72;g10b78f225a7_0_23">
            <a:extLst>
              <a:ext uri="{FF2B5EF4-FFF2-40B4-BE49-F238E27FC236}">
                <a16:creationId xmlns:a16="http://schemas.microsoft.com/office/drawing/2014/main" id="{01356408-E5F2-6D62-237A-DB663456B58C}"/>
              </a:ext>
            </a:extLst>
          </p:cNvPr>
          <p:cNvSpPr txBox="1"/>
          <p:nvPr/>
        </p:nvSpPr>
        <p:spPr>
          <a:xfrm>
            <a:off x="285530" y="819636"/>
            <a:ext cx="8558023" cy="89676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2. Combustibles fossiles utilisés dans les moteurs à combustion interne </a:t>
            </a:r>
            <a:endParaRPr lang="en-GB" sz="2800" dirty="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12</a:t>
            </a:fld>
            <a:endParaRPr/>
          </a:p>
        </p:txBody>
      </p:sp>
      <p:sp>
        <p:nvSpPr>
          <p:cNvPr id="9" name="8 Rectángulo"/>
          <p:cNvSpPr/>
          <p:nvPr/>
        </p:nvSpPr>
        <p:spPr>
          <a:xfrm>
            <a:off x="182881" y="1658983"/>
            <a:ext cx="8425542" cy="5570756"/>
          </a:xfrm>
          <a:prstGeom prst="rect">
            <a:avLst/>
          </a:prstGeom>
        </p:spPr>
        <p:txBody>
          <a:bodyPr wrap="square">
            <a:spAutoFit/>
          </a:bodyPr>
          <a:lstStyle/>
          <a:p>
            <a:pPr algn="just"/>
            <a:r>
              <a:rPr lang="fr-FR" sz="1600" dirty="0"/>
              <a:t>Il existe trois principaux types d’hydrogène: gris (les matières premières sont des combustibles fossiles), bleu (matière première également combustibles fossiles et biogaz) et vert (la matière première est l’eau). 
</a:t>
            </a:r>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endParaRPr lang="es-ES" sz="1200" dirty="0"/>
          </a:p>
          <a:p>
            <a:pPr algn="just"/>
            <a:endParaRPr lang="es-ES" sz="1200" dirty="0"/>
          </a:p>
          <a:p>
            <a:pPr algn="just"/>
            <a:endParaRPr lang="es-ES" sz="1200" dirty="0"/>
          </a:p>
          <a:p>
            <a:pPr algn="just"/>
            <a:endParaRPr lang="es-ES" sz="1200" dirty="0"/>
          </a:p>
          <a:p>
            <a:pPr algn="just"/>
            <a:endParaRPr lang="es-ES" sz="1200" dirty="0"/>
          </a:p>
          <a:p>
            <a:pPr algn="just"/>
            <a:endParaRPr lang="es-ES" sz="1200" dirty="0"/>
          </a:p>
          <a:p>
            <a:pPr algn="just"/>
            <a:r>
              <a:rPr lang="en-GB" i="0" dirty="0">
                <a:solidFill>
                  <a:srgbClr val="030303"/>
                </a:solidFill>
                <a:effectLst/>
                <a:latin typeface="+mn-lt"/>
              </a:rPr>
              <a:t>Source: </a:t>
            </a:r>
            <a:r>
              <a:rPr lang="es-ES" i="0" dirty="0">
                <a:solidFill>
                  <a:srgbClr val="030303"/>
                </a:solidFill>
                <a:effectLst/>
                <a:latin typeface="+mn-lt"/>
              </a:rPr>
              <a:t>Rachel, A. </a:t>
            </a:r>
            <a:r>
              <a:rPr lang="es-ES" dirty="0">
                <a:solidFill>
                  <a:srgbClr val="030303"/>
                </a:solidFill>
                <a:latin typeface="+mn-lt"/>
              </a:rPr>
              <a:t>(2022).</a:t>
            </a:r>
            <a:r>
              <a:rPr lang="es-ES" i="0" dirty="0">
                <a:solidFill>
                  <a:srgbClr val="030303"/>
                </a:solidFill>
                <a:effectLst/>
                <a:latin typeface="+mn-lt"/>
              </a:rPr>
              <a:t> </a:t>
            </a:r>
            <a:r>
              <a:rPr lang="en-US" i="1" dirty="0">
                <a:solidFill>
                  <a:srgbClr val="030303"/>
                </a:solidFill>
                <a:effectLst/>
                <a:latin typeface="+mn-lt"/>
              </a:rPr>
              <a:t>Blue, green, gray: the colors of hydrogen</a:t>
            </a:r>
            <a:r>
              <a:rPr lang="en-US" i="0" dirty="0">
                <a:solidFill>
                  <a:srgbClr val="030303"/>
                </a:solidFill>
                <a:effectLst/>
                <a:latin typeface="+mn-lt"/>
              </a:rPr>
              <a:t>.</a:t>
            </a:r>
            <a:r>
              <a:rPr lang="es-ES" i="0" dirty="0">
                <a:solidFill>
                  <a:srgbClr val="030303"/>
                </a:solidFill>
                <a:effectLst/>
                <a:latin typeface="+mn-lt"/>
              </a:rPr>
              <a:t> </a:t>
            </a:r>
            <a:r>
              <a:rPr lang="es-ES" dirty="0">
                <a:latin typeface="+mn-lt"/>
                <a:hlinkClick r:id="rId3"/>
              </a:rPr>
              <a:t>http://www.chem4us.be/blue-green-gray-the-colors-of-hydrogen/</a:t>
            </a:r>
            <a:endParaRPr lang="es-ES" dirty="0">
              <a:latin typeface="+mn-lt"/>
            </a:endParaRPr>
          </a:p>
          <a:p>
            <a:pPr algn="just"/>
            <a:endParaRPr lang="en-GB" sz="1600" dirty="0"/>
          </a:p>
        </p:txBody>
      </p:sp>
      <p:pic>
        <p:nvPicPr>
          <p:cNvPr id="5" name="Picture 2">
            <a:extLst>
              <a:ext uri="{FF2B5EF4-FFF2-40B4-BE49-F238E27FC236}">
                <a16:creationId xmlns:a16="http://schemas.microsoft.com/office/drawing/2014/main" id="{DB02E1FA-F3D1-C331-B1C5-C560AAD936F9}"/>
              </a:ext>
            </a:extLst>
          </p:cNvPr>
          <p:cNvPicPr>
            <a:picLocks noChangeAspect="1" noChangeArrowheads="1"/>
          </p:cNvPicPr>
          <p:nvPr/>
        </p:nvPicPr>
        <p:blipFill>
          <a:blip r:embed="rId4"/>
          <a:srcRect/>
          <a:stretch>
            <a:fillRect/>
          </a:stretch>
        </p:blipFill>
        <p:spPr bwMode="auto">
          <a:xfrm>
            <a:off x="1470558" y="2525236"/>
            <a:ext cx="6202884" cy="3709023"/>
          </a:xfrm>
          <a:prstGeom prst="rect">
            <a:avLst/>
          </a:prstGeom>
          <a:noFill/>
          <a:ln w="9525">
            <a:noFill/>
            <a:miter lim="800000"/>
            <a:headEnd/>
            <a:tailEnd/>
          </a:ln>
        </p:spPr>
      </p:pic>
      <p:sp>
        <p:nvSpPr>
          <p:cNvPr id="2" name="Google Shape;72;g10b78f225a7_0_23">
            <a:extLst>
              <a:ext uri="{FF2B5EF4-FFF2-40B4-BE49-F238E27FC236}">
                <a16:creationId xmlns:a16="http://schemas.microsoft.com/office/drawing/2014/main" id="{4B63BEF4-FEC3-412D-33EE-AB6825ABAC7A}"/>
              </a:ext>
            </a:extLst>
          </p:cNvPr>
          <p:cNvSpPr txBox="1"/>
          <p:nvPr/>
        </p:nvSpPr>
        <p:spPr>
          <a:xfrm>
            <a:off x="285530" y="819636"/>
            <a:ext cx="8558023" cy="89676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2. Combustibles fossiles utilisés dans les moteurs à combustion interne </a:t>
            </a:r>
            <a:endParaRPr lang="en-GB" sz="2800" dirty="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13</a:t>
            </a:fld>
            <a:endParaRPr/>
          </a:p>
        </p:txBody>
      </p:sp>
      <p:sp>
        <p:nvSpPr>
          <p:cNvPr id="72" name="Google Shape;72;g10b78f225a7_0_23"/>
          <p:cNvSpPr txBox="1"/>
          <p:nvPr/>
        </p:nvSpPr>
        <p:spPr>
          <a:xfrm>
            <a:off x="285530" y="970030"/>
            <a:ext cx="8558023" cy="45382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3. Véhicules fonctionnant aux combustibles fossiles</a:t>
            </a:r>
            <a:endParaRPr lang="en-GB" sz="2800" dirty="0">
              <a:solidFill>
                <a:schemeClr val="lt1"/>
              </a:solidFill>
            </a:endParaRPr>
          </a:p>
        </p:txBody>
      </p:sp>
      <p:sp>
        <p:nvSpPr>
          <p:cNvPr id="4" name="3 CuadroTexto"/>
          <p:cNvSpPr txBox="1"/>
          <p:nvPr/>
        </p:nvSpPr>
        <p:spPr>
          <a:xfrm>
            <a:off x="339634" y="1841863"/>
            <a:ext cx="8490857" cy="2308324"/>
          </a:xfrm>
          <a:prstGeom prst="rect">
            <a:avLst/>
          </a:prstGeom>
          <a:noFill/>
        </p:spPr>
        <p:txBody>
          <a:bodyPr wrap="square" rtlCol="0">
            <a:spAutoFit/>
          </a:bodyPr>
          <a:lstStyle/>
          <a:p>
            <a:pPr algn="just"/>
            <a:r>
              <a:rPr lang="fr-FR" sz="1600" dirty="0"/>
              <a:t>La première automobile à essence a été inventée par Karl Benz en 1885. Depuis lors, le nombre de voitures alimentées par des combustibles fossiles n’a cessé d’augmenter. Actuellement, cela est en train de changer car des technologies plus respectueuses de l’environnement telles que les hybrides, les piles à combustible, les hybrides rechargeables et les batteries électriques sont sur le marché.</a:t>
            </a:r>
          </a:p>
          <a:p>
            <a:pPr algn="just"/>
            <a:r>
              <a:rPr lang="fr-FR" sz="1600" dirty="0"/>
              <a:t>
Pour la part de marché actuelle des véhicules à combustion et son évolution, les données et les prévisions de Bloomberg seront utilisées comme source dans la diapositive suivante.
</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14</a:t>
            </a:fld>
            <a:endParaRPr/>
          </a:p>
        </p:txBody>
      </p:sp>
      <p:sp>
        <p:nvSpPr>
          <p:cNvPr id="4" name="3 CuadroTexto"/>
          <p:cNvSpPr txBox="1"/>
          <p:nvPr/>
        </p:nvSpPr>
        <p:spPr>
          <a:xfrm>
            <a:off x="313508" y="1645920"/>
            <a:ext cx="8490857" cy="2308324"/>
          </a:xfrm>
          <a:prstGeom prst="rect">
            <a:avLst/>
          </a:prstGeom>
          <a:noFill/>
        </p:spPr>
        <p:txBody>
          <a:bodyPr wrap="square" rtlCol="0">
            <a:spAutoFit/>
          </a:bodyPr>
          <a:lstStyle/>
          <a:p>
            <a:pPr algn="just"/>
            <a:r>
              <a:rPr lang="es-ES" sz="1600" b="1" dirty="0" err="1"/>
              <a:t>Source</a:t>
            </a:r>
            <a:r>
              <a:rPr lang="es-ES" sz="1600" b="1" dirty="0"/>
              <a:t> (site web en EN): </a:t>
            </a:r>
            <a:r>
              <a:rPr lang="es-ES" sz="1600" dirty="0" err="1"/>
              <a:t>Nardelli</a:t>
            </a:r>
            <a:r>
              <a:rPr lang="es-ES" sz="1600" dirty="0"/>
              <a:t>, A. &amp; </a:t>
            </a:r>
            <a:r>
              <a:rPr lang="es-ES" sz="1600" dirty="0" err="1"/>
              <a:t>Wingrove</a:t>
            </a:r>
            <a:r>
              <a:rPr lang="es-ES" sz="1600" dirty="0"/>
              <a:t>, J. (2021, June). </a:t>
            </a:r>
            <a:r>
              <a:rPr lang="en-US" sz="1600" i="1" dirty="0"/>
              <a:t>G-7 Eyes Ambitious Shift to Electric Cars and Away From Oil</a:t>
            </a:r>
            <a:r>
              <a:rPr lang="en-US" sz="1600" dirty="0"/>
              <a:t>. Bloomberg</a:t>
            </a:r>
            <a:r>
              <a:rPr lang="es-ES" sz="1600" dirty="0"/>
              <a:t>. </a:t>
            </a:r>
          </a:p>
          <a:p>
            <a:pPr algn="just"/>
            <a:endParaRPr lang="es-ES" sz="1600" dirty="0"/>
          </a:p>
          <a:p>
            <a:pPr algn="just"/>
            <a:endParaRPr lang="es-ES" sz="1600" dirty="0"/>
          </a:p>
          <a:p>
            <a:pPr algn="just"/>
            <a:endParaRPr lang="es-ES" sz="1600" dirty="0"/>
          </a:p>
          <a:p>
            <a:pPr algn="just"/>
            <a:endParaRPr lang="en-US" sz="1600" dirty="0"/>
          </a:p>
          <a:p>
            <a:pPr algn="just"/>
            <a:r>
              <a:rPr lang="fr-FR" sz="1600" dirty="0"/>
              <a:t>Le graphique ci-dessous montre les ventes de véhicules en fonction de la technologie qui les a alimentés.
</a:t>
            </a:r>
            <a:endParaRPr lang="en-US" sz="1600" dirty="0"/>
          </a:p>
        </p:txBody>
      </p:sp>
      <p:pic>
        <p:nvPicPr>
          <p:cNvPr id="3" name="Imagen 2">
            <a:extLst>
              <a:ext uri="{FF2B5EF4-FFF2-40B4-BE49-F238E27FC236}">
                <a16:creationId xmlns:a16="http://schemas.microsoft.com/office/drawing/2014/main" id="{988272FA-C468-088F-B668-67939DB5E022}"/>
              </a:ext>
            </a:extLst>
          </p:cNvPr>
          <p:cNvPicPr>
            <a:picLocks noChangeAspect="1"/>
          </p:cNvPicPr>
          <p:nvPr/>
        </p:nvPicPr>
        <p:blipFill>
          <a:blip r:embed="rId3"/>
          <a:stretch>
            <a:fillRect/>
          </a:stretch>
        </p:blipFill>
        <p:spPr>
          <a:xfrm>
            <a:off x="364819" y="3741477"/>
            <a:ext cx="6005452" cy="2997952"/>
          </a:xfrm>
          <a:prstGeom prst="rect">
            <a:avLst/>
          </a:prstGeom>
        </p:spPr>
      </p:pic>
      <p:sp>
        <p:nvSpPr>
          <p:cNvPr id="7" name="6 CuadroTexto"/>
          <p:cNvSpPr txBox="1"/>
          <p:nvPr/>
        </p:nvSpPr>
        <p:spPr>
          <a:xfrm>
            <a:off x="6429008" y="3472899"/>
            <a:ext cx="2350173" cy="2062103"/>
          </a:xfrm>
          <a:prstGeom prst="rect">
            <a:avLst/>
          </a:prstGeom>
          <a:noFill/>
        </p:spPr>
        <p:txBody>
          <a:bodyPr wrap="square" rtlCol="0">
            <a:spAutoFit/>
          </a:bodyPr>
          <a:lstStyle/>
          <a:p>
            <a:pPr algn="just"/>
            <a:r>
              <a:rPr lang="en-US" sz="1600" b="1" dirty="0">
                <a:solidFill>
                  <a:schemeClr val="tx1"/>
                </a:solidFill>
              </a:rPr>
              <a:t>Conclusion: </a:t>
            </a:r>
          </a:p>
          <a:p>
            <a:pPr algn="just"/>
            <a:r>
              <a:rPr lang="fr-FR" sz="1600" dirty="0">
                <a:solidFill>
                  <a:schemeClr val="tx1"/>
                </a:solidFill>
              </a:rPr>
              <a:t>Selon les prévisions, les véhicules thermiques représenteront encore 50% des ventes d’ici 2028.
</a:t>
            </a:r>
            <a:endParaRPr lang="es-ES" sz="1600" dirty="0">
              <a:solidFill>
                <a:schemeClr val="tx1"/>
              </a:solidFill>
            </a:endParaRPr>
          </a:p>
        </p:txBody>
      </p:sp>
      <p:sp>
        <p:nvSpPr>
          <p:cNvPr id="5" name="CuadroTexto 4">
            <a:extLst>
              <a:ext uri="{FF2B5EF4-FFF2-40B4-BE49-F238E27FC236}">
                <a16:creationId xmlns:a16="http://schemas.microsoft.com/office/drawing/2014/main" id="{04BE362A-0288-C443-6078-EDDD1FEB8BB2}"/>
              </a:ext>
            </a:extLst>
          </p:cNvPr>
          <p:cNvSpPr txBox="1"/>
          <p:nvPr/>
        </p:nvSpPr>
        <p:spPr>
          <a:xfrm>
            <a:off x="1655686" y="2368107"/>
            <a:ext cx="7148679" cy="584775"/>
          </a:xfrm>
          <a:prstGeom prst="rect">
            <a:avLst/>
          </a:prstGeom>
          <a:noFill/>
        </p:spPr>
        <p:txBody>
          <a:bodyPr wrap="square">
            <a:spAutoFit/>
          </a:bodyPr>
          <a:lstStyle/>
          <a:p>
            <a:pPr algn="just"/>
            <a:r>
              <a:rPr lang="es-ES" sz="1600" dirty="0">
                <a:hlinkClick r:id="rId4"/>
              </a:rPr>
              <a:t>https://www.bloomberg.com/news/articles/2021-06-10/g-7-debates-cutting-gas-and-diesel-car-sales-to-minority-by-2030</a:t>
            </a:r>
            <a:endParaRPr lang="es-ES" sz="1600" dirty="0"/>
          </a:p>
        </p:txBody>
      </p:sp>
      <p:pic>
        <p:nvPicPr>
          <p:cNvPr id="6" name="Irudia 3">
            <a:extLst>
              <a:ext uri="{FF2B5EF4-FFF2-40B4-BE49-F238E27FC236}">
                <a16:creationId xmlns:a16="http://schemas.microsoft.com/office/drawing/2014/main" id="{A7C65C1C-46B4-3CE9-5586-7FDC392C664C}"/>
              </a:ext>
            </a:extLst>
          </p:cNvPr>
          <p:cNvPicPr>
            <a:picLocks noChangeAspect="1"/>
          </p:cNvPicPr>
          <p:nvPr/>
        </p:nvPicPr>
        <p:blipFill>
          <a:blip r:embed="rId5"/>
          <a:stretch>
            <a:fillRect/>
          </a:stretch>
        </p:blipFill>
        <p:spPr>
          <a:xfrm>
            <a:off x="469696" y="2212114"/>
            <a:ext cx="896760" cy="896760"/>
          </a:xfrm>
          <a:prstGeom prst="rect">
            <a:avLst/>
          </a:prstGeom>
        </p:spPr>
      </p:pic>
      <p:sp>
        <p:nvSpPr>
          <p:cNvPr id="2" name="Google Shape;72;g10b78f225a7_0_23">
            <a:extLst>
              <a:ext uri="{FF2B5EF4-FFF2-40B4-BE49-F238E27FC236}">
                <a16:creationId xmlns:a16="http://schemas.microsoft.com/office/drawing/2014/main" id="{9A4CF8FE-F2EF-DA6D-DF28-958A9A4F03F8}"/>
              </a:ext>
            </a:extLst>
          </p:cNvPr>
          <p:cNvSpPr txBox="1"/>
          <p:nvPr/>
        </p:nvSpPr>
        <p:spPr>
          <a:xfrm>
            <a:off x="285530" y="970030"/>
            <a:ext cx="8558023" cy="45382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3. Véhicules fonctionnant aux combustibles fossiles</a:t>
            </a:r>
            <a:endParaRPr lang="en-GB" sz="2800" dirty="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15</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4"/>
            <a:ext cx="8530042" cy="3076281"/>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2000" dirty="0"/>
              <a:t>Deux sujets sont proposés pour être discutés en classe : 
</a:t>
            </a:r>
            <a:endParaRPr lang="en-US" sz="2000" dirty="0"/>
          </a:p>
          <a:p>
            <a:pPr lvl="0">
              <a:buSzPts val="2000"/>
            </a:pPr>
            <a:r>
              <a:rPr lang="en-US" sz="2000" dirty="0"/>
              <a:t>1- </a:t>
            </a:r>
            <a:r>
              <a:rPr lang="fr-FR" sz="2000" b="1" dirty="0">
                <a:solidFill>
                  <a:srgbClr val="18C320"/>
                </a:solidFill>
              </a:rPr>
              <a:t>Les prévisions de ventes de combustion </a:t>
            </a:r>
            <a:r>
              <a:rPr lang="en-US" sz="2000" dirty="0" err="1"/>
              <a:t>véhicule</a:t>
            </a:r>
            <a:r>
              <a:rPr lang="en-US" sz="2000" dirty="0"/>
              <a:t>. 
	</a:t>
            </a:r>
            <a:r>
              <a:rPr lang="fr-FR" sz="2000" dirty="0"/>
              <a:t>- Sont-ils d’accord? 
	- Comment l’évolution est-elle perçue ?
</a:t>
            </a:r>
            <a:endParaRPr lang="en-US" sz="2000" dirty="0"/>
          </a:p>
          <a:p>
            <a:pPr lvl="0">
              <a:buSzPts val="2000"/>
            </a:pPr>
            <a:r>
              <a:rPr lang="en-US" sz="2000" dirty="0"/>
              <a:t> 2- It</a:t>
            </a:r>
            <a:r>
              <a:rPr lang="fr-FR" sz="2000" dirty="0"/>
              <a:t> Il est proposé de parler de </a:t>
            </a:r>
            <a:r>
              <a:rPr lang="fr-FR" sz="2000" b="1" dirty="0">
                <a:solidFill>
                  <a:srgbClr val="18C320"/>
                </a:solidFill>
              </a:rPr>
              <a:t>l’hydrogène et du gaz naturel</a:t>
            </a:r>
            <a:r>
              <a:rPr lang="fr-FR" sz="2000" dirty="0"/>
              <a:t>, de connaître l’opinion des étudiants sur leur catégorisation en tant que carburants alternatifs.
</a:t>
            </a: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nSpc>
                <a:spcPct val="90000"/>
              </a:lnSpc>
              <a:buClr>
                <a:schemeClr val="lt1"/>
              </a:buClr>
              <a:buSzPts val="3959"/>
            </a:pPr>
            <a:r>
              <a:rPr lang="en-GB" sz="2800" dirty="0" err="1">
                <a:solidFill>
                  <a:schemeClr val="lt1"/>
                </a:solidFill>
              </a:rPr>
              <a:t>Références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44050" y="1957944"/>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R="0" lvl="0" algn="l" rtl="0">
              <a:lnSpc>
                <a:spcPct val="100000"/>
              </a:lnSpc>
              <a:spcBef>
                <a:spcPts val="0"/>
              </a:spcBef>
              <a:spcAft>
                <a:spcPts val="0"/>
              </a:spcAft>
              <a:buClr>
                <a:srgbClr val="000000"/>
              </a:buClr>
              <a:buSzPts val="2000"/>
            </a:pPr>
            <a:r>
              <a:rPr lang="en-GB" sz="1200" dirty="0">
                <a:solidFill>
                  <a:schemeClr val="tx1"/>
                </a:solidFill>
              </a:rPr>
              <a:t>(1) European Parliament. (2016, September 14). </a:t>
            </a:r>
            <a:r>
              <a:rPr lang="en-US" sz="1200" i="1" dirty="0">
                <a:solidFill>
                  <a:schemeClr val="tx1"/>
                </a:solidFill>
              </a:rPr>
              <a:t>REGULATION (EU) 2016/1628 OF THE EUROPEAN PARLIAMENT AND OF THE COUNCIL</a:t>
            </a:r>
            <a:r>
              <a:rPr lang="en-GB" sz="1200" dirty="0">
                <a:solidFill>
                  <a:srgbClr val="FF0000"/>
                </a:solidFill>
              </a:rPr>
              <a:t>. </a:t>
            </a:r>
            <a:r>
              <a:rPr lang="en-GB" sz="1200" dirty="0">
                <a:solidFill>
                  <a:srgbClr val="FF0000"/>
                </a:solidFill>
                <a:hlinkClick r:id="rId3"/>
              </a:rPr>
              <a:t>https://eur-lex.europa.eu/legal-content/EN/TXT/?uri=CELEX%3A32016R1628</a:t>
            </a:r>
            <a:endParaRPr lang="en-GB" sz="1200" dirty="0">
              <a:solidFill>
                <a:srgbClr val="FF0000"/>
              </a:solidFill>
            </a:endParaRPr>
          </a:p>
          <a:p>
            <a:pPr marL="457200" marR="0" lvl="0" indent="-457200" algn="l" rtl="0">
              <a:lnSpc>
                <a:spcPct val="100000"/>
              </a:lnSpc>
              <a:spcBef>
                <a:spcPts val="0"/>
              </a:spcBef>
              <a:spcAft>
                <a:spcPts val="0"/>
              </a:spcAft>
              <a:buClr>
                <a:srgbClr val="000000"/>
              </a:buClr>
              <a:buSzPts val="2000"/>
              <a:buFont typeface="Arial"/>
              <a:buAutoNum type="arabicParenBoth"/>
            </a:pPr>
            <a:endParaRPr sz="12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1600" dirty="0">
                <a:solidFill>
                  <a:schemeClr val="dk1"/>
                </a:solidFill>
              </a:rPr>
              <a:t>2.1.1</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dirty="0">
                <a:solidFill>
                  <a:schemeClr val="dk1"/>
                </a:solidFill>
              </a:rPr>
              <a:t>2.1.3, 2.5.1</a:t>
            </a: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099771"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r>
              <a:rPr lang="it-IT" sz="1600" dirty="0">
                <a:solidFill>
                  <a:schemeClr val="dk1"/>
                </a:solidFill>
              </a:rPr>
              <a:t>MLC ITS Euskadi &amp; SUSMILE 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154436"/>
          </a:xfrm>
          <a:prstGeom prst="rect">
            <a:avLst/>
          </a:prstGeom>
          <a:ln>
            <a:solidFill>
              <a:schemeClr val="tx1">
                <a:lumMod val="50000"/>
                <a:lumOff val="50000"/>
              </a:schemeClr>
            </a:solidFill>
            <a:prstDash val="dash"/>
          </a:ln>
        </p:spPr>
        <p:txBody>
          <a:bodyPr wrap="square">
            <a:spAutoFit/>
          </a:bodyPr>
          <a:lstStyle/>
          <a:p>
            <a:pPr algn="just" fontAlgn="t"/>
            <a:r>
              <a:rPr lang="fr-FR" sz="2000" dirty="0"/>
              <a:t>L’objectif de cette capsule est de présenter aux apprenants ce qu’est un moteur à combustion interne (ICE) et quels combustibles fossiles sont utilisés pour le mettre en service. En outre, il sera expliqué quels véhicules de distribution urbaine fonctionnent avec des moteurs à combustion à combustibles fossiles.
</a:t>
            </a:r>
            <a:endParaRPr lang="en-GB" dirty="0"/>
          </a:p>
          <a:p>
            <a:pPr algn="just"/>
            <a:endParaRPr lang="en-GB"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094598336"/>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YES</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1" name="9 Tabla">
            <a:extLst>
              <a:ext uri="{FF2B5EF4-FFF2-40B4-BE49-F238E27FC236}">
                <a16:creationId xmlns:a16="http://schemas.microsoft.com/office/drawing/2014/main" id="{5E3765D9-DF5F-7A99-0D7D-410C92687CBD}"/>
              </a:ext>
            </a:extLst>
          </p:cNvPr>
          <p:cNvGraphicFramePr>
            <a:graphicFrameLocks noGrp="1"/>
          </p:cNvGraphicFramePr>
          <p:nvPr>
            <p:extLst>
              <p:ext uri="{D42A27DB-BD31-4B8C-83A1-F6EECF244321}">
                <p14:modId xmlns:p14="http://schemas.microsoft.com/office/powerpoint/2010/main" val="1337482646"/>
              </p:ext>
            </p:extLst>
          </p:nvPr>
        </p:nvGraphicFramePr>
        <p:xfrm>
          <a:off x="339634" y="5869191"/>
          <a:ext cx="8477796" cy="616904"/>
        </p:xfrm>
        <a:graphic>
          <a:graphicData uri="http://schemas.openxmlformats.org/drawingml/2006/table">
            <a:tbl>
              <a:tblPr/>
              <a:tblGrid>
                <a:gridCol w="2429692">
                  <a:extLst>
                    <a:ext uri="{9D8B030D-6E8A-4147-A177-3AD203B41FA5}">
                      <a16:colId xmlns:a16="http://schemas.microsoft.com/office/drawing/2014/main" val="20000"/>
                    </a:ext>
                  </a:extLst>
                </a:gridCol>
                <a:gridCol w="2024743">
                  <a:extLst>
                    <a:ext uri="{9D8B030D-6E8A-4147-A177-3AD203B41FA5}">
                      <a16:colId xmlns:a16="http://schemas.microsoft.com/office/drawing/2014/main" val="20001"/>
                    </a:ext>
                  </a:extLst>
                </a:gridCol>
                <a:gridCol w="1841862">
                  <a:extLst>
                    <a:ext uri="{9D8B030D-6E8A-4147-A177-3AD203B41FA5}">
                      <a16:colId xmlns:a16="http://schemas.microsoft.com/office/drawing/2014/main" val="20002"/>
                    </a:ext>
                  </a:extLst>
                </a:gridCol>
                <a:gridCol w="2181499">
                  <a:extLst>
                    <a:ext uri="{9D8B030D-6E8A-4147-A177-3AD203B41FA5}">
                      <a16:colId xmlns:a16="http://schemas.microsoft.com/office/drawing/2014/main" val="20003"/>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dirty="0">
                          <a:solidFill>
                            <a:srgbClr val="7F7F7F"/>
                          </a:solidFill>
                          <a:latin typeface="Arial"/>
                        </a:rPr>
                        <a:t> </a:t>
                      </a:r>
                      <a:r>
                        <a:rPr lang="en-GB" sz="1800" b="0" i="0" u="none" strike="noStrike" dirty="0" err="1">
                          <a:solidFill>
                            <a:schemeClr val="tx1"/>
                          </a:solidFill>
                          <a:latin typeface="Arial"/>
                        </a:rPr>
                        <a:t>Contenu</a:t>
                      </a:r>
                      <a:endParaRPr lang="en-GB" sz="1800" b="0" i="0" u="none" strike="noStrike" noProof="0" dirty="0">
                        <a:solidFill>
                          <a:schemeClr val="tx1"/>
                        </a:solidFill>
                        <a:latin typeface="Arial"/>
                      </a:endParaRPr>
                    </a:p>
                    <a:p>
                      <a:pPr algn="ctr" rtl="0" fontAlgn="t">
                        <a:spcBef>
                          <a:spcPts val="0"/>
                        </a:spcBef>
                        <a:spcAft>
                          <a:spcPts val="0"/>
                        </a:spcAft>
                      </a:pPr>
                      <a:r>
                        <a:rPr lang="en-GB" sz="1800" b="0" i="0" u="none" strike="noStrike" dirty="0">
                          <a:solidFill>
                            <a:srgbClr val="7F7F7F"/>
                          </a:solidFill>
                          <a:latin typeface="+mn-lt"/>
                        </a:rPr>
                        <a:t>10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err="1">
                          <a:solidFill>
                            <a:schemeClr val="tx1"/>
                          </a:solidFill>
                          <a:latin typeface="+mn-lt"/>
                        </a:rPr>
                        <a:t>Exercices</a:t>
                      </a:r>
                      <a:endParaRPr lang="en-GB" sz="1800" b="0" i="0" u="none" strike="noStrike" noProof="0" dirty="0">
                        <a:solidFill>
                          <a:schemeClr val="tx1"/>
                        </a:solidFill>
                        <a:latin typeface="+mn-lt"/>
                      </a:endParaRPr>
                    </a:p>
                    <a:p>
                      <a:pPr algn="ctr" rtl="0" fontAlgn="t">
                        <a:spcBef>
                          <a:spcPts val="0"/>
                        </a:spcBef>
                        <a:spcAft>
                          <a:spcPts val="0"/>
                        </a:spcAft>
                      </a:pPr>
                      <a:r>
                        <a:rPr lang="en-GB" sz="1800" b="0" i="0" u="none" strike="noStrike" dirty="0">
                          <a:solidFill>
                            <a:srgbClr val="7F7F7F"/>
                          </a:solidFill>
                          <a:latin typeface="+mn-lt"/>
                        </a:rPr>
                        <a:t>2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a:solidFill>
                            <a:schemeClr val="tx1"/>
                          </a:solidFill>
                          <a:latin typeface="+mn-lt"/>
                        </a:rPr>
                        <a:t>Matériel suppl.
</a:t>
                      </a:r>
                      <a:r>
                        <a:rPr lang="en-GB" sz="1800" b="0" i="0" u="none" strike="noStrike" dirty="0">
                          <a:solidFill>
                            <a:srgbClr val="7F7F7F"/>
                          </a:solidFill>
                          <a:latin typeface="+mn-lt"/>
                        </a:rPr>
                        <a:t>5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err="1">
                <a:solidFill>
                  <a:schemeClr val="lt1"/>
                </a:solidFill>
              </a:rPr>
              <a:t>Contenu</a:t>
            </a:r>
            <a:endParaRPr lang="en-GB" sz="2800" dirty="0"/>
          </a:p>
        </p:txBody>
      </p:sp>
      <p:sp>
        <p:nvSpPr>
          <p:cNvPr id="57" name="Google Shape;57;p3"/>
          <p:cNvSpPr/>
          <p:nvPr/>
        </p:nvSpPr>
        <p:spPr>
          <a:xfrm>
            <a:off x="1358538" y="2396683"/>
            <a:ext cx="7354388" cy="240061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Qu’est-ce qu’un moteur à combustion interne?
Combustibles fossiles utilisés dans les moteurs à combustion interne
Véhicules fonctionnant aux combustibles fossiles 
Exercice à choix multiples </a:t>
            </a:r>
            <a:endParaRPr lang="en-GB" sz="2000" b="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84552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la révision des sources</a:t>
            </a:r>
            <a:endParaRPr lang="en-GB" sz="2800" dirty="0">
              <a:solidFill>
                <a:schemeClr val="lt1"/>
              </a:solidFill>
            </a:endParaRPr>
          </a:p>
        </p:txBody>
      </p:sp>
      <p:sp>
        <p:nvSpPr>
          <p:cNvPr id="5" name="4 Rectángulo"/>
          <p:cNvSpPr/>
          <p:nvPr/>
        </p:nvSpPr>
        <p:spPr>
          <a:xfrm>
            <a:off x="319069" y="1929637"/>
            <a:ext cx="8367731" cy="4247317"/>
          </a:xfrm>
          <a:prstGeom prst="rect">
            <a:avLst/>
          </a:prstGeom>
        </p:spPr>
        <p:txBody>
          <a:bodyPr wrap="square">
            <a:spAutoFit/>
          </a:bodyPr>
          <a:lstStyle/>
          <a:p>
            <a:pPr algn="just"/>
            <a:r>
              <a:rPr lang="fr-FR" sz="1600" dirty="0"/>
              <a:t>Cette capsule commence par définir ce que signifie pour un véhicule de fonctionner à combustion interne et qu’il utilise des combustibles fossiles pour son fonctionnement. </a:t>
            </a:r>
          </a:p>
          <a:p>
            <a:pPr algn="just"/>
            <a:r>
              <a:rPr lang="fr-FR" sz="1600" dirty="0"/>
              <a:t>
Ainsi, et en tant que source principale de cette capsule, le site web d’Eurostat sera utilisé, où le concept de combustibles fossiles est défini et où la liste de tous ceux qui existent est détaillée. </a:t>
            </a:r>
          </a:p>
          <a:p>
            <a:pPr algn="just"/>
            <a:r>
              <a:rPr lang="fr-FR" sz="1600" dirty="0"/>
              <a:t>
En analysant cette liste, une mention spéciale sera faite du gaz naturel et de l’hydrogène, car il est considéré comme important que certaines particularités de ces deux combustibles soient assimilées. </a:t>
            </a:r>
          </a:p>
          <a:p>
            <a:pPr algn="just"/>
            <a:r>
              <a:rPr lang="fr-FR" sz="1600" dirty="0"/>
              <a:t>
Ensuite, les données et les prévisions de ventes de véhicules à combustion réalisées par le cabinet de conseil Bloomberg serviront de source. </a:t>
            </a:r>
          </a:p>
          <a:p>
            <a:pPr algn="just"/>
            <a:r>
              <a:rPr lang="fr-FR" sz="1600" dirty="0"/>
              <a:t>
Pour finir, quelques exercices sont inclus pour s’assurer que les concepts expliqués ont été intériorisés.
</a:t>
            </a:r>
            <a:r>
              <a:rPr lang="en-GB" dirty="0">
                <a:solidFill>
                  <a:schemeClr val="tx1"/>
                </a:solidFill>
              </a:rPr>
              <a:t> </a:t>
            </a:r>
            <a:endParaRPr lang="es-E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85530" y="970030"/>
            <a:ext cx="8558023" cy="45382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1. Qu’est-ce qu’un moteur à combustion interne?</a:t>
            </a:r>
            <a:endParaRPr lang="en-GB" sz="2800" dirty="0">
              <a:solidFill>
                <a:schemeClr val="bg1"/>
              </a:solidFill>
            </a:endParaRPr>
          </a:p>
        </p:txBody>
      </p:sp>
      <p:sp>
        <p:nvSpPr>
          <p:cNvPr id="6" name="5 Rectángulo"/>
          <p:cNvSpPr/>
          <p:nvPr/>
        </p:nvSpPr>
        <p:spPr>
          <a:xfrm>
            <a:off x="326570" y="5218934"/>
            <a:ext cx="8269028" cy="523220"/>
          </a:xfrm>
          <a:prstGeom prst="rect">
            <a:avLst/>
          </a:prstGeom>
        </p:spPr>
        <p:txBody>
          <a:bodyPr wrap="square">
            <a:spAutoFit/>
          </a:bodyPr>
          <a:lstStyle/>
          <a:p>
            <a:pPr algn="just"/>
            <a:r>
              <a:rPr lang="fr-FR" dirty="0"/>
              <a:t>Vidéo sur l’origine du moteur à combustion interne:
</a:t>
            </a:r>
            <a:r>
              <a:rPr lang="en-GB" dirty="0"/>
              <a:t>HowStuffWorks. (21 </a:t>
            </a:r>
            <a:r>
              <a:rPr lang="en-GB" dirty="0" err="1"/>
              <a:t>septembre</a:t>
            </a:r>
            <a:r>
              <a:rPr lang="en-GB" dirty="0"/>
              <a:t> 2014). </a:t>
            </a:r>
            <a:r>
              <a:rPr lang="en-GB" i="1" dirty="0"/>
              <a:t>The Internal Combustion Engine: Where did it come from?</a:t>
            </a:r>
            <a:r>
              <a:rPr lang="en-GB" dirty="0"/>
              <a:t>. </a:t>
            </a:r>
          </a:p>
        </p:txBody>
      </p:sp>
      <p:sp>
        <p:nvSpPr>
          <p:cNvPr id="7" name="6 Rectángulo"/>
          <p:cNvSpPr/>
          <p:nvPr/>
        </p:nvSpPr>
        <p:spPr>
          <a:xfrm>
            <a:off x="326570" y="1855903"/>
            <a:ext cx="8268789" cy="3046988"/>
          </a:xfrm>
          <a:prstGeom prst="rect">
            <a:avLst/>
          </a:prstGeom>
        </p:spPr>
        <p:txBody>
          <a:bodyPr wrap="square">
            <a:spAutoFit/>
          </a:bodyPr>
          <a:lstStyle/>
          <a:p>
            <a:pPr>
              <a:buFont typeface="Wingdings" pitchFamily="2" charset="2"/>
              <a:buChar char="q"/>
            </a:pPr>
            <a:r>
              <a:rPr lang="en-US" sz="1600" dirty="0"/>
              <a:t> </a:t>
            </a:r>
            <a:r>
              <a:rPr lang="fr-FR" sz="1600" dirty="0"/>
              <a:t>En tant que définition très simple, nous pouvons dire que le moteur à combustion interne (ICE) </a:t>
            </a:r>
            <a:r>
              <a:rPr lang="fr-FR" sz="1600" b="1" dirty="0">
                <a:solidFill>
                  <a:srgbClr val="18C320"/>
                </a:solidFill>
              </a:rPr>
              <a:t>signifie que le carburant est brûlé à l’intérieur du moteur</a:t>
            </a:r>
            <a:r>
              <a:rPr lang="fr-FR" sz="1600" dirty="0"/>
              <a:t>.</a:t>
            </a:r>
          </a:p>
          <a:p>
            <a:pPr>
              <a:buFont typeface="Wingdings" pitchFamily="2" charset="2"/>
              <a:buChar char="q"/>
            </a:pPr>
            <a:endParaRPr lang="en-US" sz="1600" dirty="0"/>
          </a:p>
          <a:p>
            <a:pPr>
              <a:buFont typeface="Wingdings" pitchFamily="2" charset="2"/>
              <a:buChar char="q"/>
            </a:pPr>
            <a:r>
              <a:rPr lang="en-US" sz="1600" dirty="0"/>
              <a:t> </a:t>
            </a:r>
            <a:r>
              <a:rPr lang="fr-FR" sz="1600" dirty="0"/>
              <a:t>Aux termes de l’article 3, paragraphe 1, du règlement (UE) 2016/1628:</a:t>
            </a:r>
          </a:p>
          <a:p>
            <a:endParaRPr lang="fr-FR" sz="1600" dirty="0"/>
          </a:p>
          <a:p>
            <a:pPr algn="ctr"/>
            <a:r>
              <a:rPr lang="fr-FR" sz="1600" i="1" dirty="0"/>
              <a:t>« moteur à combustion interne » ou « moteur », un convertisseur d’énergie, autre qu’une turbine à gaz, conçu pour transformer l’énergie chimique (entrée) en énergie mécanique (sortie) par un procédé de combustion interne. »
</a:t>
            </a:r>
            <a:endParaRPr lang="en-US" sz="1600" dirty="0"/>
          </a:p>
          <a:p>
            <a:endParaRPr lang="en-US" sz="1600" dirty="0"/>
          </a:p>
          <a:p>
            <a:pPr>
              <a:buFont typeface="Wingdings" pitchFamily="2" charset="2"/>
              <a:buChar char="q"/>
            </a:pPr>
            <a:r>
              <a:rPr lang="en-US" sz="1600" dirty="0"/>
              <a:t> </a:t>
            </a:r>
            <a:r>
              <a:rPr lang="fr-FR" sz="1600" b="1" dirty="0">
                <a:solidFill>
                  <a:srgbClr val="18C320"/>
                </a:solidFill>
              </a:rPr>
              <a:t>Les moteurs à combustion interne sont généralement alimentés par des combustibles fossiles </a:t>
            </a:r>
            <a:endParaRPr lang="es-ES" sz="1600" b="1" dirty="0">
              <a:solidFill>
                <a:srgbClr val="18C320"/>
              </a:solidFill>
            </a:endParaRPr>
          </a:p>
        </p:txBody>
      </p:sp>
      <p:sp>
        <p:nvSpPr>
          <p:cNvPr id="3" name="CuadroTexto 2">
            <a:extLst>
              <a:ext uri="{FF2B5EF4-FFF2-40B4-BE49-F238E27FC236}">
                <a16:creationId xmlns:a16="http://schemas.microsoft.com/office/drawing/2014/main" id="{4059F15F-633F-8615-7CCF-11C1AE811146}"/>
              </a:ext>
            </a:extLst>
          </p:cNvPr>
          <p:cNvSpPr txBox="1"/>
          <p:nvPr/>
        </p:nvSpPr>
        <p:spPr>
          <a:xfrm>
            <a:off x="2166087" y="6150529"/>
            <a:ext cx="4589754" cy="307777"/>
          </a:xfrm>
          <a:prstGeom prst="rect">
            <a:avLst/>
          </a:prstGeom>
          <a:noFill/>
        </p:spPr>
        <p:txBody>
          <a:bodyPr wrap="square">
            <a:spAutoFit/>
          </a:bodyPr>
          <a:lstStyle/>
          <a:p>
            <a:r>
              <a:rPr lang="en-GB" dirty="0">
                <a:hlinkClick r:id="rId3"/>
              </a:rPr>
              <a:t>https://youtu.be/NB6mliEkdz0</a:t>
            </a:r>
            <a:r>
              <a:rPr lang="en-GB" dirty="0"/>
              <a:t> </a:t>
            </a:r>
            <a:endParaRPr lang="es-ES" dirty="0"/>
          </a:p>
        </p:txBody>
      </p:sp>
      <p:pic>
        <p:nvPicPr>
          <p:cNvPr id="4" name="Irudia 3">
            <a:extLst>
              <a:ext uri="{FF2B5EF4-FFF2-40B4-BE49-F238E27FC236}">
                <a16:creationId xmlns:a16="http://schemas.microsoft.com/office/drawing/2014/main" id="{5E70942C-3986-0EAA-9914-1FFF84BC0A99}"/>
              </a:ext>
            </a:extLst>
          </p:cNvPr>
          <p:cNvPicPr>
            <a:picLocks noChangeAspect="1"/>
          </p:cNvPicPr>
          <p:nvPr/>
        </p:nvPicPr>
        <p:blipFill>
          <a:blip r:embed="rId4"/>
          <a:stretch>
            <a:fillRect/>
          </a:stretch>
        </p:blipFill>
        <p:spPr>
          <a:xfrm>
            <a:off x="1236424" y="5964048"/>
            <a:ext cx="680737" cy="6807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72" name="Google Shape;72;g10b78f225a7_0_23"/>
          <p:cNvSpPr txBox="1"/>
          <p:nvPr/>
        </p:nvSpPr>
        <p:spPr>
          <a:xfrm>
            <a:off x="285530" y="819636"/>
            <a:ext cx="8558023" cy="89676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2. Combustibles fossiles utilisés dans les moteurs à combustion interne </a:t>
            </a:r>
            <a:endParaRPr lang="en-GB" sz="2800" dirty="0">
              <a:solidFill>
                <a:schemeClr val="lt1"/>
              </a:solidFill>
            </a:endParaRPr>
          </a:p>
        </p:txBody>
      </p:sp>
      <p:sp>
        <p:nvSpPr>
          <p:cNvPr id="9" name="8 Rectángulo"/>
          <p:cNvSpPr/>
          <p:nvPr/>
        </p:nvSpPr>
        <p:spPr>
          <a:xfrm>
            <a:off x="444137" y="1716396"/>
            <a:ext cx="8255725" cy="5509200"/>
          </a:xfrm>
          <a:prstGeom prst="rect">
            <a:avLst/>
          </a:prstGeom>
        </p:spPr>
        <p:txBody>
          <a:bodyPr wrap="square">
            <a:spAutoFit/>
          </a:bodyPr>
          <a:lstStyle/>
          <a:p>
            <a:pPr algn="just"/>
            <a:r>
              <a:rPr lang="fr-FR" sz="1600" b="1" dirty="0">
                <a:solidFill>
                  <a:schemeClr val="tx1"/>
                </a:solidFill>
              </a:rPr>
              <a:t>Source (site web en EN): </a:t>
            </a:r>
            <a:r>
              <a:rPr lang="en-GB" sz="1600" dirty="0">
                <a:solidFill>
                  <a:schemeClr val="tx1"/>
                </a:solidFill>
              </a:rPr>
              <a:t>Eurostat. (2019). </a:t>
            </a:r>
            <a:r>
              <a:rPr lang="en-GB" sz="1600" i="1" dirty="0">
                <a:solidFill>
                  <a:schemeClr val="tx1"/>
                </a:solidFill>
              </a:rPr>
              <a:t>Glossary: Fossil fuel</a:t>
            </a:r>
            <a:r>
              <a:rPr lang="en-GB" sz="1600" dirty="0">
                <a:solidFill>
                  <a:schemeClr val="tx1"/>
                </a:solidFill>
              </a:rPr>
              <a:t>. </a:t>
            </a:r>
            <a:endParaRPr lang="es-ES" sz="1600" dirty="0"/>
          </a:p>
          <a:p>
            <a:pPr algn="just"/>
            <a:endParaRPr lang="en-GB" sz="1600" dirty="0"/>
          </a:p>
          <a:p>
            <a:pPr algn="just"/>
            <a:endParaRPr lang="en-GB" sz="1600" dirty="0"/>
          </a:p>
          <a:p>
            <a:pPr algn="just"/>
            <a:endParaRPr lang="en-GB" sz="1600" dirty="0"/>
          </a:p>
          <a:p>
            <a:pPr algn="just"/>
            <a:endParaRPr lang="en-GB" sz="1600" dirty="0"/>
          </a:p>
          <a:p>
            <a:pPr algn="just"/>
            <a:endParaRPr lang="en-GB" sz="1600" dirty="0"/>
          </a:p>
          <a:p>
            <a:pPr algn="just"/>
            <a:r>
              <a:rPr lang="fr-FR" sz="1600" dirty="0"/>
              <a:t>En naviguant sur le web d’Eurostat, vous trouverez la définition des combustibles fossiles ainsi que la grande liste des différents combustibles qui existent:
</a:t>
            </a:r>
            <a:endParaRPr lang="es-ES" sz="1600" dirty="0"/>
          </a:p>
          <a:p>
            <a:pPr algn="just"/>
            <a:r>
              <a:rPr lang="en-GB" sz="1600" b="1" dirty="0" err="1"/>
              <a:t>Définition</a:t>
            </a:r>
            <a:r>
              <a:rPr lang="en-GB" sz="1600" b="1" dirty="0"/>
              <a:t> de combustible </a:t>
            </a:r>
            <a:r>
              <a:rPr lang="en-GB" sz="1600" b="1" dirty="0" err="1"/>
              <a:t>fossile</a:t>
            </a:r>
            <a:r>
              <a:rPr lang="en-GB" sz="1600" b="1" dirty="0"/>
              <a:t> :
</a:t>
            </a:r>
            <a:endParaRPr lang="en-GB" sz="1600" dirty="0"/>
          </a:p>
          <a:p>
            <a:pPr algn="just">
              <a:buFont typeface="Wingdings" pitchFamily="2" charset="2"/>
              <a:buChar char="§"/>
            </a:pPr>
            <a:r>
              <a:rPr lang="fr-FR" sz="1600" dirty="0"/>
              <a:t>Il s’agit d’un </a:t>
            </a:r>
            <a:r>
              <a:rPr lang="fr-FR" sz="1600" b="1" dirty="0">
                <a:solidFill>
                  <a:srgbClr val="18C320"/>
                </a:solidFill>
              </a:rPr>
              <a:t>terme générique pour les sources d’énergie non renouvelables </a:t>
            </a:r>
            <a:r>
              <a:rPr lang="fr-FR" sz="1600" dirty="0"/>
              <a:t>telles que le charbon, les produits du charbon, le gaz naturel, le gaz dérivé, le pétrole brut, les produits pétroliers et les déchets non renouvelables.
Ces carburants proviennent de plantes et d’animaux qui existaient il y a des millions d’années 
Les combustibles fossiles peuvent également être fabriqués par des procédés industriels à partir d’autres combustibles fossiles (par exemple, dans la raffinerie de pétrole, le pétrole brut est transformé en essence à moteur)</a:t>
            </a:r>
            <a:endParaRPr lang="en-GB" sz="1600" dirty="0"/>
          </a:p>
          <a:p>
            <a:pPr algn="just"/>
            <a:r>
              <a:rPr lang="fr-FR" sz="1600" dirty="0"/>
              <a:t>On estime qu’environ 80 % de toutes les émissions de CO2 et de gaz à effet de serre d’origine humaine proviennent de la combustion de combustibles fossiles.
</a:t>
            </a:r>
            <a:endParaRPr lang="es-ES" sz="1600" dirty="0"/>
          </a:p>
        </p:txBody>
      </p:sp>
      <p:sp>
        <p:nvSpPr>
          <p:cNvPr id="3" name="CuadroTexto 2">
            <a:extLst>
              <a:ext uri="{FF2B5EF4-FFF2-40B4-BE49-F238E27FC236}">
                <a16:creationId xmlns:a16="http://schemas.microsoft.com/office/drawing/2014/main" id="{6E8BF4E8-89E3-4D1B-9254-E6831B4E0F32}"/>
              </a:ext>
            </a:extLst>
          </p:cNvPr>
          <p:cNvSpPr txBox="1"/>
          <p:nvPr/>
        </p:nvSpPr>
        <p:spPr>
          <a:xfrm>
            <a:off x="2261016" y="2291351"/>
            <a:ext cx="6502638" cy="584775"/>
          </a:xfrm>
          <a:prstGeom prst="rect">
            <a:avLst/>
          </a:prstGeom>
          <a:noFill/>
        </p:spPr>
        <p:txBody>
          <a:bodyPr wrap="square">
            <a:spAutoFit/>
          </a:bodyPr>
          <a:lstStyle/>
          <a:p>
            <a:r>
              <a:rPr lang="es-ES" sz="1600" dirty="0">
                <a:solidFill>
                  <a:srgbClr val="FF0000"/>
                </a:solidFill>
                <a:hlinkClick r:id="rId3"/>
              </a:rPr>
              <a:t>https</a:t>
            </a:r>
            <a:r>
              <a:rPr lang="es-ES" sz="1600" dirty="0">
                <a:hlinkClick r:id="rId3"/>
              </a:rPr>
              <a:t>://ec.europa.eu/eurostat/statistics-explained/index.php?title=Glossary:Fossil_fuel</a:t>
            </a:r>
            <a:endParaRPr lang="es-ES" sz="1600" dirty="0"/>
          </a:p>
        </p:txBody>
      </p:sp>
      <p:pic>
        <p:nvPicPr>
          <p:cNvPr id="4" name="Irudia 3">
            <a:extLst>
              <a:ext uri="{FF2B5EF4-FFF2-40B4-BE49-F238E27FC236}">
                <a16:creationId xmlns:a16="http://schemas.microsoft.com/office/drawing/2014/main" id="{121EB4C6-91D6-9405-4C9A-CDF46A2FE6C9}"/>
              </a:ext>
            </a:extLst>
          </p:cNvPr>
          <p:cNvPicPr>
            <a:picLocks noChangeAspect="1"/>
          </p:cNvPicPr>
          <p:nvPr/>
        </p:nvPicPr>
        <p:blipFill>
          <a:blip r:embed="rId4"/>
          <a:stretch>
            <a:fillRect/>
          </a:stretch>
        </p:blipFill>
        <p:spPr>
          <a:xfrm>
            <a:off x="993284" y="2135359"/>
            <a:ext cx="896760" cy="896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9" name="8 Rectángulo"/>
          <p:cNvSpPr/>
          <p:nvPr/>
        </p:nvSpPr>
        <p:spPr>
          <a:xfrm>
            <a:off x="444137" y="1725274"/>
            <a:ext cx="8255725" cy="5586658"/>
          </a:xfrm>
          <a:prstGeom prst="rect">
            <a:avLst/>
          </a:prstGeom>
        </p:spPr>
        <p:txBody>
          <a:bodyPr wrap="square">
            <a:spAutoFit/>
          </a:bodyPr>
          <a:lstStyle/>
          <a:p>
            <a:r>
              <a:rPr lang="en-GB" sz="1600" b="1" dirty="0" err="1"/>
              <a:t>Liste</a:t>
            </a:r>
            <a:r>
              <a:rPr lang="en-GB" sz="1600" b="1" dirty="0"/>
              <a:t> des combustibles </a:t>
            </a:r>
            <a:r>
              <a:rPr lang="en-GB" sz="1600" b="1" dirty="0" err="1"/>
              <a:t>fossiles</a:t>
            </a:r>
            <a:r>
              <a:rPr lang="en-GB" sz="1600" b="1" dirty="0"/>
              <a:t> </a:t>
            </a:r>
            <a:r>
              <a:rPr lang="fr-FR" sz="1600" dirty="0"/>
              <a:t>(Liste directement traduisible sur le site web d’Eurostat):
</a:t>
            </a:r>
            <a:endParaRPr lang="en-GB" sz="1600" dirty="0"/>
          </a:p>
          <a:p>
            <a:pPr>
              <a:lnSpc>
                <a:spcPct val="150000"/>
              </a:lnSpc>
            </a:pPr>
            <a:r>
              <a:rPr lang="fr-FR" sz="1600" dirty="0"/>
              <a:t>1. Combustibles fossiles solides (c’est-à-dire charbon)
2. Gaz manufacturés
3. Tourbe et produits à base de tourbe
4. Schistes bitumineux et sables bitumineux
5. Pétrole et produits pétroliers (à l’exclusion de la partie des biocarburants)
Pétrole brut, liquide de gaz naturel, matières premières des raffineries, additifs et composés oxygénés et autres hydrocarbures
Produits pétroliers (à l’exclusion de la partie biocarburant), tels que : Essence à moteur (à l’exclusion de la partie biocarburant); Gazole et gazole (à l’exclusion de la partie biocarburant); Lubrifiant; etc.
6. Gaz naturel
7. Déchets non renouvelables
</a:t>
            </a:r>
            <a:endParaRPr lang="en-GB" sz="1600" dirty="0"/>
          </a:p>
        </p:txBody>
      </p:sp>
      <p:sp>
        <p:nvSpPr>
          <p:cNvPr id="2" name="Google Shape;72;g10b78f225a7_0_23">
            <a:extLst>
              <a:ext uri="{FF2B5EF4-FFF2-40B4-BE49-F238E27FC236}">
                <a16:creationId xmlns:a16="http://schemas.microsoft.com/office/drawing/2014/main" id="{27C4CD8B-36B7-8628-5E71-53087095E29E}"/>
              </a:ext>
            </a:extLst>
          </p:cNvPr>
          <p:cNvSpPr txBox="1"/>
          <p:nvPr/>
        </p:nvSpPr>
        <p:spPr>
          <a:xfrm>
            <a:off x="285530" y="819636"/>
            <a:ext cx="8558023" cy="89676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2. Combustibles fossiles utilisés dans les moteurs à combustion interne </a:t>
            </a:r>
            <a:endParaRPr lang="en-GB" sz="2800" dirty="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9</a:t>
            </a:fld>
            <a:endParaRPr/>
          </a:p>
        </p:txBody>
      </p:sp>
      <p:sp>
        <p:nvSpPr>
          <p:cNvPr id="9" name="8 Rectángulo"/>
          <p:cNvSpPr/>
          <p:nvPr/>
        </p:nvSpPr>
        <p:spPr>
          <a:xfrm>
            <a:off x="444137" y="1725274"/>
            <a:ext cx="8255725" cy="2308324"/>
          </a:xfrm>
          <a:prstGeom prst="rect">
            <a:avLst/>
          </a:prstGeom>
        </p:spPr>
        <p:txBody>
          <a:bodyPr wrap="square">
            <a:spAutoFit/>
          </a:bodyPr>
          <a:lstStyle/>
          <a:p>
            <a:pPr algn="just"/>
            <a:r>
              <a:rPr lang="fr-FR" sz="1600" dirty="0"/>
              <a:t>Il y a un point important à souligner en ce qui concerne les « combustibles fossiles » et les « carburants alternatifs ». Bien que la capsule 2.1.3 explique ce qui est considéré comme des « véhicules propres » et des « carburants alternatifs » selon les institutions européennes, vous devez savoir que </a:t>
            </a:r>
            <a:r>
              <a:rPr lang="fr-FR" sz="1600" b="1" dirty="0">
                <a:solidFill>
                  <a:srgbClr val="18C320"/>
                </a:solidFill>
              </a:rPr>
              <a:t>certains combustibles fossiles sont également des carburants alternatifs</a:t>
            </a:r>
            <a:r>
              <a:rPr lang="fr-FR" sz="1600" dirty="0"/>
              <a:t>.
</a:t>
            </a:r>
            <a:endParaRPr lang="en-GB" sz="1600" dirty="0"/>
          </a:p>
          <a:p>
            <a:pPr algn="just"/>
            <a:r>
              <a:rPr lang="fr-FR" sz="1600" dirty="0"/>
              <a:t>Par exemple, le gaz naturel, mentionné dans la diapositive précédente.
</a:t>
            </a:r>
            <a:endParaRPr lang="en-GB" sz="1600" dirty="0"/>
          </a:p>
          <a:p>
            <a:pPr algn="just"/>
            <a:r>
              <a:rPr lang="en-GB" sz="1600" dirty="0"/>
              <a:t> </a:t>
            </a:r>
          </a:p>
        </p:txBody>
      </p:sp>
      <p:pic>
        <p:nvPicPr>
          <p:cNvPr id="1026" name="Picture 2"/>
          <p:cNvPicPr>
            <a:picLocks noChangeAspect="1" noChangeArrowheads="1"/>
          </p:cNvPicPr>
          <p:nvPr/>
        </p:nvPicPr>
        <p:blipFill>
          <a:blip r:embed="rId3"/>
          <a:srcRect/>
          <a:stretch>
            <a:fillRect/>
          </a:stretch>
        </p:blipFill>
        <p:spPr bwMode="auto">
          <a:xfrm>
            <a:off x="3968294" y="3732986"/>
            <a:ext cx="1180241" cy="2393495"/>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1254034" y="3741421"/>
            <a:ext cx="2136866" cy="1942605"/>
          </a:xfrm>
          <a:prstGeom prst="rect">
            <a:avLst/>
          </a:prstGeom>
          <a:noFill/>
          <a:ln w="9525">
            <a:noFill/>
            <a:miter lim="800000"/>
            <a:headEnd/>
            <a:tailEnd/>
          </a:ln>
        </p:spPr>
      </p:pic>
      <p:sp>
        <p:nvSpPr>
          <p:cNvPr id="10" name="9 Rectángulo"/>
          <p:cNvSpPr/>
          <p:nvPr/>
        </p:nvSpPr>
        <p:spPr>
          <a:xfrm>
            <a:off x="875212" y="5819150"/>
            <a:ext cx="3409406" cy="830997"/>
          </a:xfrm>
          <a:prstGeom prst="rect">
            <a:avLst/>
          </a:prstGeom>
        </p:spPr>
        <p:txBody>
          <a:bodyPr wrap="square">
            <a:spAutoFit/>
          </a:bodyPr>
          <a:lstStyle/>
          <a:p>
            <a:pPr marL="285750" indent="-285750" algn="just"/>
            <a:r>
              <a:rPr lang="fr-FR" sz="1600" i="1" dirty="0"/>
              <a:t>Gaz naturel comprimé (GNC)
Gaz naturel liquéfié (GNL)
</a:t>
            </a:r>
            <a:endParaRPr lang="en-GB" sz="1600" i="1" dirty="0"/>
          </a:p>
        </p:txBody>
      </p:sp>
      <p:pic>
        <p:nvPicPr>
          <p:cNvPr id="1028" name="Picture 4"/>
          <p:cNvPicPr>
            <a:picLocks noChangeAspect="1" noChangeArrowheads="1"/>
          </p:cNvPicPr>
          <p:nvPr/>
        </p:nvPicPr>
        <p:blipFill>
          <a:blip r:embed="rId5"/>
          <a:srcRect l="17264"/>
          <a:stretch>
            <a:fillRect/>
          </a:stretch>
        </p:blipFill>
        <p:spPr bwMode="auto">
          <a:xfrm>
            <a:off x="5384710" y="3614602"/>
            <a:ext cx="2238964" cy="2681695"/>
          </a:xfrm>
          <a:prstGeom prst="rect">
            <a:avLst/>
          </a:prstGeom>
          <a:noFill/>
          <a:ln w="9525">
            <a:noFill/>
            <a:miter lim="800000"/>
            <a:headEnd/>
            <a:tailEnd/>
          </a:ln>
        </p:spPr>
      </p:pic>
      <p:sp>
        <p:nvSpPr>
          <p:cNvPr id="2" name="Google Shape;72;g10b78f225a7_0_23">
            <a:extLst>
              <a:ext uri="{FF2B5EF4-FFF2-40B4-BE49-F238E27FC236}">
                <a16:creationId xmlns:a16="http://schemas.microsoft.com/office/drawing/2014/main" id="{6A5FCDD8-481D-1B1C-8E90-E5338A3C122B}"/>
              </a:ext>
            </a:extLst>
          </p:cNvPr>
          <p:cNvSpPr txBox="1"/>
          <p:nvPr/>
        </p:nvSpPr>
        <p:spPr>
          <a:xfrm>
            <a:off x="285530" y="819636"/>
            <a:ext cx="8558023" cy="89676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2. Combustibles fossiles utilisés dans les moteurs à combustion interne </a:t>
            </a:r>
            <a:endParaRPr lang="en-GB" sz="2800" dirty="0">
              <a:solidFill>
                <a:schemeClr val="lt1"/>
              </a:solidFil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4507</TotalTime>
  <Words>1584</Words>
  <Application>Microsoft Office PowerPoint</Application>
  <PresentationFormat>Affichage à l'écran (4:3)</PresentationFormat>
  <Paragraphs>147</Paragraphs>
  <Slides>16</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122</cp:revision>
  <dcterms:created xsi:type="dcterms:W3CDTF">2016-11-18T09:55:38Z</dcterms:created>
  <dcterms:modified xsi:type="dcterms:W3CDTF">2022-10-19T16:25:24Z</dcterms:modified>
</cp:coreProperties>
</file>