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2" r:id="rId7"/>
    <p:sldId id="263" r:id="rId8"/>
    <p:sldId id="264" r:id="rId9"/>
    <p:sldId id="291" r:id="rId10"/>
    <p:sldId id="265" r:id="rId11"/>
    <p:sldId id="266" r:id="rId12"/>
    <p:sldId id="267" r:id="rId13"/>
    <p:sldId id="268" r:id="rId14"/>
    <p:sldId id="269" r:id="rId15"/>
    <p:sldId id="270" r:id="rId16"/>
    <p:sldId id="271" r:id="rId17"/>
    <p:sldId id="272" r:id="rId18"/>
    <p:sldId id="298" r:id="rId19"/>
    <p:sldId id="290" r:id="rId20"/>
    <p:sldId id="292" r:id="rId21"/>
    <p:sldId id="289" r:id="rId22"/>
    <p:sldId id="274" r:id="rId23"/>
    <p:sldId id="276" r:id="rId24"/>
    <p:sldId id="277" r:id="rId25"/>
    <p:sldId id="279" r:id="rId26"/>
    <p:sldId id="280" r:id="rId27"/>
    <p:sldId id="281" r:id="rId28"/>
    <p:sldId id="282" r:id="rId29"/>
    <p:sldId id="283" r:id="rId30"/>
    <p:sldId id="284" r:id="rId31"/>
    <p:sldId id="285" r:id="rId32"/>
    <p:sldId id="286" r:id="rId33"/>
    <p:sldId id="293" r:id="rId34"/>
    <p:sldId id="294" r:id="rId35"/>
    <p:sldId id="296" r:id="rId36"/>
    <p:sldId id="297" r:id="rId37"/>
    <p:sldId id="287"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panose="02040503050406030204" pitchFamily="18"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aWWLqx9OVG8ttX2tJK1EJQjq6G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49392-CFFC-7F1F-47FE-CF69033A1BF6}" name="Pablo Alonso" initials="PA" userId="Pablo Alons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9D5D1A-7A23-40EF-93C2-3D8D4F59CC9D}">
  <a:tblStyle styleId="{D99D5D1A-7A23-40EF-93C2-3D8D4F59CC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ED0BD8-FBD3-4A32-A6B9-4B5962FA4A3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60"/>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1" name="Google Shape;14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3" name="Google Shape;15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2" name="Google Shape;16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1" name="Google Shape;2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3" name="Google Shape;21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4" name="Google Shape;22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4" name="Google Shape;22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0858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7" name="Google Shape;2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7" name="Google Shape;2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2" name="Google Shape;32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0" name="Google Shape;33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77" name="Google Shape;37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2" name="Google Shape;40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0" name="Google Shape;41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9" name="Google Shape;41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28" name="Google Shape;42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5" name="Google Shape;43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6" name="Google Shape;44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7" name="Google Shape;4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64" name="Google Shape;46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3" name="Google Shape;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4" name="Google Shape;1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29413"/>
            <a:ext cx="2010676" cy="500217"/>
          </a:xfrm>
          <a:prstGeom prst="rect">
            <a:avLst/>
          </a:prstGeom>
          <a:noFill/>
          <a:ln>
            <a:noFill/>
          </a:ln>
        </p:spPr>
      </p:pic>
      <p:sp>
        <p:nvSpPr>
          <p:cNvPr id="2" name="Google Shape;17;p7">
            <a:extLst>
              <a:ext uri="{FF2B5EF4-FFF2-40B4-BE49-F238E27FC236}">
                <a16:creationId xmlns:a16="http://schemas.microsoft.com/office/drawing/2014/main" id="{49C7E3E1-2FDF-F21A-8DCF-C7D131E4739B}"/>
              </a:ext>
            </a:extLst>
          </p:cNvPr>
          <p:cNvSpPr txBox="1"/>
          <p:nvPr userDrawn="1"/>
        </p:nvSpPr>
        <p:spPr>
          <a:xfrm>
            <a:off x="2263339" y="6425328"/>
            <a:ext cx="4511380" cy="365125"/>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u.boell.org/en/cargo-bikes-sustainable-and-resilient-transpor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0"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7.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7.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7.png"/><Relationship Id="rId5" Type="http://schemas.openxmlformats.org/officeDocument/2006/relationships/image" Target="../media/image17.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www.containerships.eu/news/intermodal-vs-multimodal-what-is-the-differen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ontainerships.eu/news/intermodal-vs-multimodal-what-is-the-differenc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growth/sectors/automotive-industry/vehicle-categories_e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cadenadesuministro.es/noticias/azkar-pone-en-marcha-un-piloto-para-la-distribucion-en-el-casco-antiguo-de-malaga-con-vehiculos-electricos/" TargetMode="External"/><Relationship Id="rId4" Type="http://schemas.openxmlformats.org/officeDocument/2006/relationships/hyperlink" Target="http://www.bestfact.net/wp-content/uploads/2016/01/CL1_078_QuickInfo_Cargohopper-16Dec2015.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chemeClr val="lt1"/>
                </a:solidFill>
                <a:latin typeface="Arial"/>
                <a:ea typeface="Arial"/>
                <a:cs typeface="Arial"/>
                <a:sym typeface="Arial"/>
              </a:rPr>
              <a:t>Capsule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chemeClr val="lt1"/>
                </a:solidFill>
                <a:latin typeface="Arial"/>
                <a:ea typeface="Arial"/>
                <a:cs typeface="Arial"/>
                <a:sym typeface="Arial"/>
              </a:rPr>
              <a:t>2.1.1</a:t>
            </a:r>
            <a:endParaRPr sz="3200" b="0" i="0" u="none" strike="noStrike" cap="none">
              <a:solidFill>
                <a:schemeClr val="lt1"/>
              </a:solidFill>
              <a:latin typeface="Arial"/>
              <a:ea typeface="Arial"/>
              <a:cs typeface="Arial"/>
              <a:sym typeface="Arial"/>
            </a:endParaRPr>
          </a:p>
        </p:txBody>
      </p:sp>
      <p:sp>
        <p:nvSpPr>
          <p:cNvPr id="26" name="Google Shape;26;p4"/>
          <p:cNvSpPr txBox="1"/>
          <p:nvPr/>
        </p:nvSpPr>
        <p:spPr>
          <a:xfrm>
            <a:off x="1342793" y="4293825"/>
            <a:ext cx="7014600" cy="1077178"/>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i="0" u="none" strike="noStrike" cap="none" dirty="0">
                <a:solidFill>
                  <a:schemeClr val="dk1"/>
                </a:solidFill>
                <a:latin typeface="Arial"/>
                <a:ea typeface="Arial"/>
                <a:cs typeface="Arial"/>
                <a:sym typeface="Arial"/>
              </a:rPr>
              <a:t> </a:t>
            </a:r>
            <a:r>
              <a:rPr lang="fr-FR" sz="2400" b="1" dirty="0">
                <a:solidFill>
                  <a:schemeClr val="dk1"/>
                </a:solidFill>
              </a:rPr>
              <a:t>Introduction aux modes de transport 
disponible pour LMD </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369291"/>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1800" b="1" i="0" u="none" strike="noStrike" cap="none" dirty="0">
                <a:solidFill>
                  <a:schemeClr val="lt1"/>
                </a:solidFill>
                <a:latin typeface="Arial"/>
                <a:ea typeface="Arial"/>
                <a:cs typeface="Arial"/>
                <a:sym typeface="Arial"/>
              </a:rPr>
              <a:t>CHAPITRE 2 : Opérations logistiques du dernier kilomètre et impacts</a:t>
            </a: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dirty="0">
                <a:solidFill>
                  <a:schemeClr val="dk1"/>
                </a:solidFill>
                <a:latin typeface="Arial"/>
                <a:ea typeface="Arial"/>
                <a:cs typeface="Arial"/>
                <a:sym typeface="Arial"/>
              </a:rPr>
              <a:t>UNITÉ 1 : Équipements et outils de la logistique urbaine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144" name="Google Shape;144;p13"/>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INDICATEURS </a:t>
            </a:r>
            <a:endParaRPr lang="fr-FR" sz="2400" dirty="0"/>
          </a:p>
        </p:txBody>
      </p:sp>
      <p:sp>
        <p:nvSpPr>
          <p:cNvPr id="145" name="Google Shape;145;p13"/>
          <p:cNvSpPr/>
          <p:nvPr/>
        </p:nvSpPr>
        <p:spPr>
          <a:xfrm>
            <a:off x="306006" y="1616129"/>
            <a:ext cx="8367731"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46" name="Google Shape;146;p13"/>
          <p:cNvSpPr/>
          <p:nvPr/>
        </p:nvSpPr>
        <p:spPr>
          <a:xfrm>
            <a:off x="640081" y="4937759"/>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algn="ctr"/>
            <a:r>
              <a:rPr lang="es-ES" sz="1400" b="1" i="0" u="none" strike="noStrike" cap="none" dirty="0">
                <a:solidFill>
                  <a:schemeClr val="dk1"/>
                </a:solidFill>
                <a:latin typeface="Arial"/>
                <a:ea typeface="Arial"/>
                <a:cs typeface="Arial"/>
                <a:sym typeface="Arial"/>
              </a:rPr>
              <a:t>IMPACT</a:t>
            </a:r>
            <a:endParaRPr lang="es-ES" dirty="0"/>
          </a:p>
          <a:p>
            <a:pPr marL="0" marR="0" lvl="0" indent="0" algn="ctr" rtl="0">
              <a:lnSpc>
                <a:spcPct val="100000"/>
              </a:lnSpc>
              <a:spcBef>
                <a:spcPts val="0"/>
              </a:spcBef>
              <a:spcAft>
                <a:spcPts val="0"/>
              </a:spcAft>
              <a:buNone/>
            </a:pPr>
            <a:r>
              <a:rPr lang="es-ES" sz="1400" b="1" i="0" u="none" strike="noStrike" cap="none" dirty="0">
                <a:solidFill>
                  <a:schemeClr val="dk1"/>
                </a:solidFill>
                <a:latin typeface="Arial"/>
                <a:ea typeface="Arial"/>
                <a:cs typeface="Arial"/>
                <a:sym typeface="Arial"/>
              </a:rPr>
              <a:t>ENVIRONMENTAL</a:t>
            </a:r>
            <a:endParaRPr dirty="0"/>
          </a:p>
        </p:txBody>
      </p:sp>
      <p:pic>
        <p:nvPicPr>
          <p:cNvPr id="147" name="Google Shape;147;p13"/>
          <p:cNvPicPr preferRelativeResize="0"/>
          <p:nvPr/>
        </p:nvPicPr>
        <p:blipFill rotWithShape="1">
          <a:blip r:embed="rId3">
            <a:alphaModFix/>
          </a:blip>
          <a:srcRect/>
          <a:stretch/>
        </p:blipFill>
        <p:spPr>
          <a:xfrm>
            <a:off x="434537" y="1711236"/>
            <a:ext cx="2167965" cy="2782388"/>
          </a:xfrm>
          <a:prstGeom prst="rect">
            <a:avLst/>
          </a:prstGeom>
          <a:noFill/>
          <a:ln>
            <a:noFill/>
          </a:ln>
        </p:spPr>
      </p:pic>
      <p:sp>
        <p:nvSpPr>
          <p:cNvPr id="148" name="Google Shape;148;p13"/>
          <p:cNvSpPr txBox="1"/>
          <p:nvPr/>
        </p:nvSpPr>
        <p:spPr>
          <a:xfrm>
            <a:off x="2965268" y="2220686"/>
            <a:ext cx="5486400" cy="2308284"/>
          </a:xfrm>
          <a:prstGeom prst="rect">
            <a:avLst/>
          </a:prstGeom>
          <a:noFill/>
          <a:ln>
            <a:noFill/>
          </a:ln>
        </p:spPr>
        <p:txBody>
          <a:bodyPr spcFirstLastPara="1" wrap="square" lIns="91425" tIns="45700" rIns="91425" bIns="45700" anchor="t" anchorCtr="0">
            <a:spAutoFit/>
          </a:bodyPr>
          <a:lstStyle/>
          <a:p>
            <a:pPr lvl="0" algn="just"/>
            <a:r>
              <a:rPr lang="fr-FR" sz="1600" dirty="0"/>
              <a:t>Jusqu’à la dernière décennie, le LMD était planifié en fonction de l’indicateur de coût d’exploitation.</a:t>
            </a:r>
          </a:p>
          <a:p>
            <a:pPr lvl="0" algn="just"/>
            <a:r>
              <a:rPr lang="fr-FR" sz="1600" dirty="0"/>
              <a:t>
Néanmoins, actuellement, et parce que différents organismes de régulation approuvent des règles dans le but de réduire l’impact environnemental de la mobilité non durable, les modèles de distribution de fret urbain et en particulier LMD sont planifiés en donnant la priorité à moins d’impact environnemental</a:t>
            </a:r>
            <a:r>
              <a:rPr lang="es-ES" sz="16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49" name="Google Shape;149;p13"/>
          <p:cNvSpPr/>
          <p:nvPr/>
        </p:nvSpPr>
        <p:spPr>
          <a:xfrm>
            <a:off x="1580605" y="5780079"/>
            <a:ext cx="5943600" cy="707846"/>
          </a:xfrm>
          <a:prstGeom prst="rect">
            <a:avLst/>
          </a:prstGeom>
          <a:noFill/>
          <a:ln>
            <a:noFill/>
          </a:ln>
        </p:spPr>
        <p:txBody>
          <a:bodyPr spcFirstLastPara="1" wrap="square" lIns="91425" tIns="45700" rIns="91425" bIns="45700" anchor="t" anchorCtr="0">
            <a:spAutoFit/>
          </a:bodyPr>
          <a:lstStyle/>
          <a:p>
            <a:pPr lvl="0" algn="ctr"/>
            <a:r>
              <a:rPr lang="fr-FR" sz="2000" b="1" dirty="0">
                <a:solidFill>
                  <a:srgbClr val="18C320"/>
                </a:solidFill>
              </a:rPr>
              <a:t>IMPORTANT:: Toutes ces informations seront essentielles dans le </a:t>
            </a:r>
            <a:r>
              <a:rPr lang="fr-FR" sz="2000" b="1" dirty="0" err="1">
                <a:solidFill>
                  <a:srgbClr val="18C320"/>
                </a:solidFill>
              </a:rPr>
              <a:t>Serious</a:t>
            </a:r>
            <a:r>
              <a:rPr lang="fr-FR" sz="2000" b="1" dirty="0">
                <a:solidFill>
                  <a:srgbClr val="18C320"/>
                </a:solidFill>
              </a:rPr>
              <a:t> Game</a:t>
            </a:r>
            <a:endParaRPr lang="en-GB" dirty="0"/>
          </a:p>
        </p:txBody>
      </p:sp>
      <p:pic>
        <p:nvPicPr>
          <p:cNvPr id="150" name="Google Shape;150;p13"/>
          <p:cNvPicPr preferRelativeResize="0"/>
          <p:nvPr/>
        </p:nvPicPr>
        <p:blipFill rotWithShape="1">
          <a:blip r:embed="rId4">
            <a:alphaModFix/>
          </a:blip>
          <a:srcRect/>
          <a:stretch/>
        </p:blipFill>
        <p:spPr>
          <a:xfrm>
            <a:off x="1238960" y="5652291"/>
            <a:ext cx="485095" cy="9837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156" name="Google Shape;156;p14"/>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VÉHICULES </a:t>
            </a:r>
            <a:endParaRPr lang="en-US" sz="2400" b="0" i="0" u="none" strike="noStrike" cap="none" dirty="0">
              <a:solidFill>
                <a:schemeClr val="lt1"/>
              </a:solidFill>
              <a:latin typeface="Arial"/>
              <a:ea typeface="Arial"/>
              <a:cs typeface="Arial"/>
              <a:sym typeface="Arial"/>
            </a:endParaRPr>
          </a:p>
        </p:txBody>
      </p:sp>
      <p:sp>
        <p:nvSpPr>
          <p:cNvPr id="157" name="Google Shape;157;p14"/>
          <p:cNvSpPr/>
          <p:nvPr/>
        </p:nvSpPr>
        <p:spPr>
          <a:xfrm>
            <a:off x="306006" y="1616129"/>
            <a:ext cx="8367731" cy="4001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lvl="0" algn="just"/>
            <a:r>
              <a:rPr lang="fr-FR" sz="1600" dirty="0">
                <a:solidFill>
                  <a:schemeClr val="dk1"/>
                </a:solidFill>
              </a:rPr>
              <a:t>2 grandes catégories de véhicules peuvent être utilisées dans la livraison du dernier kilomètre (1) :
</a:t>
            </a:r>
            <a:r>
              <a:rPr lang="en-GB" sz="1600" b="0" i="0" u="none" strike="noStrike" cap="none" dirty="0">
                <a:solidFill>
                  <a:schemeClr val="dk1"/>
                </a:solidFill>
                <a:latin typeface="Arial"/>
                <a:ea typeface="Arial"/>
                <a:cs typeface="Arial"/>
                <a:sym typeface="Arial"/>
              </a:rPr>
              <a:t> </a:t>
            </a:r>
            <a:r>
              <a:rPr lang="fr-FR" sz="1600" b="1" dirty="0"/>
              <a:t>Catégorie L </a:t>
            </a:r>
            <a:r>
              <a:rPr lang="fr-FR" sz="1600" dirty="0"/>
              <a:t>: véhicules à 2 et 3 roues et quadricycles : tels que vélos, vélos cargo, motos...</a:t>
            </a:r>
            <a:r>
              <a:rPr lang="fr-FR" sz="1600" b="1" dirty="0"/>
              <a:t>
</a:t>
            </a:r>
            <a:endParaRPr lang="en-GB"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Noto Sans Symbols"/>
              <a:buNone/>
            </a:pPr>
            <a:endParaRPr lang="en-GB"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Noto Sans Symbols"/>
              <a:buNone/>
            </a:pPr>
            <a:endParaRPr lang="en-GB" sz="1600" b="0" i="0" u="none" strike="noStrike" cap="none" dirty="0">
              <a:solidFill>
                <a:srgbClr val="000000"/>
              </a:solidFill>
              <a:latin typeface="Arial"/>
              <a:ea typeface="Arial"/>
              <a:cs typeface="Arial"/>
              <a:sym typeface="Arial"/>
            </a:endParaRPr>
          </a:p>
          <a:p>
            <a:pPr lvl="0" algn="just">
              <a:buSzPts val="1600"/>
            </a:pPr>
            <a:r>
              <a:rPr lang="fr-FR" sz="1600" b="1" dirty="0"/>
              <a:t>Catégorie N: </a:t>
            </a:r>
            <a:r>
              <a:rPr lang="fr-FR" sz="1600" dirty="0"/>
              <a:t>véhicules transportant des marchandises (2). Dans ce cas, il existe 3 sous-catégories différentes :</a:t>
            </a:r>
          </a:p>
          <a:p>
            <a:pPr marL="285750" lvl="0" indent="-285750" algn="just">
              <a:buSzPts val="1600"/>
              <a:buFont typeface="Arial" panose="020B0604020202020204" pitchFamily="34" charset="0"/>
              <a:buChar char="•"/>
            </a:pPr>
            <a:r>
              <a:rPr lang="fr-FR" sz="1600" b="1" dirty="0"/>
              <a:t>
</a:t>
            </a:r>
            <a:r>
              <a:rPr lang="fr-FR" sz="1600" dirty="0"/>
              <a:t>Catégorie N1: véhicules à moteur dont la masse maximale ne dépasse pas 3,5 tonnes.
Catégorie N2: véhicules à moteur d’une masse maximale excédant 3,5 tonnes mais n’excédant pas 12 tonnes.
Catégorie N3: véhicules à moteur d’une masse maximale supérieure à 12 tonnes.</a:t>
            </a:r>
            <a:endParaRPr lang="en-GB"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58" name="Google Shape;158;p14"/>
          <p:cNvSpPr/>
          <p:nvPr/>
        </p:nvSpPr>
        <p:spPr>
          <a:xfrm>
            <a:off x="3082834" y="5534296"/>
            <a:ext cx="1828800"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1" u="none" strike="noStrike" cap="none" dirty="0">
                <a:solidFill>
                  <a:schemeClr val="lt1"/>
                </a:solidFill>
                <a:latin typeface="Arial"/>
                <a:ea typeface="Arial"/>
                <a:cs typeface="Arial"/>
                <a:sym typeface="Arial"/>
              </a:rPr>
              <a:t>“N” </a:t>
            </a:r>
            <a:r>
              <a:rPr lang="es-ES" sz="1400" b="1" dirty="0">
                <a:solidFill>
                  <a:schemeClr val="lt1"/>
                </a:solidFill>
              </a:rPr>
              <a:t>VÉHICULES</a:t>
            </a:r>
            <a:endParaRPr dirty="0"/>
          </a:p>
        </p:txBody>
      </p:sp>
      <p:sp>
        <p:nvSpPr>
          <p:cNvPr id="159" name="Google Shape;159;p14"/>
          <p:cNvSpPr/>
          <p:nvPr/>
        </p:nvSpPr>
        <p:spPr>
          <a:xfrm>
            <a:off x="3209107" y="2878181"/>
            <a:ext cx="1793966"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 </a:t>
            </a:r>
            <a:r>
              <a:rPr lang="es-ES" sz="1600" b="1" dirty="0">
                <a:solidFill>
                  <a:schemeClr val="lt1"/>
                </a:solidFill>
              </a:rPr>
              <a:t>VÉHICULES</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165" name="Google Shape;165;p15"/>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buSzPct val="100000"/>
            </a:pPr>
            <a:r>
              <a:rPr lang="fr-FR" sz="2400" dirty="0">
                <a:solidFill>
                  <a:schemeClr val="lt1"/>
                </a:solidFill>
              </a:rPr>
              <a:t>1. Transport de marchandises sur les routes urbaines - VÉHICULES </a:t>
            </a:r>
            <a:endParaRPr dirty="0"/>
          </a:p>
        </p:txBody>
      </p:sp>
      <p:sp>
        <p:nvSpPr>
          <p:cNvPr id="166" name="Google Shape;166;p15"/>
          <p:cNvSpPr/>
          <p:nvPr/>
        </p:nvSpPr>
        <p:spPr>
          <a:xfrm>
            <a:off x="437044" y="1914249"/>
            <a:ext cx="1483605" cy="338554"/>
          </a:xfrm>
          <a:prstGeom prst="rect">
            <a:avLst/>
          </a:prstGeom>
          <a:solidFill>
            <a:srgbClr val="00B0F0"/>
          </a:solidFill>
          <a:ln>
            <a:noFill/>
          </a:ln>
        </p:spPr>
        <p:txBody>
          <a:bodyPr spcFirstLastPara="1" wrap="square" lIns="91425" tIns="45700" rIns="91425" bIns="45700" anchor="t" anchorCtr="0">
            <a:spAutoFit/>
          </a:bodyPr>
          <a:lstStyle/>
          <a:p>
            <a:pPr lvl="0"/>
            <a:r>
              <a:rPr lang="es-ES" sz="1600" b="1" dirty="0" err="1"/>
              <a:t>Catégorie</a:t>
            </a:r>
            <a:r>
              <a:rPr lang="es-ES" sz="1600" b="1" dirty="0"/>
              <a:t> </a:t>
            </a:r>
            <a:r>
              <a:rPr lang="es-ES" sz="1600" b="1" i="0" u="none" strike="noStrike" cap="none" dirty="0">
                <a:solidFill>
                  <a:srgbClr val="000000"/>
                </a:solidFill>
                <a:latin typeface="Arial"/>
                <a:ea typeface="Arial"/>
                <a:cs typeface="Arial"/>
                <a:sym typeface="Arial"/>
              </a:rPr>
              <a:t>L</a:t>
            </a:r>
            <a:r>
              <a:rPr lang="es-ES" sz="16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67" name="Google Shape;167;p15"/>
          <p:cNvSpPr txBox="1"/>
          <p:nvPr/>
        </p:nvSpPr>
        <p:spPr>
          <a:xfrm>
            <a:off x="418012" y="4194617"/>
            <a:ext cx="7759337" cy="338554"/>
          </a:xfrm>
          <a:prstGeom prst="rect">
            <a:avLst/>
          </a:prstGeom>
          <a:noFill/>
          <a:ln>
            <a:noFill/>
          </a:ln>
        </p:spPr>
        <p:txBody>
          <a:bodyPr spcFirstLastPara="1" wrap="square" lIns="91425" tIns="45700" rIns="91425" bIns="45700" anchor="t" anchorCtr="0">
            <a:spAutoFit/>
          </a:bodyPr>
          <a:lstStyle/>
          <a:p>
            <a:pPr lvl="0"/>
            <a:r>
              <a:rPr lang="es-ES" sz="1600" dirty="0" err="1">
                <a:solidFill>
                  <a:schemeClr val="dk1"/>
                </a:solidFill>
              </a:rPr>
              <a:t>Charge</a:t>
            </a:r>
            <a:r>
              <a:rPr lang="es-ES" sz="1600" dirty="0">
                <a:solidFill>
                  <a:schemeClr val="dk1"/>
                </a:solidFill>
              </a:rPr>
              <a:t> </a:t>
            </a:r>
            <a:r>
              <a:rPr lang="es-ES" sz="1600" dirty="0" err="1">
                <a:solidFill>
                  <a:schemeClr val="dk1"/>
                </a:solidFill>
              </a:rPr>
              <a:t>utile</a:t>
            </a:r>
            <a:r>
              <a:rPr lang="es-ES" sz="1600" dirty="0">
                <a:solidFill>
                  <a:schemeClr val="dk1"/>
                </a:solidFill>
              </a:rPr>
              <a:t>:</a:t>
            </a:r>
            <a:endParaRPr dirty="0"/>
          </a:p>
        </p:txBody>
      </p:sp>
      <p:sp>
        <p:nvSpPr>
          <p:cNvPr id="168" name="Google Shape;168;p15"/>
          <p:cNvSpPr/>
          <p:nvPr/>
        </p:nvSpPr>
        <p:spPr>
          <a:xfrm>
            <a:off x="2194560" y="1729017"/>
            <a:ext cx="3698448" cy="1169511"/>
          </a:xfrm>
          <a:prstGeom prst="rect">
            <a:avLst/>
          </a:prstGeom>
          <a:noFill/>
          <a:ln>
            <a:noFill/>
          </a:ln>
        </p:spPr>
        <p:txBody>
          <a:bodyPr spcFirstLastPara="1" wrap="square" lIns="91425" tIns="45700" rIns="91425" bIns="45700" anchor="t" anchorCtr="0">
            <a:spAutoFit/>
          </a:bodyPr>
          <a:lstStyle/>
          <a:p>
            <a:pPr lvl="0"/>
            <a:r>
              <a:rPr lang="pt-BR" b="1" dirty="0">
                <a:solidFill>
                  <a:schemeClr val="dk1"/>
                </a:solidFill>
              </a:rPr>
              <a:t>VÉLOS 2 ROUES OU VÉLOS CARGO
VÉLOS CARGO 3 ROUES
MOTOS 2 OU 3 ROUES
QUADRICYCLES
</a:t>
            </a:r>
            <a:endParaRPr sz="1400" b="1" i="0" u="none" strike="noStrike" cap="none" dirty="0">
              <a:solidFill>
                <a:schemeClr val="dk1"/>
              </a:solidFill>
              <a:latin typeface="Arial"/>
              <a:ea typeface="Arial"/>
              <a:cs typeface="Arial"/>
              <a:sym typeface="Arial"/>
            </a:endParaRPr>
          </a:p>
        </p:txBody>
      </p:sp>
      <p:sp>
        <p:nvSpPr>
          <p:cNvPr id="169" name="Google Shape;169;p15"/>
          <p:cNvSpPr/>
          <p:nvPr/>
        </p:nvSpPr>
        <p:spPr>
          <a:xfrm>
            <a:off x="2050869" y="1608191"/>
            <a:ext cx="143691" cy="1110343"/>
          </a:xfrm>
          <a:prstGeom prst="leftBrace">
            <a:avLst>
              <a:gd name="adj1" fmla="val 833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0" name="Google Shape;170;p15"/>
          <p:cNvSpPr/>
          <p:nvPr/>
        </p:nvSpPr>
        <p:spPr>
          <a:xfrm>
            <a:off x="418012" y="2736736"/>
            <a:ext cx="8125097" cy="584735"/>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Produits transportés: courrier et colis; produits de détail, produits de restauration
</a:t>
            </a:r>
            <a:endParaRPr lang="en-US" dirty="0"/>
          </a:p>
        </p:txBody>
      </p:sp>
      <p:graphicFrame>
        <p:nvGraphicFramePr>
          <p:cNvPr id="171" name="Google Shape;171;p15"/>
          <p:cNvGraphicFramePr/>
          <p:nvPr>
            <p:extLst>
              <p:ext uri="{D42A27DB-BD31-4B8C-83A1-F6EECF244321}">
                <p14:modId xmlns:p14="http://schemas.microsoft.com/office/powerpoint/2010/main" val="1651996356"/>
              </p:ext>
            </p:extLst>
          </p:nvPr>
        </p:nvGraphicFramePr>
        <p:xfrm>
          <a:off x="640080" y="4651659"/>
          <a:ext cx="7903025" cy="2088775"/>
        </p:xfrm>
        <a:graphic>
          <a:graphicData uri="http://schemas.openxmlformats.org/drawingml/2006/table">
            <a:tbl>
              <a:tblPr firstRow="1" bandRow="1">
                <a:noFill/>
                <a:tableStyleId>{07ED0BD8-FBD3-4A32-A6B9-4B5962FA4A3B}</a:tableStyleId>
              </a:tblPr>
              <a:tblGrid>
                <a:gridCol w="1580605">
                  <a:extLst>
                    <a:ext uri="{9D8B030D-6E8A-4147-A177-3AD203B41FA5}">
                      <a16:colId xmlns:a16="http://schemas.microsoft.com/office/drawing/2014/main" val="20000"/>
                    </a:ext>
                  </a:extLst>
                </a:gridCol>
                <a:gridCol w="1580605">
                  <a:extLst>
                    <a:ext uri="{9D8B030D-6E8A-4147-A177-3AD203B41FA5}">
                      <a16:colId xmlns:a16="http://schemas.microsoft.com/office/drawing/2014/main" val="20001"/>
                    </a:ext>
                  </a:extLst>
                </a:gridCol>
                <a:gridCol w="1580605">
                  <a:extLst>
                    <a:ext uri="{9D8B030D-6E8A-4147-A177-3AD203B41FA5}">
                      <a16:colId xmlns:a16="http://schemas.microsoft.com/office/drawing/2014/main" val="20002"/>
                    </a:ext>
                  </a:extLst>
                </a:gridCol>
                <a:gridCol w="1580605">
                  <a:extLst>
                    <a:ext uri="{9D8B030D-6E8A-4147-A177-3AD203B41FA5}">
                      <a16:colId xmlns:a16="http://schemas.microsoft.com/office/drawing/2014/main" val="20003"/>
                    </a:ext>
                  </a:extLst>
                </a:gridCol>
                <a:gridCol w="1580605">
                  <a:extLst>
                    <a:ext uri="{9D8B030D-6E8A-4147-A177-3AD203B41FA5}">
                      <a16:colId xmlns:a16="http://schemas.microsoft.com/office/drawing/2014/main" val="20004"/>
                    </a:ext>
                  </a:extLst>
                </a:gridCol>
              </a:tblGrid>
              <a:tr h="1239690">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extLst>
                  <a:ext uri="{0D108BD9-81ED-4DB2-BD59-A6C34878D82A}">
                    <a16:rowId xmlns:a16="http://schemas.microsoft.com/office/drawing/2014/main" val="10000"/>
                  </a:ext>
                </a:extLst>
              </a:tr>
              <a:tr h="849085">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err="1"/>
                        <a:t>selon</a:t>
                      </a:r>
                      <a:r>
                        <a:rPr lang="es-ES" sz="1400" u="none" strike="noStrike" cap="none" dirty="0"/>
                        <a:t> le </a:t>
                      </a:r>
                      <a:r>
                        <a:rPr lang="es-ES" sz="1400" u="none" strike="noStrike" cap="none" dirty="0" err="1"/>
                        <a:t>coffre</a:t>
                      </a:r>
                      <a:r>
                        <a:rPr lang="es-ES" sz="1400" u="none" strike="noStrike" cap="none" dirty="0"/>
                        <a:t> </a:t>
                      </a:r>
                      <a:r>
                        <a:rPr lang="es-ES" sz="1400" u="none" strike="noStrike" cap="none" dirty="0" err="1"/>
                        <a:t>utilisé</a:t>
                      </a:r>
                      <a:endParaRPr sz="1400" u="none" strike="noStrike" cap="none" dirty="0"/>
                    </a:p>
                  </a:txBody>
                  <a:tcPr marL="91450" marR="91450" marT="45725" marB="45725" anchor="ctr">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400" u="none" strike="noStrike" cap="none" dirty="0"/>
                        <a:t> jusqu’à 150 kg (voir diapositive suivante)</a:t>
                      </a:r>
                      <a:endParaRPr dirty="0"/>
                    </a:p>
                  </a:txBody>
                  <a:tcPr marL="91450" marR="91450" marT="45725" marB="45725" anchor="ctr">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400" u="none" strike="noStrike" cap="none" dirty="0" err="1"/>
                        <a:t>jusqu’à</a:t>
                      </a:r>
                      <a:r>
                        <a:rPr lang="es-ES" sz="1400" u="none" strike="noStrike" cap="none" dirty="0"/>
                        <a:t> 350 kg</a:t>
                      </a:r>
                      <a:endParaRPr dirty="0"/>
                    </a:p>
                  </a:txBody>
                  <a:tcPr marL="91450" marR="91450" marT="45725" marB="45725" anchor="ctr">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err="1"/>
                        <a:t>jusqu’à</a:t>
                      </a:r>
                      <a:r>
                        <a:rPr lang="es-ES" sz="1400" u="none" strike="noStrike" cap="none" dirty="0"/>
                        <a:t> 350 kg</a:t>
                      </a:r>
                      <a:endParaRPr dirty="0"/>
                    </a:p>
                  </a:txBody>
                  <a:tcPr marL="91450" marR="91450" marT="45725" marB="45725" anchor="ctr">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noProof="0" dirty="0"/>
                        <a:t>selon la capacité du coffre de la moto</a:t>
                      </a:r>
                      <a:endParaRPr lang="en-GB" sz="1400" u="none" strike="noStrike" cap="none" noProof="0" dirty="0"/>
                    </a:p>
                  </a:txBody>
                  <a:tcPr marL="91450" marR="91450" marT="45725" marB="45725" anchor="ctr">
                    <a:lnL w="12700" cap="flat" cmpd="sng">
                      <a:solidFill>
                        <a:srgbClr val="18C320"/>
                      </a:solidFill>
                      <a:prstDash val="solid"/>
                      <a:round/>
                      <a:headEnd type="none" w="sm" len="sm"/>
                      <a:tailEnd type="none" w="sm" len="sm"/>
                    </a:lnL>
                    <a:lnR w="12700" cap="flat" cmpd="sng">
                      <a:solidFill>
                        <a:srgbClr val="18C320"/>
                      </a:solidFill>
                      <a:prstDash val="solid"/>
                      <a:round/>
                      <a:headEnd type="none" w="sm" len="sm"/>
                      <a:tailEnd type="none" w="sm" len="sm"/>
                    </a:lnR>
                    <a:lnT w="12700" cap="flat" cmpd="sng">
                      <a:solidFill>
                        <a:srgbClr val="18C320"/>
                      </a:solidFill>
                      <a:prstDash val="solid"/>
                      <a:round/>
                      <a:headEnd type="none" w="sm" len="sm"/>
                      <a:tailEnd type="none" w="sm" len="sm"/>
                    </a:lnT>
                    <a:lnB w="12700" cap="flat" cmpd="sng">
                      <a:solidFill>
                        <a:srgbClr val="18C3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77" name="Google Shape;177;p15" descr="Une image contenant texte&#10;&#10;Description générée automatiquement"/>
          <p:cNvPicPr preferRelativeResize="0"/>
          <p:nvPr/>
        </p:nvPicPr>
        <p:blipFill rotWithShape="1">
          <a:blip r:embed="rId3">
            <a:alphaModFix/>
          </a:blip>
          <a:srcRect/>
          <a:stretch/>
        </p:blipFill>
        <p:spPr>
          <a:xfrm>
            <a:off x="1284983" y="3109477"/>
            <a:ext cx="1531771" cy="966652"/>
          </a:xfrm>
          <a:prstGeom prst="rect">
            <a:avLst/>
          </a:prstGeom>
          <a:noFill/>
          <a:ln>
            <a:noFill/>
          </a:ln>
        </p:spPr>
      </p:pic>
      <p:pic>
        <p:nvPicPr>
          <p:cNvPr id="178" name="Google Shape;178;p15" descr="https://lh5.googleusercontent.com/L24lqX51tYLdW7DnT2gsuhu75u7sSjD3ljIVPgZrSFN8DuE_WVH0AWw2KkeoZ5Zt2W6g02V_7ejiqk8FyBJmdZq1NSafy25EUxHwJbTer6PnKMIp6KQ4PhlWoQn3DO2Fm7ZhgZKLU9vl5S0NXkqB-DRRBFK5"/>
          <p:cNvPicPr preferRelativeResize="0"/>
          <p:nvPr/>
        </p:nvPicPr>
        <p:blipFill rotWithShape="1">
          <a:blip r:embed="rId4">
            <a:alphaModFix/>
          </a:blip>
          <a:srcRect/>
          <a:stretch/>
        </p:blipFill>
        <p:spPr>
          <a:xfrm>
            <a:off x="2958861" y="2997794"/>
            <a:ext cx="1613139" cy="1228226"/>
          </a:xfrm>
          <a:prstGeom prst="rect">
            <a:avLst/>
          </a:prstGeom>
          <a:noFill/>
          <a:ln>
            <a:noFill/>
          </a:ln>
        </p:spPr>
      </p:pic>
      <p:pic>
        <p:nvPicPr>
          <p:cNvPr id="179" name="Google Shape;179;p15" descr="Une image contenant plusieurs, arrangé&#10;&#10;Description générée automatiquement"/>
          <p:cNvPicPr preferRelativeResize="0"/>
          <p:nvPr/>
        </p:nvPicPr>
        <p:blipFill rotWithShape="1">
          <a:blip r:embed="rId5">
            <a:alphaModFix/>
          </a:blip>
          <a:srcRect/>
          <a:stretch/>
        </p:blipFill>
        <p:spPr>
          <a:xfrm>
            <a:off x="5055145" y="3248793"/>
            <a:ext cx="1668689" cy="1067836"/>
          </a:xfrm>
          <a:prstGeom prst="rect">
            <a:avLst/>
          </a:prstGeom>
          <a:noFill/>
          <a:ln>
            <a:noFill/>
          </a:ln>
        </p:spPr>
      </p:pic>
      <p:pic>
        <p:nvPicPr>
          <p:cNvPr id="3" name="Irudia 2">
            <a:extLst>
              <a:ext uri="{FF2B5EF4-FFF2-40B4-BE49-F238E27FC236}">
                <a16:creationId xmlns:a16="http://schemas.microsoft.com/office/drawing/2014/main" id="{AC2F4F57-A885-D5FC-C2CA-EA80033B5196}"/>
              </a:ext>
            </a:extLst>
          </p:cNvPr>
          <p:cNvPicPr>
            <a:picLocks noChangeAspect="1"/>
          </p:cNvPicPr>
          <p:nvPr/>
        </p:nvPicPr>
        <p:blipFill>
          <a:blip r:embed="rId6"/>
          <a:stretch>
            <a:fillRect/>
          </a:stretch>
        </p:blipFill>
        <p:spPr>
          <a:xfrm>
            <a:off x="950324" y="4790632"/>
            <a:ext cx="781594" cy="992836"/>
          </a:xfrm>
          <a:prstGeom prst="rect">
            <a:avLst/>
          </a:prstGeom>
        </p:spPr>
      </p:pic>
      <p:pic>
        <p:nvPicPr>
          <p:cNvPr id="5" name="Irudia 4">
            <a:extLst>
              <a:ext uri="{FF2B5EF4-FFF2-40B4-BE49-F238E27FC236}">
                <a16:creationId xmlns:a16="http://schemas.microsoft.com/office/drawing/2014/main" id="{15F4ABF6-838A-E184-AB2B-8C464030D5A3}"/>
              </a:ext>
            </a:extLst>
          </p:cNvPr>
          <p:cNvPicPr>
            <a:picLocks noChangeAspect="1"/>
          </p:cNvPicPr>
          <p:nvPr/>
        </p:nvPicPr>
        <p:blipFill rotWithShape="1">
          <a:blip r:embed="rId7"/>
          <a:srcRect l="8857" t="4576"/>
          <a:stretch/>
        </p:blipFill>
        <p:spPr>
          <a:xfrm>
            <a:off x="2565858" y="4777715"/>
            <a:ext cx="906073" cy="1011876"/>
          </a:xfrm>
          <a:prstGeom prst="rect">
            <a:avLst/>
          </a:prstGeom>
        </p:spPr>
      </p:pic>
      <p:pic>
        <p:nvPicPr>
          <p:cNvPr id="7" name="Irudia 6">
            <a:extLst>
              <a:ext uri="{FF2B5EF4-FFF2-40B4-BE49-F238E27FC236}">
                <a16:creationId xmlns:a16="http://schemas.microsoft.com/office/drawing/2014/main" id="{7E5631DA-0B6D-4C0B-A60E-083F65CF4845}"/>
              </a:ext>
            </a:extLst>
          </p:cNvPr>
          <p:cNvPicPr>
            <a:picLocks noChangeAspect="1"/>
          </p:cNvPicPr>
          <p:nvPr/>
        </p:nvPicPr>
        <p:blipFill>
          <a:blip r:embed="rId8"/>
          <a:stretch>
            <a:fillRect/>
          </a:stretch>
        </p:blipFill>
        <p:spPr>
          <a:xfrm>
            <a:off x="4093708" y="4766552"/>
            <a:ext cx="998081" cy="1065621"/>
          </a:xfrm>
          <a:prstGeom prst="rect">
            <a:avLst/>
          </a:prstGeom>
        </p:spPr>
      </p:pic>
      <p:pic>
        <p:nvPicPr>
          <p:cNvPr id="9" name="Irudia 8">
            <a:extLst>
              <a:ext uri="{FF2B5EF4-FFF2-40B4-BE49-F238E27FC236}">
                <a16:creationId xmlns:a16="http://schemas.microsoft.com/office/drawing/2014/main" id="{394EFE7D-686C-4FCD-A9FD-703C2BBF499C}"/>
              </a:ext>
            </a:extLst>
          </p:cNvPr>
          <p:cNvPicPr>
            <a:picLocks noChangeAspect="1"/>
          </p:cNvPicPr>
          <p:nvPr/>
        </p:nvPicPr>
        <p:blipFill>
          <a:blip r:embed="rId9"/>
          <a:stretch>
            <a:fillRect/>
          </a:stretch>
        </p:blipFill>
        <p:spPr>
          <a:xfrm>
            <a:off x="5643091" y="4912054"/>
            <a:ext cx="1153315" cy="774615"/>
          </a:xfrm>
          <a:prstGeom prst="rect">
            <a:avLst/>
          </a:prstGeom>
        </p:spPr>
      </p:pic>
      <p:pic>
        <p:nvPicPr>
          <p:cNvPr id="11" name="Irudia 10">
            <a:extLst>
              <a:ext uri="{FF2B5EF4-FFF2-40B4-BE49-F238E27FC236}">
                <a16:creationId xmlns:a16="http://schemas.microsoft.com/office/drawing/2014/main" id="{7E22C56E-C1F2-7AA2-477A-EAFE70534CDA}"/>
              </a:ext>
            </a:extLst>
          </p:cNvPr>
          <p:cNvPicPr>
            <a:picLocks noChangeAspect="1"/>
          </p:cNvPicPr>
          <p:nvPr/>
        </p:nvPicPr>
        <p:blipFill>
          <a:blip r:embed="rId10"/>
          <a:stretch>
            <a:fillRect/>
          </a:stretch>
        </p:blipFill>
        <p:spPr>
          <a:xfrm>
            <a:off x="7167619" y="4725180"/>
            <a:ext cx="1100758" cy="11169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185" name="Google Shape;185;p16"/>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VÉHICULES </a:t>
            </a:r>
            <a:endParaRPr dirty="0"/>
          </a:p>
        </p:txBody>
      </p:sp>
      <p:pic>
        <p:nvPicPr>
          <p:cNvPr id="186" name="Google Shape;186;p16"/>
          <p:cNvPicPr preferRelativeResize="0"/>
          <p:nvPr/>
        </p:nvPicPr>
        <p:blipFill rotWithShape="1">
          <a:blip r:embed="rId3">
            <a:alphaModFix/>
          </a:blip>
          <a:srcRect/>
          <a:stretch/>
        </p:blipFill>
        <p:spPr>
          <a:xfrm>
            <a:off x="339634" y="1734503"/>
            <a:ext cx="7961811" cy="3810989"/>
          </a:xfrm>
          <a:prstGeom prst="rect">
            <a:avLst/>
          </a:prstGeom>
          <a:noFill/>
          <a:ln>
            <a:noFill/>
          </a:ln>
        </p:spPr>
      </p:pic>
      <p:sp>
        <p:nvSpPr>
          <p:cNvPr id="187" name="Google Shape;187;p16"/>
          <p:cNvSpPr/>
          <p:nvPr/>
        </p:nvSpPr>
        <p:spPr>
          <a:xfrm>
            <a:off x="246342" y="6230723"/>
            <a:ext cx="870171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000" b="0" i="0" u="none" strike="noStrike" cap="none" dirty="0" err="1">
                <a:solidFill>
                  <a:schemeClr val="dk1"/>
                </a:solidFill>
                <a:latin typeface="Arial"/>
                <a:ea typeface="Arial"/>
                <a:cs typeface="Arial"/>
                <a:sym typeface="Arial"/>
              </a:rPr>
              <a:t>Source</a:t>
            </a:r>
            <a:r>
              <a:rPr lang="es-ES" sz="1000" b="0" i="0" u="none" strike="noStrike" cap="none" dirty="0">
                <a:solidFill>
                  <a:schemeClr val="dk1"/>
                </a:solidFill>
                <a:latin typeface="Arial"/>
                <a:ea typeface="Arial"/>
                <a:cs typeface="Arial"/>
                <a:sym typeface="Arial"/>
              </a:rPr>
              <a:t>: Becker, S. and </a:t>
            </a:r>
            <a:r>
              <a:rPr lang="es-ES" sz="1000" b="0" i="0" u="none" strike="noStrike" cap="none" dirty="0" err="1">
                <a:solidFill>
                  <a:schemeClr val="dk1"/>
                </a:solidFill>
                <a:latin typeface="Arial"/>
                <a:ea typeface="Arial"/>
                <a:cs typeface="Arial"/>
                <a:sym typeface="Arial"/>
              </a:rPr>
              <a:t>Behrensen</a:t>
            </a:r>
            <a:r>
              <a:rPr lang="es-ES" sz="1000" b="0" i="0" u="none" strike="noStrike" cap="none" dirty="0">
                <a:solidFill>
                  <a:schemeClr val="dk1"/>
                </a:solidFill>
                <a:latin typeface="Arial"/>
                <a:ea typeface="Arial"/>
                <a:cs typeface="Arial"/>
                <a:sym typeface="Arial"/>
              </a:rPr>
              <a:t>, A. (2021, </a:t>
            </a:r>
            <a:r>
              <a:rPr lang="es-ES" sz="1000" b="0" i="0" u="none" strike="noStrike" cap="none" dirty="0" err="1">
                <a:solidFill>
                  <a:schemeClr val="dk1"/>
                </a:solidFill>
                <a:latin typeface="Arial"/>
                <a:ea typeface="Arial"/>
                <a:cs typeface="Arial"/>
                <a:sym typeface="Arial"/>
              </a:rPr>
              <a:t>February</a:t>
            </a:r>
            <a:r>
              <a:rPr lang="es-ES" sz="1000" b="0" i="0" u="none" strike="noStrike" cap="none" dirty="0">
                <a:solidFill>
                  <a:schemeClr val="dk1"/>
                </a:solidFill>
                <a:latin typeface="Arial"/>
                <a:ea typeface="Arial"/>
                <a:cs typeface="Arial"/>
                <a:sym typeface="Arial"/>
              </a:rPr>
              <a:t> 3). Cargo </a:t>
            </a:r>
            <a:r>
              <a:rPr lang="es-ES" sz="1000" b="0" i="0" u="none" strike="noStrike" cap="none" dirty="0" err="1">
                <a:solidFill>
                  <a:schemeClr val="dk1"/>
                </a:solidFill>
                <a:latin typeface="Arial"/>
                <a:ea typeface="Arial"/>
                <a:cs typeface="Arial"/>
                <a:sym typeface="Arial"/>
              </a:rPr>
              <a:t>Bikes</a:t>
            </a:r>
            <a:r>
              <a:rPr lang="es-ES" sz="1000" b="0" i="0" u="none" strike="noStrike" cap="none" dirty="0">
                <a:solidFill>
                  <a:schemeClr val="dk1"/>
                </a:solidFill>
                <a:latin typeface="Arial"/>
                <a:ea typeface="Arial"/>
                <a:cs typeface="Arial"/>
                <a:sym typeface="Arial"/>
              </a:rPr>
              <a:t>: </a:t>
            </a:r>
            <a:r>
              <a:rPr lang="es-ES" sz="1000" b="0" i="0" u="none" strike="noStrike" cap="none" dirty="0" err="1">
                <a:solidFill>
                  <a:schemeClr val="dk1"/>
                </a:solidFill>
                <a:latin typeface="Arial"/>
                <a:ea typeface="Arial"/>
                <a:cs typeface="Arial"/>
                <a:sym typeface="Arial"/>
              </a:rPr>
              <a:t>Sustainable</a:t>
            </a:r>
            <a:r>
              <a:rPr lang="es-ES" sz="1000" b="0" i="0" u="none" strike="noStrike" cap="none" dirty="0">
                <a:solidFill>
                  <a:schemeClr val="dk1"/>
                </a:solidFill>
                <a:latin typeface="Arial"/>
                <a:ea typeface="Arial"/>
                <a:cs typeface="Arial"/>
                <a:sym typeface="Arial"/>
              </a:rPr>
              <a:t> and </a:t>
            </a:r>
            <a:r>
              <a:rPr lang="es-ES" sz="1000" b="0" i="0" u="none" strike="noStrike" cap="none" dirty="0" err="1">
                <a:solidFill>
                  <a:schemeClr val="dk1"/>
                </a:solidFill>
                <a:latin typeface="Arial"/>
                <a:ea typeface="Arial"/>
                <a:cs typeface="Arial"/>
                <a:sym typeface="Arial"/>
              </a:rPr>
              <a:t>Resilient</a:t>
            </a:r>
            <a:r>
              <a:rPr lang="es-ES" sz="1000" b="0" i="0" u="none" strike="noStrike" cap="none" dirty="0">
                <a:solidFill>
                  <a:schemeClr val="dk1"/>
                </a:solidFill>
                <a:latin typeface="Arial"/>
                <a:ea typeface="Arial"/>
                <a:cs typeface="Arial"/>
                <a:sym typeface="Arial"/>
              </a:rPr>
              <a:t> </a:t>
            </a:r>
            <a:r>
              <a:rPr lang="es-ES" sz="1000" b="0" i="0" u="none" strike="noStrike" cap="none" dirty="0" err="1">
                <a:solidFill>
                  <a:schemeClr val="dk1"/>
                </a:solidFill>
                <a:latin typeface="Arial"/>
                <a:ea typeface="Arial"/>
                <a:cs typeface="Arial"/>
                <a:sym typeface="Arial"/>
              </a:rPr>
              <a:t>Transport</a:t>
            </a:r>
            <a:r>
              <a:rPr lang="es-ES" sz="1000" b="0" i="0" u="none" strike="noStrike" cap="none" dirty="0">
                <a:solidFill>
                  <a:srgbClr val="FF0000"/>
                </a:solidFill>
                <a:latin typeface="Arial"/>
                <a:ea typeface="Arial"/>
                <a:cs typeface="Arial"/>
                <a:sym typeface="Arial"/>
              </a:rPr>
              <a:t>. </a:t>
            </a:r>
            <a:r>
              <a:rPr lang="es-ES" sz="1000" b="0" i="0" u="sng" strike="noStrike" cap="none" dirty="0">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https://eu.boell.org/en/cargo-bikes-sustainable-and-resilient-transport</a:t>
            </a:r>
            <a:endParaRPr sz="1000" b="0" i="0" u="none" strike="noStrike" cap="none" dirty="0">
              <a:solidFill>
                <a:srgbClr val="0070C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193" name="Google Shape;193;p17"/>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VÉHICULES  </a:t>
            </a:r>
            <a:endParaRPr dirty="0"/>
          </a:p>
        </p:txBody>
      </p:sp>
      <p:sp>
        <p:nvSpPr>
          <p:cNvPr id="194" name="Google Shape;194;p17"/>
          <p:cNvSpPr/>
          <p:nvPr/>
        </p:nvSpPr>
        <p:spPr>
          <a:xfrm>
            <a:off x="1854925" y="1616129"/>
            <a:ext cx="6818811" cy="830956"/>
          </a:xfrm>
          <a:prstGeom prst="rect">
            <a:avLst/>
          </a:prstGeom>
          <a:noFill/>
          <a:ln>
            <a:noFill/>
          </a:ln>
        </p:spPr>
        <p:txBody>
          <a:bodyPr spcFirstLastPara="1" wrap="square" lIns="91425" tIns="45700" rIns="91425" bIns="45700" anchor="t" anchorCtr="0">
            <a:spAutoFit/>
          </a:bodyPr>
          <a:lstStyle/>
          <a:p>
            <a:pPr lvl="0" algn="just"/>
            <a:r>
              <a:rPr lang="fr-FR" sz="1600" dirty="0"/>
              <a:t>Les véhicules appartenant à la catégorie N sont classés en 3 sous-catégories: 
</a:t>
            </a:r>
            <a:endParaRPr sz="1600" b="0" i="0" u="none" strike="noStrike" cap="none" dirty="0">
              <a:solidFill>
                <a:srgbClr val="000000"/>
              </a:solidFill>
              <a:latin typeface="Arial"/>
              <a:ea typeface="Arial"/>
              <a:cs typeface="Arial"/>
              <a:sym typeface="Arial"/>
            </a:endParaRPr>
          </a:p>
        </p:txBody>
      </p:sp>
      <p:graphicFrame>
        <p:nvGraphicFramePr>
          <p:cNvPr id="195" name="Google Shape;195;p17"/>
          <p:cNvGraphicFramePr/>
          <p:nvPr>
            <p:extLst>
              <p:ext uri="{D42A27DB-BD31-4B8C-83A1-F6EECF244321}">
                <p14:modId xmlns:p14="http://schemas.microsoft.com/office/powerpoint/2010/main" val="444212720"/>
              </p:ext>
            </p:extLst>
          </p:nvPr>
        </p:nvGraphicFramePr>
        <p:xfrm>
          <a:off x="404946" y="2425338"/>
          <a:ext cx="8421400" cy="3923220"/>
        </p:xfrm>
        <a:graphic>
          <a:graphicData uri="http://schemas.openxmlformats.org/drawingml/2006/table">
            <a:tbl>
              <a:tblPr firstRow="1" bandRow="1">
                <a:noFill/>
                <a:tableStyleId>{07ED0BD8-FBD3-4A32-A6B9-4B5962FA4A3B}</a:tableStyleId>
              </a:tblPr>
              <a:tblGrid>
                <a:gridCol w="4210700">
                  <a:extLst>
                    <a:ext uri="{9D8B030D-6E8A-4147-A177-3AD203B41FA5}">
                      <a16:colId xmlns:a16="http://schemas.microsoft.com/office/drawing/2014/main" val="20000"/>
                    </a:ext>
                  </a:extLst>
                </a:gridCol>
                <a:gridCol w="4210700">
                  <a:extLst>
                    <a:ext uri="{9D8B030D-6E8A-4147-A177-3AD203B41FA5}">
                      <a16:colId xmlns:a16="http://schemas.microsoft.com/office/drawing/2014/main" val="20001"/>
                    </a:ext>
                  </a:extLst>
                </a:gridCol>
              </a:tblGrid>
              <a:tr h="224375">
                <a:tc gridSpan="2">
                  <a:txBody>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dirty="0">
                          <a:solidFill>
                            <a:schemeClr val="lt1"/>
                          </a:solidFill>
                          <a:latin typeface="Arial"/>
                          <a:ea typeface="Arial"/>
                          <a:cs typeface="Arial"/>
                          <a:sym typeface="Arial"/>
                        </a:rPr>
                        <a:t>N1: véhicules à moteur dont la masse maximale ne dépasse pas 3,5 tonnes 
</a:t>
                      </a:r>
                      <a:r>
                        <a:rPr lang="es-ES" sz="1600" b="1" i="0" u="none" strike="noStrike" cap="none" dirty="0">
                          <a:solidFill>
                            <a:schemeClr val="lt1"/>
                          </a:solidFill>
                          <a:latin typeface="Arial"/>
                          <a:ea typeface="Arial"/>
                          <a:cs typeface="Arial"/>
                          <a:sym typeface="Arial"/>
                        </a:rPr>
                        <a:t>(</a:t>
                      </a:r>
                      <a:r>
                        <a:rPr lang="es-ES" sz="1600" b="1" i="0" u="none" strike="noStrike" cap="none" dirty="0" err="1">
                          <a:solidFill>
                            <a:schemeClr val="lt1"/>
                          </a:solidFill>
                          <a:latin typeface="Arial"/>
                          <a:ea typeface="Arial"/>
                          <a:cs typeface="Arial"/>
                          <a:sym typeface="Arial"/>
                        </a:rPr>
                        <a:t>véhicules</a:t>
                      </a:r>
                      <a:r>
                        <a:rPr lang="es-ES" sz="1600" b="1" i="0" u="none" strike="noStrike" cap="none" dirty="0">
                          <a:solidFill>
                            <a:schemeClr val="lt1"/>
                          </a:solidFill>
                          <a:latin typeface="Arial"/>
                          <a:ea typeface="Arial"/>
                          <a:cs typeface="Arial"/>
                          <a:sym typeface="Arial"/>
                        </a:rPr>
                        <a:t> </a:t>
                      </a:r>
                      <a:r>
                        <a:rPr lang="es-ES" sz="1600" b="1" i="0" u="none" strike="noStrike" cap="none" dirty="0" err="1">
                          <a:solidFill>
                            <a:schemeClr val="lt1"/>
                          </a:solidFill>
                          <a:latin typeface="Arial"/>
                          <a:ea typeface="Arial"/>
                          <a:cs typeface="Arial"/>
                          <a:sym typeface="Arial"/>
                        </a:rPr>
                        <a:t>utilitaires</a:t>
                      </a:r>
                      <a:r>
                        <a:rPr lang="es-ES" sz="1600" b="1" i="0" u="none" strike="noStrike" cap="none" dirty="0">
                          <a:solidFill>
                            <a:schemeClr val="lt1"/>
                          </a:solidFill>
                          <a:latin typeface="Arial"/>
                          <a:ea typeface="Arial"/>
                          <a:cs typeface="Arial"/>
                          <a:sym typeface="Arial"/>
                        </a:rPr>
                        <a:t> </a:t>
                      </a:r>
                      <a:r>
                        <a:rPr lang="es-ES" sz="1600" b="1" i="0" u="none" strike="noStrike" cap="none" dirty="0" err="1">
                          <a:solidFill>
                            <a:schemeClr val="lt1"/>
                          </a:solidFill>
                          <a:latin typeface="Arial"/>
                          <a:ea typeface="Arial"/>
                          <a:cs typeface="Arial"/>
                          <a:sym typeface="Arial"/>
                        </a:rPr>
                        <a:t>légers</a:t>
                      </a:r>
                      <a:r>
                        <a:rPr lang="es-ES" sz="1600" b="1" i="0" u="none" strike="noStrike" cap="none" dirty="0">
                          <a:solidFill>
                            <a:schemeClr val="lt1"/>
                          </a:solidFill>
                          <a:latin typeface="Arial"/>
                          <a:ea typeface="Arial"/>
                          <a:cs typeface="Arial"/>
                          <a:sym typeface="Arial"/>
                        </a:rPr>
                        <a:t> - </a:t>
                      </a:r>
                      <a:r>
                        <a:rPr lang="es-ES" sz="1600" b="1" i="0" u="none" strike="noStrike" cap="none" dirty="0" err="1">
                          <a:solidFill>
                            <a:schemeClr val="lt1"/>
                          </a:solidFill>
                          <a:latin typeface="Arial"/>
                          <a:ea typeface="Arial"/>
                          <a:cs typeface="Arial"/>
                          <a:sym typeface="Arial"/>
                        </a:rPr>
                        <a:t>fourgonnettes</a:t>
                      </a:r>
                      <a:r>
                        <a:rPr lang="es-ES" sz="1600" b="1" i="0" u="none" strike="noStrike" cap="none" dirty="0">
                          <a:solidFill>
                            <a:schemeClr val="lt1"/>
                          </a:solidFill>
                          <a:latin typeface="Arial"/>
                          <a:ea typeface="Arial"/>
                          <a:cs typeface="Arial"/>
                          <a:sym typeface="Arial"/>
                        </a:rPr>
                        <a:t>)</a:t>
                      </a:r>
                      <a:endParaRPr sz="1600" b="1" i="0" u="none" strike="noStrike" cap="none" dirty="0">
                        <a:solidFill>
                          <a:schemeClr val="lt1"/>
                        </a:solidFill>
                        <a:latin typeface="Arial"/>
                        <a:ea typeface="Arial"/>
                        <a:cs typeface="Arial"/>
                        <a:sym typeface="Arial"/>
                      </a:endParaRPr>
                    </a:p>
                  </a:txBody>
                  <a:tcPr marL="91450" marR="91450" marT="45725" marB="45725">
                    <a:solidFill>
                      <a:srgbClr val="18C320"/>
                    </a:solidFill>
                  </a:tcPr>
                </a:tc>
                <a:tc hMerge="1">
                  <a:txBody>
                    <a:bodyPr/>
                    <a:lstStyle/>
                    <a:p>
                      <a:endParaRPr lang="es-ES"/>
                    </a:p>
                  </a:txBody>
                  <a:tcPr/>
                </a:tc>
                <a:extLst>
                  <a:ext uri="{0D108BD9-81ED-4DB2-BD59-A6C34878D82A}">
                    <a16:rowId xmlns:a16="http://schemas.microsoft.com/office/drawing/2014/main" val="10000"/>
                  </a:ext>
                </a:extLst>
              </a:tr>
              <a:tr h="2399200">
                <a:tc>
                  <a:txBody>
                    <a:bodyPr/>
                    <a:lstStyle/>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1"/>
                  </a:ext>
                </a:extLst>
              </a:tr>
              <a:tr h="745300">
                <a:tc>
                  <a:txBody>
                    <a:bodyPr/>
                    <a:lstStyle/>
                    <a:p>
                      <a:pPr marL="0" marR="0" lvl="0" indent="0" algn="l" rtl="0">
                        <a:lnSpc>
                          <a:spcPct val="100000"/>
                        </a:lnSpc>
                        <a:spcBef>
                          <a:spcPts val="0"/>
                        </a:spcBef>
                        <a:spcAft>
                          <a:spcPts val="0"/>
                        </a:spcAft>
                        <a:buNone/>
                      </a:pPr>
                      <a:r>
                        <a:rPr lang="fr-FR" sz="1400" u="none" strike="noStrike" cap="none" dirty="0">
                          <a:solidFill>
                            <a:schemeClr val="dk1"/>
                          </a:solidFill>
                        </a:rPr>
                        <a:t>Capacité : min. 600 kg – maximum 800 kg
Options d’alimentation : Combustibles fossiles / carburants alternatifs (électricité, gaz)
Produits: générique; +/- froid</a:t>
                      </a:r>
                      <a:endParaRPr dirty="0"/>
                    </a:p>
                  </a:txBody>
                  <a:tcPr marL="91450" marR="91450" marT="45725" marB="45725"/>
                </a:tc>
                <a:tc>
                  <a:txBody>
                    <a:bodyPr/>
                    <a:lstStyle/>
                    <a:p>
                      <a:pPr marL="0" marR="0" lvl="0" indent="0" algn="l" rtl="0">
                        <a:lnSpc>
                          <a:spcPct val="100000"/>
                        </a:lnSpc>
                        <a:spcBef>
                          <a:spcPts val="0"/>
                        </a:spcBef>
                        <a:spcAft>
                          <a:spcPts val="0"/>
                        </a:spcAft>
                        <a:buNone/>
                      </a:pPr>
                      <a:r>
                        <a:rPr lang="fr-FR" sz="1400" b="0" i="0" u="none" strike="noStrike" cap="none" dirty="0">
                          <a:solidFill>
                            <a:schemeClr val="dk1"/>
                          </a:solidFill>
                          <a:latin typeface="Arial"/>
                          <a:ea typeface="Arial"/>
                          <a:cs typeface="Arial"/>
                          <a:sym typeface="Arial"/>
                        </a:rPr>
                        <a:t>Capacité : maximum entre 1200 kg et 1500 kg
Options d’alimentation : Combustibles fossiles / carburants alternatifs (gaz, électricité) 
 Produits : génériques, +/- froid</a:t>
                      </a:r>
                      <a:endParaRPr dirty="0"/>
                    </a:p>
                  </a:txBody>
                  <a:tcPr marL="91450" marR="91450" marT="45725" marB="45725"/>
                </a:tc>
                <a:extLst>
                  <a:ext uri="{0D108BD9-81ED-4DB2-BD59-A6C34878D82A}">
                    <a16:rowId xmlns:a16="http://schemas.microsoft.com/office/drawing/2014/main" val="10002"/>
                  </a:ext>
                </a:extLst>
              </a:tr>
            </a:tbl>
          </a:graphicData>
        </a:graphic>
      </p:graphicFrame>
      <p:sp>
        <p:nvSpPr>
          <p:cNvPr id="198" name="Google Shape;198;p17"/>
          <p:cNvSpPr/>
          <p:nvPr/>
        </p:nvSpPr>
        <p:spPr>
          <a:xfrm>
            <a:off x="292942" y="1603065"/>
            <a:ext cx="1483605" cy="338554"/>
          </a:xfrm>
          <a:prstGeom prst="rect">
            <a:avLst/>
          </a:prstGeom>
          <a:solidFill>
            <a:srgbClr val="00B0F0"/>
          </a:solidFill>
          <a:ln>
            <a:noFill/>
          </a:ln>
        </p:spPr>
        <p:txBody>
          <a:bodyPr spcFirstLastPara="1" wrap="square" lIns="91425" tIns="45700" rIns="91425" bIns="45700" anchor="t" anchorCtr="0">
            <a:spAutoFit/>
          </a:bodyPr>
          <a:lstStyle/>
          <a:p>
            <a:pPr lvl="0"/>
            <a:r>
              <a:rPr lang="es-ES" sz="1600" b="1" dirty="0" err="1"/>
              <a:t>Catégorie</a:t>
            </a:r>
            <a:r>
              <a:rPr lang="es-ES" sz="1600" b="1" dirty="0"/>
              <a:t> </a:t>
            </a:r>
            <a:r>
              <a:rPr lang="es-ES" sz="1600" b="1" i="0" u="none" strike="noStrike" cap="none" dirty="0">
                <a:solidFill>
                  <a:srgbClr val="000000"/>
                </a:solidFill>
                <a:latin typeface="Arial"/>
                <a:ea typeface="Arial"/>
                <a:cs typeface="Arial"/>
                <a:sym typeface="Arial"/>
              </a:rPr>
              <a:t>N</a:t>
            </a:r>
            <a:r>
              <a:rPr lang="es-ES" sz="16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3" name="Irudia 2">
            <a:extLst>
              <a:ext uri="{FF2B5EF4-FFF2-40B4-BE49-F238E27FC236}">
                <a16:creationId xmlns:a16="http://schemas.microsoft.com/office/drawing/2014/main" id="{912CECC8-E6B9-CCF6-EAFE-1E0B6109A981}"/>
              </a:ext>
            </a:extLst>
          </p:cNvPr>
          <p:cNvPicPr>
            <a:picLocks noChangeAspect="1"/>
          </p:cNvPicPr>
          <p:nvPr/>
        </p:nvPicPr>
        <p:blipFill>
          <a:blip r:embed="rId3"/>
          <a:stretch>
            <a:fillRect/>
          </a:stretch>
        </p:blipFill>
        <p:spPr>
          <a:xfrm>
            <a:off x="753153" y="3192227"/>
            <a:ext cx="3328854" cy="2049644"/>
          </a:xfrm>
          <a:prstGeom prst="rect">
            <a:avLst/>
          </a:prstGeom>
        </p:spPr>
      </p:pic>
      <p:pic>
        <p:nvPicPr>
          <p:cNvPr id="5" name="Irudia 4">
            <a:extLst>
              <a:ext uri="{FF2B5EF4-FFF2-40B4-BE49-F238E27FC236}">
                <a16:creationId xmlns:a16="http://schemas.microsoft.com/office/drawing/2014/main" id="{86F02421-6779-C66D-8152-46F29204C1C9}"/>
              </a:ext>
            </a:extLst>
          </p:cNvPr>
          <p:cNvPicPr>
            <a:picLocks noChangeAspect="1"/>
          </p:cNvPicPr>
          <p:nvPr/>
        </p:nvPicPr>
        <p:blipFill>
          <a:blip r:embed="rId4"/>
          <a:stretch>
            <a:fillRect/>
          </a:stretch>
        </p:blipFill>
        <p:spPr>
          <a:xfrm>
            <a:off x="4872446" y="3086032"/>
            <a:ext cx="3635967" cy="22321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204" name="Google Shape;204;p18"/>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VÉHICULES  </a:t>
            </a:r>
            <a:endParaRPr dirty="0"/>
          </a:p>
        </p:txBody>
      </p:sp>
      <p:graphicFrame>
        <p:nvGraphicFramePr>
          <p:cNvPr id="205" name="Google Shape;205;p18"/>
          <p:cNvGraphicFramePr/>
          <p:nvPr>
            <p:extLst>
              <p:ext uri="{D42A27DB-BD31-4B8C-83A1-F6EECF244321}">
                <p14:modId xmlns:p14="http://schemas.microsoft.com/office/powerpoint/2010/main" val="157429439"/>
              </p:ext>
            </p:extLst>
          </p:nvPr>
        </p:nvGraphicFramePr>
        <p:xfrm>
          <a:off x="404946" y="2151018"/>
          <a:ext cx="7929875" cy="3723630"/>
        </p:xfrm>
        <a:graphic>
          <a:graphicData uri="http://schemas.openxmlformats.org/drawingml/2006/table">
            <a:tbl>
              <a:tblPr firstRow="1" bandRow="1">
                <a:noFill/>
                <a:tableStyleId>{07ED0BD8-FBD3-4A32-A6B9-4B5962FA4A3B}</a:tableStyleId>
              </a:tblPr>
              <a:tblGrid>
                <a:gridCol w="3997943">
                  <a:extLst>
                    <a:ext uri="{9D8B030D-6E8A-4147-A177-3AD203B41FA5}">
                      <a16:colId xmlns:a16="http://schemas.microsoft.com/office/drawing/2014/main" val="20000"/>
                    </a:ext>
                  </a:extLst>
                </a:gridCol>
                <a:gridCol w="3931932">
                  <a:extLst>
                    <a:ext uri="{9D8B030D-6E8A-4147-A177-3AD203B41FA5}">
                      <a16:colId xmlns:a16="http://schemas.microsoft.com/office/drawing/2014/main" val="20002"/>
                    </a:ext>
                  </a:extLst>
                </a:gridCol>
              </a:tblGrid>
              <a:tr h="224375">
                <a:tc gridSpan="2">
                  <a:txBody>
                    <a:bodyPr/>
                    <a:lstStyle/>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dirty="0">
                          <a:solidFill>
                            <a:schemeClr val="lt1"/>
                          </a:solidFill>
                          <a:latin typeface="Arial"/>
                          <a:ea typeface="Arial"/>
                          <a:cs typeface="Arial"/>
                          <a:sym typeface="Arial"/>
                        </a:rPr>
                        <a:t>N2: véhicules à moteur d’une masse maximale supérieure à 3,5 tonnes mais inférieure à 12 tonnes</a:t>
                      </a:r>
                      <a:endParaRPr sz="1600" b="1" i="0" u="none" strike="noStrike" cap="none" dirty="0">
                        <a:solidFill>
                          <a:schemeClr val="lt1"/>
                        </a:solidFill>
                        <a:latin typeface="Arial"/>
                        <a:ea typeface="Arial"/>
                        <a:cs typeface="Arial"/>
                        <a:sym typeface="Arial"/>
                      </a:endParaRPr>
                    </a:p>
                  </a:txBody>
                  <a:tcPr marL="91450" marR="91450" marT="45725" marB="45725">
                    <a:solidFill>
                      <a:srgbClr val="18C320"/>
                    </a:solidFill>
                  </a:tcPr>
                </a:tc>
                <a:tc hMerge="1">
                  <a:txBody>
                    <a:bodyPr/>
                    <a:lstStyle/>
                    <a:p>
                      <a:endParaRPr lang="es-ES"/>
                    </a:p>
                  </a:txBody>
                  <a:tcPr/>
                </a:tc>
                <a:extLst>
                  <a:ext uri="{0D108BD9-81ED-4DB2-BD59-A6C34878D82A}">
                    <a16:rowId xmlns:a16="http://schemas.microsoft.com/office/drawing/2014/main" val="10000"/>
                  </a:ext>
                </a:extLst>
              </a:tr>
              <a:tr h="2399200">
                <a:tc>
                  <a:txBody>
                    <a:bodyPr/>
                    <a:lstStyle/>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1"/>
                  </a:ext>
                </a:extLst>
              </a:tr>
              <a:tr h="745300">
                <a:tc gridSpan="2">
                  <a:txBody>
                    <a:bodyPr/>
                    <a:lstStyle/>
                    <a:p>
                      <a:pPr marL="0" marR="0" lvl="0" indent="0" algn="l" rtl="0">
                        <a:lnSpc>
                          <a:spcPct val="100000"/>
                        </a:lnSpc>
                        <a:spcBef>
                          <a:spcPts val="0"/>
                        </a:spcBef>
                        <a:spcAft>
                          <a:spcPts val="0"/>
                        </a:spcAft>
                        <a:buNone/>
                      </a:pPr>
                      <a:r>
                        <a:rPr lang="fr-FR" sz="1400" u="none" strike="noStrike" cap="none" dirty="0">
                          <a:solidFill>
                            <a:schemeClr val="dk1"/>
                          </a:solidFill>
                        </a:rPr>
                        <a:t>Options de combustion: Combustibles fossiles / carburants alternatifs (GNC en particulier. Les options électriques apparaissent sur le marché)
Produits: générique, +/- froid, boisson</a:t>
                      </a:r>
                      <a:endParaRPr dirty="0"/>
                    </a:p>
                  </a:txBody>
                  <a:tcPr marL="91450" marR="91450" marT="45725" marB="45725"/>
                </a:tc>
                <a:tc hMerge="1">
                  <a:txBody>
                    <a:bodyPr/>
                    <a:lstStyle/>
                    <a:p>
                      <a:endParaRPr lang="es-ES"/>
                    </a:p>
                  </a:txBody>
                  <a:tcPr/>
                </a:tc>
                <a:extLst>
                  <a:ext uri="{0D108BD9-81ED-4DB2-BD59-A6C34878D82A}">
                    <a16:rowId xmlns:a16="http://schemas.microsoft.com/office/drawing/2014/main" val="10002"/>
                  </a:ext>
                </a:extLst>
              </a:tr>
            </a:tbl>
          </a:graphicData>
        </a:graphic>
      </p:graphicFrame>
      <p:sp>
        <p:nvSpPr>
          <p:cNvPr id="209" name="Google Shape;209;p18"/>
          <p:cNvSpPr txBox="1"/>
          <p:nvPr/>
        </p:nvSpPr>
        <p:spPr>
          <a:xfrm>
            <a:off x="137616" y="6139593"/>
            <a:ext cx="8509996" cy="523180"/>
          </a:xfrm>
          <a:prstGeom prst="rect">
            <a:avLst/>
          </a:prstGeom>
          <a:noFill/>
          <a:ln>
            <a:noFill/>
          </a:ln>
        </p:spPr>
        <p:txBody>
          <a:bodyPr spcFirstLastPara="1" wrap="square" lIns="91425" tIns="45700" rIns="91425" bIns="45700" anchor="t" anchorCtr="0">
            <a:spAutoFit/>
          </a:bodyPr>
          <a:lstStyle/>
          <a:p>
            <a:pPr lvl="0"/>
            <a:r>
              <a:rPr lang="fr-FR" dirty="0"/>
              <a:t>Dans certaines zones urbaines, les camions de plus de 7'5 tonnes ont besoin d’une autorisation spéciale pour accéder au centre-ville</a:t>
            </a:r>
            <a:endParaRPr lang="en-GB" dirty="0"/>
          </a:p>
        </p:txBody>
      </p:sp>
      <p:sp>
        <p:nvSpPr>
          <p:cNvPr id="210" name="Google Shape;210;p18"/>
          <p:cNvSpPr/>
          <p:nvPr/>
        </p:nvSpPr>
        <p:spPr>
          <a:xfrm>
            <a:off x="292942" y="1603065"/>
            <a:ext cx="1483605" cy="338554"/>
          </a:xfrm>
          <a:prstGeom prst="rect">
            <a:avLst/>
          </a:prstGeom>
          <a:solidFill>
            <a:srgbClr val="00B0F0"/>
          </a:solidFill>
          <a:ln>
            <a:noFill/>
          </a:ln>
        </p:spPr>
        <p:txBody>
          <a:bodyPr spcFirstLastPara="1" wrap="square" lIns="91425" tIns="45700" rIns="91425" bIns="45700" anchor="t" anchorCtr="0">
            <a:spAutoFit/>
          </a:bodyPr>
          <a:lstStyle/>
          <a:p>
            <a:pPr lvl="0"/>
            <a:r>
              <a:rPr lang="es-ES" sz="1600" b="1" dirty="0" err="1"/>
              <a:t>Catégorie</a:t>
            </a:r>
            <a:r>
              <a:rPr lang="es-ES" sz="1600" b="1" dirty="0"/>
              <a:t> </a:t>
            </a:r>
            <a:r>
              <a:rPr lang="es-ES" sz="1600" b="1" i="0" u="none" strike="noStrike" cap="none" dirty="0">
                <a:solidFill>
                  <a:srgbClr val="000000"/>
                </a:solidFill>
                <a:latin typeface="Arial"/>
                <a:ea typeface="Arial"/>
                <a:cs typeface="Arial"/>
                <a:sym typeface="Arial"/>
              </a:rPr>
              <a:t>N</a:t>
            </a:r>
            <a:r>
              <a:rPr lang="es-ES" sz="16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3" name="Irudia 2">
            <a:extLst>
              <a:ext uri="{FF2B5EF4-FFF2-40B4-BE49-F238E27FC236}">
                <a16:creationId xmlns:a16="http://schemas.microsoft.com/office/drawing/2014/main" id="{28AEBF33-CDC4-74E1-FAF9-6250315C4C2D}"/>
              </a:ext>
            </a:extLst>
          </p:cNvPr>
          <p:cNvPicPr>
            <a:picLocks noChangeAspect="1"/>
          </p:cNvPicPr>
          <p:nvPr/>
        </p:nvPicPr>
        <p:blipFill>
          <a:blip r:embed="rId3"/>
          <a:stretch>
            <a:fillRect/>
          </a:stretch>
        </p:blipFill>
        <p:spPr>
          <a:xfrm>
            <a:off x="786916" y="2939143"/>
            <a:ext cx="3149600" cy="2024743"/>
          </a:xfrm>
          <a:prstGeom prst="rect">
            <a:avLst/>
          </a:prstGeom>
        </p:spPr>
      </p:pic>
      <p:pic>
        <p:nvPicPr>
          <p:cNvPr id="5" name="Irudia 4">
            <a:extLst>
              <a:ext uri="{FF2B5EF4-FFF2-40B4-BE49-F238E27FC236}">
                <a16:creationId xmlns:a16="http://schemas.microsoft.com/office/drawing/2014/main" id="{F151F286-798E-647C-7FF1-55EDD92790B1}"/>
              </a:ext>
            </a:extLst>
          </p:cNvPr>
          <p:cNvPicPr>
            <a:picLocks noChangeAspect="1"/>
          </p:cNvPicPr>
          <p:nvPr/>
        </p:nvPicPr>
        <p:blipFill>
          <a:blip r:embed="rId4"/>
          <a:stretch>
            <a:fillRect/>
          </a:stretch>
        </p:blipFill>
        <p:spPr>
          <a:xfrm>
            <a:off x="5042490" y="2757115"/>
            <a:ext cx="3129098" cy="23267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16</a:t>
            </a:fld>
            <a:endParaRPr/>
          </a:p>
        </p:txBody>
      </p:sp>
      <p:sp>
        <p:nvSpPr>
          <p:cNvPr id="216" name="Google Shape;216;p1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VÉHICULES  </a:t>
            </a:r>
            <a:endParaRPr dirty="0"/>
          </a:p>
        </p:txBody>
      </p:sp>
      <p:graphicFrame>
        <p:nvGraphicFramePr>
          <p:cNvPr id="217" name="Google Shape;217;p19"/>
          <p:cNvGraphicFramePr/>
          <p:nvPr/>
        </p:nvGraphicFramePr>
        <p:xfrm>
          <a:off x="404946" y="2151018"/>
          <a:ext cx="8138150" cy="3479790"/>
        </p:xfrm>
        <a:graphic>
          <a:graphicData uri="http://schemas.openxmlformats.org/drawingml/2006/table">
            <a:tbl>
              <a:tblPr firstRow="1" bandRow="1">
                <a:noFill/>
                <a:tableStyleId>{07ED0BD8-FBD3-4A32-A6B9-4B5962FA4A3B}</a:tableStyleId>
              </a:tblPr>
              <a:tblGrid>
                <a:gridCol w="4069075">
                  <a:extLst>
                    <a:ext uri="{9D8B030D-6E8A-4147-A177-3AD203B41FA5}">
                      <a16:colId xmlns:a16="http://schemas.microsoft.com/office/drawing/2014/main" val="20000"/>
                    </a:ext>
                  </a:extLst>
                </a:gridCol>
                <a:gridCol w="4069075">
                  <a:extLst>
                    <a:ext uri="{9D8B030D-6E8A-4147-A177-3AD203B41FA5}">
                      <a16:colId xmlns:a16="http://schemas.microsoft.com/office/drawing/2014/main" val="20001"/>
                    </a:ext>
                  </a:extLst>
                </a:gridCol>
              </a:tblGrid>
              <a:tr h="224375">
                <a:tc gridSpan="2">
                  <a:txBody>
                    <a:bodyPr/>
                    <a:lstStyle/>
                    <a:p>
                      <a:pPr marL="0" marR="0" lvl="0" indent="0" algn="ctr" rtl="0">
                        <a:lnSpc>
                          <a:spcPct val="100000"/>
                        </a:lnSpc>
                        <a:spcBef>
                          <a:spcPts val="0"/>
                        </a:spcBef>
                        <a:spcAft>
                          <a:spcPts val="0"/>
                        </a:spcAft>
                        <a:buClr>
                          <a:srgbClr val="000000"/>
                        </a:buClr>
                        <a:buSzPts val="1600"/>
                        <a:buFont typeface="Arial"/>
                        <a:buNone/>
                      </a:pPr>
                      <a:r>
                        <a:rPr lang="es-ES" sz="1600" b="1" i="0" u="none" strike="noStrike" cap="none">
                          <a:solidFill>
                            <a:schemeClr val="lt1"/>
                          </a:solidFill>
                          <a:latin typeface="Arial"/>
                          <a:ea typeface="Arial"/>
                          <a:cs typeface="Arial"/>
                          <a:sym typeface="Arial"/>
                        </a:rPr>
                        <a:t>N3: motor vehicles with a maximum mass exceeding 12 tonnes</a:t>
                      </a:r>
                      <a:endParaRPr sz="1600" b="1" i="0" u="none" strike="noStrike" cap="none">
                        <a:solidFill>
                          <a:schemeClr val="lt1"/>
                        </a:solidFill>
                        <a:latin typeface="Arial"/>
                        <a:ea typeface="Arial"/>
                        <a:cs typeface="Arial"/>
                        <a:sym typeface="Arial"/>
                      </a:endParaRPr>
                    </a:p>
                  </a:txBody>
                  <a:tcPr marL="91450" marR="91450" marT="45725" marB="45725">
                    <a:solidFill>
                      <a:srgbClr val="18C320"/>
                    </a:solidFill>
                  </a:tcPr>
                </a:tc>
                <a:tc hMerge="1">
                  <a:txBody>
                    <a:bodyPr/>
                    <a:lstStyle/>
                    <a:p>
                      <a:endParaRPr lang="es-ES"/>
                    </a:p>
                  </a:txBody>
                  <a:tcPr/>
                </a:tc>
                <a:extLst>
                  <a:ext uri="{0D108BD9-81ED-4DB2-BD59-A6C34878D82A}">
                    <a16:rowId xmlns:a16="http://schemas.microsoft.com/office/drawing/2014/main" val="10000"/>
                  </a:ext>
                </a:extLst>
              </a:tr>
              <a:tr h="2399200">
                <a:tc>
                  <a:txBody>
                    <a:bodyPr/>
                    <a:lstStyle/>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1"/>
                  </a:ext>
                </a:extLst>
              </a:tr>
              <a:tr h="745300">
                <a:tc>
                  <a:txBody>
                    <a:bodyPr/>
                    <a:lstStyle/>
                    <a:p>
                      <a:pPr marL="0" marR="0" lvl="0" indent="0" algn="l" rtl="0">
                        <a:lnSpc>
                          <a:spcPct val="100000"/>
                        </a:lnSpc>
                        <a:spcBef>
                          <a:spcPts val="0"/>
                        </a:spcBef>
                        <a:spcAft>
                          <a:spcPts val="0"/>
                        </a:spcAft>
                        <a:buNone/>
                      </a:pPr>
                      <a:r>
                        <a:rPr lang="es-ES" sz="1400" u="none" strike="noStrike" cap="none">
                          <a:solidFill>
                            <a:schemeClr val="dk1"/>
                          </a:solidFill>
                        </a:rPr>
                        <a:t>Combustion: Fossil fuels / alternative fuels (gas, Electric options are appearing in the market) </a:t>
                      </a:r>
                      <a:endParaRPr/>
                    </a:p>
                    <a:p>
                      <a:pPr marL="0" marR="0" lvl="0" indent="0" algn="l" rtl="0">
                        <a:lnSpc>
                          <a:spcPct val="100000"/>
                        </a:lnSpc>
                        <a:spcBef>
                          <a:spcPts val="0"/>
                        </a:spcBef>
                        <a:spcAft>
                          <a:spcPts val="0"/>
                        </a:spcAft>
                        <a:buNone/>
                      </a:pPr>
                      <a:r>
                        <a:rPr lang="es-ES" sz="1400" u="none" strike="noStrike" cap="none">
                          <a:solidFill>
                            <a:schemeClr val="dk1"/>
                          </a:solidFill>
                        </a:rPr>
                        <a:t>Products: generic, +/- cold</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None/>
                      </a:pPr>
                      <a:r>
                        <a:rPr lang="es-ES" sz="1400" u="none" strike="noStrike" cap="none" dirty="0">
                          <a:solidFill>
                            <a:schemeClr val="dk1"/>
                          </a:solidFill>
                        </a:rPr>
                        <a:t>Power </a:t>
                      </a:r>
                      <a:r>
                        <a:rPr lang="es-ES" sz="1400" u="none" strike="noStrike" cap="none" dirty="0" err="1">
                          <a:solidFill>
                            <a:schemeClr val="dk1"/>
                          </a:solidFill>
                        </a:rPr>
                        <a:t>options</a:t>
                      </a:r>
                      <a:r>
                        <a:rPr lang="es-ES" sz="1400" u="none" strike="noStrike" cap="none" dirty="0">
                          <a:solidFill>
                            <a:schemeClr val="dk1"/>
                          </a:solidFill>
                        </a:rPr>
                        <a:t>: </a:t>
                      </a:r>
                      <a:r>
                        <a:rPr lang="es-ES" sz="1400" u="none" strike="noStrike" cap="none" dirty="0" err="1">
                          <a:solidFill>
                            <a:schemeClr val="dk1"/>
                          </a:solidFill>
                        </a:rPr>
                        <a:t>Fossil</a:t>
                      </a:r>
                      <a:r>
                        <a:rPr lang="es-ES" sz="1400" u="none" strike="noStrike" cap="none" dirty="0">
                          <a:solidFill>
                            <a:schemeClr val="dk1"/>
                          </a:solidFill>
                        </a:rPr>
                        <a:t> </a:t>
                      </a:r>
                      <a:r>
                        <a:rPr lang="es-ES" sz="1400" u="none" strike="noStrike" cap="none" dirty="0" err="1">
                          <a:solidFill>
                            <a:schemeClr val="dk1"/>
                          </a:solidFill>
                        </a:rPr>
                        <a:t>fuels</a:t>
                      </a:r>
                      <a:r>
                        <a:rPr lang="es-ES" sz="1400" u="none" strike="noStrike" cap="none" dirty="0">
                          <a:solidFill>
                            <a:schemeClr val="dk1"/>
                          </a:solidFill>
                        </a:rPr>
                        <a:t> / alternative </a:t>
                      </a:r>
                      <a:r>
                        <a:rPr lang="es-ES" sz="1400" u="none" strike="noStrike" cap="none" dirty="0" err="1">
                          <a:solidFill>
                            <a:schemeClr val="dk1"/>
                          </a:solidFill>
                        </a:rPr>
                        <a:t>fuels</a:t>
                      </a:r>
                      <a:r>
                        <a:rPr lang="es-ES" sz="1400" u="none" strike="noStrike" cap="none" dirty="0">
                          <a:solidFill>
                            <a:schemeClr val="dk1"/>
                          </a:solidFill>
                        </a:rPr>
                        <a:t> (Gas, </a:t>
                      </a:r>
                      <a:r>
                        <a:rPr lang="es-ES" sz="1400" u="none" strike="noStrike" cap="none" dirty="0" err="1">
                          <a:solidFill>
                            <a:schemeClr val="dk1"/>
                          </a:solidFill>
                        </a:rPr>
                        <a:t>electric</a:t>
                      </a:r>
                      <a:r>
                        <a:rPr lang="es-ES" sz="1400" u="none" strike="noStrike" cap="none" dirty="0">
                          <a:solidFill>
                            <a:schemeClr val="dk1"/>
                          </a:solidFill>
                        </a:rPr>
                        <a:t>, </a:t>
                      </a:r>
                      <a:r>
                        <a:rPr lang="es-ES" sz="1400" u="none" strike="noStrike" cap="none" dirty="0" err="1">
                          <a:solidFill>
                            <a:schemeClr val="dk1"/>
                          </a:solidFill>
                        </a:rPr>
                        <a:t>hidrogen</a:t>
                      </a:r>
                      <a:r>
                        <a:rPr lang="es-ES" sz="1400" u="none" strike="noStrike" cap="none" dirty="0">
                          <a:solidFill>
                            <a:schemeClr val="dk1"/>
                          </a:solidFill>
                        </a:rPr>
                        <a:t>)</a:t>
                      </a:r>
                      <a:endParaRPr sz="1400" u="none" strike="noStrike" cap="none"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err="1">
                          <a:solidFill>
                            <a:schemeClr val="dk1"/>
                          </a:solidFill>
                        </a:rPr>
                        <a:t>Products</a:t>
                      </a:r>
                      <a:r>
                        <a:rPr lang="es-ES" sz="1400" u="none" strike="noStrike" cap="none" dirty="0">
                          <a:solidFill>
                            <a:schemeClr val="dk1"/>
                          </a:solidFill>
                        </a:rPr>
                        <a:t>: </a:t>
                      </a:r>
                      <a:r>
                        <a:rPr lang="es-ES" sz="1400" u="none" strike="noStrike" cap="none" dirty="0" err="1">
                          <a:solidFill>
                            <a:schemeClr val="dk1"/>
                          </a:solidFill>
                        </a:rPr>
                        <a:t>Waste</a:t>
                      </a:r>
                      <a:r>
                        <a:rPr lang="es-ES" sz="1400" u="none" strike="noStrike" cap="none" dirty="0">
                          <a:solidFill>
                            <a:schemeClr val="dk1"/>
                          </a:solidFill>
                        </a:rPr>
                        <a:t> </a:t>
                      </a:r>
                      <a:endParaRPr dirty="0"/>
                    </a:p>
                  </a:txBody>
                  <a:tcPr marL="91450" marR="91450" marT="45725" marB="45725"/>
                </a:tc>
                <a:extLst>
                  <a:ext uri="{0D108BD9-81ED-4DB2-BD59-A6C34878D82A}">
                    <a16:rowId xmlns:a16="http://schemas.microsoft.com/office/drawing/2014/main" val="10002"/>
                  </a:ext>
                </a:extLst>
              </a:tr>
            </a:tbl>
          </a:graphicData>
        </a:graphic>
      </p:graphicFrame>
      <p:sp>
        <p:nvSpPr>
          <p:cNvPr id="218" name="Google Shape;218;p19"/>
          <p:cNvSpPr txBox="1"/>
          <p:nvPr/>
        </p:nvSpPr>
        <p:spPr>
          <a:xfrm>
            <a:off x="574766" y="6230983"/>
            <a:ext cx="79291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Normally, trucks with more than 12 tonnes need special permission to access to the city</a:t>
            </a:r>
            <a:endParaRPr/>
          </a:p>
        </p:txBody>
      </p:sp>
      <p:sp>
        <p:nvSpPr>
          <p:cNvPr id="221" name="Google Shape;221;p19"/>
          <p:cNvSpPr/>
          <p:nvPr/>
        </p:nvSpPr>
        <p:spPr>
          <a:xfrm>
            <a:off x="292942" y="1603065"/>
            <a:ext cx="1483605" cy="338554"/>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600" b="1" i="0" u="none" strike="noStrike" cap="none" dirty="0">
                <a:solidFill>
                  <a:srgbClr val="000000"/>
                </a:solidFill>
                <a:latin typeface="Arial"/>
                <a:ea typeface="Arial"/>
                <a:cs typeface="Arial"/>
                <a:sym typeface="Arial"/>
              </a:rPr>
              <a:t>Category N</a:t>
            </a:r>
            <a:r>
              <a:rPr lang="es-ES" sz="16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3" name="Irudia 2">
            <a:extLst>
              <a:ext uri="{FF2B5EF4-FFF2-40B4-BE49-F238E27FC236}">
                <a16:creationId xmlns:a16="http://schemas.microsoft.com/office/drawing/2014/main" id="{3AAB8356-5782-AE72-F7A8-F81464BB7347}"/>
              </a:ext>
            </a:extLst>
          </p:cNvPr>
          <p:cNvPicPr>
            <a:picLocks noChangeAspect="1"/>
          </p:cNvPicPr>
          <p:nvPr/>
        </p:nvPicPr>
        <p:blipFill>
          <a:blip r:embed="rId3"/>
          <a:stretch>
            <a:fillRect/>
          </a:stretch>
        </p:blipFill>
        <p:spPr>
          <a:xfrm>
            <a:off x="731534" y="2617724"/>
            <a:ext cx="3317953" cy="2178741"/>
          </a:xfrm>
          <a:prstGeom prst="rect">
            <a:avLst/>
          </a:prstGeom>
        </p:spPr>
      </p:pic>
      <p:pic>
        <p:nvPicPr>
          <p:cNvPr id="5" name="Irudia 4">
            <a:extLst>
              <a:ext uri="{FF2B5EF4-FFF2-40B4-BE49-F238E27FC236}">
                <a16:creationId xmlns:a16="http://schemas.microsoft.com/office/drawing/2014/main" id="{F0C25B1D-51C3-D96F-3E6A-9CCC8CF2851B}"/>
              </a:ext>
            </a:extLst>
          </p:cNvPr>
          <p:cNvPicPr>
            <a:picLocks noChangeAspect="1"/>
          </p:cNvPicPr>
          <p:nvPr/>
        </p:nvPicPr>
        <p:blipFill>
          <a:blip r:embed="rId4"/>
          <a:stretch>
            <a:fillRect/>
          </a:stretch>
        </p:blipFill>
        <p:spPr>
          <a:xfrm>
            <a:off x="4963887" y="2617724"/>
            <a:ext cx="3287186" cy="20873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17</a:t>
            </a:fld>
            <a:endParaRPr/>
          </a:p>
        </p:txBody>
      </p:sp>
      <p:sp>
        <p:nvSpPr>
          <p:cNvPr id="227" name="Google Shape;227;p20"/>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dirty="0"/>
          </a:p>
        </p:txBody>
      </p:sp>
      <p:sp>
        <p:nvSpPr>
          <p:cNvPr id="228" name="Google Shape;228;p20"/>
          <p:cNvSpPr/>
          <p:nvPr/>
        </p:nvSpPr>
        <p:spPr>
          <a:xfrm>
            <a:off x="306006" y="1616129"/>
            <a:ext cx="8367731" cy="4031833"/>
          </a:xfrm>
          <a:prstGeom prst="rect">
            <a:avLst/>
          </a:prstGeom>
          <a:noFill/>
          <a:ln>
            <a:noFill/>
          </a:ln>
        </p:spPr>
        <p:txBody>
          <a:bodyPr spcFirstLastPara="1" wrap="square" lIns="91425" tIns="45700" rIns="91425" bIns="45700" anchor="t" anchorCtr="0">
            <a:spAutoFit/>
          </a:bodyPr>
          <a:lstStyle/>
          <a:p>
            <a:pPr lvl="0" algn="just"/>
            <a:r>
              <a:rPr lang="fr-FR" sz="1600" dirty="0"/>
              <a:t>En appliquant les indicateurs aux différentes catégories de véhicules, voici le schéma général que nous pourrions avoir pour la distance de livraison, la capacité de chargement, le coût et l’impact environnemental:
</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p:txBody>
      </p:sp>
      <p:pic>
        <p:nvPicPr>
          <p:cNvPr id="229" name="Google Shape;229;p20"/>
          <p:cNvPicPr preferRelativeResize="0"/>
          <p:nvPr/>
        </p:nvPicPr>
        <p:blipFill rotWithShape="1">
          <a:blip r:embed="rId3">
            <a:alphaModFix/>
          </a:blip>
          <a:srcRect/>
          <a:stretch/>
        </p:blipFill>
        <p:spPr>
          <a:xfrm>
            <a:off x="299630" y="3713388"/>
            <a:ext cx="1514220" cy="1420315"/>
          </a:xfrm>
          <a:prstGeom prst="rect">
            <a:avLst/>
          </a:prstGeom>
          <a:noFill/>
          <a:ln>
            <a:noFill/>
          </a:ln>
        </p:spPr>
      </p:pic>
      <p:sp>
        <p:nvSpPr>
          <p:cNvPr id="230" name="Google Shape;230;p20"/>
          <p:cNvSpPr/>
          <p:nvPr/>
        </p:nvSpPr>
        <p:spPr>
          <a:xfrm>
            <a:off x="391885" y="3016515"/>
            <a:ext cx="1267097" cy="738623"/>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DISTANCE DE LIVRAISON</a:t>
            </a:r>
            <a:endParaRPr dirty="0"/>
          </a:p>
        </p:txBody>
      </p:sp>
      <p:sp>
        <p:nvSpPr>
          <p:cNvPr id="231" name="Google Shape;231;p20"/>
          <p:cNvSpPr/>
          <p:nvPr/>
        </p:nvSpPr>
        <p:spPr>
          <a:xfrm>
            <a:off x="1972491" y="4402182"/>
            <a:ext cx="535577" cy="175991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2" name="Google Shape;232;p20"/>
          <p:cNvSpPr/>
          <p:nvPr/>
        </p:nvSpPr>
        <p:spPr>
          <a:xfrm rot="10800000">
            <a:off x="1955073" y="2490651"/>
            <a:ext cx="535577" cy="168510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3" name="Google Shape;233;p20"/>
          <p:cNvSpPr txBox="1"/>
          <p:nvPr/>
        </p:nvSpPr>
        <p:spPr>
          <a:xfrm>
            <a:off x="1557023" y="6245744"/>
            <a:ext cx="1514100" cy="738623"/>
          </a:xfrm>
          <a:prstGeom prst="rect">
            <a:avLst/>
          </a:prstGeom>
          <a:noFill/>
          <a:ln>
            <a:noFill/>
          </a:ln>
        </p:spPr>
        <p:txBody>
          <a:bodyPr spcFirstLastPara="1" wrap="square" lIns="91425" tIns="45700" rIns="91425" bIns="45700" anchor="t" anchorCtr="0">
            <a:spAutoFit/>
          </a:bodyPr>
          <a:lstStyle/>
          <a:p>
            <a:pPr lvl="0"/>
            <a:r>
              <a:rPr lang="es-ES" i="1" dirty="0" err="1"/>
              <a:t>Distance</a:t>
            </a:r>
            <a:r>
              <a:rPr lang="es-ES" i="1" dirty="0"/>
              <a:t> plus </a:t>
            </a:r>
            <a:r>
              <a:rPr lang="es-ES" i="1" dirty="0" err="1"/>
              <a:t>courte</a:t>
            </a:r>
            <a:r>
              <a:rPr lang="es-ES" i="1" dirty="0"/>
              <a:t>
</a:t>
            </a:r>
            <a:endParaRPr dirty="0"/>
          </a:p>
        </p:txBody>
      </p:sp>
      <p:cxnSp>
        <p:nvCxnSpPr>
          <p:cNvPr id="242" name="Google Shape;242;p20"/>
          <p:cNvCxnSpPr/>
          <p:nvPr/>
        </p:nvCxnSpPr>
        <p:spPr>
          <a:xfrm>
            <a:off x="2599508" y="4219305"/>
            <a:ext cx="5447212" cy="13061"/>
          </a:xfrm>
          <a:prstGeom prst="straightConnector1">
            <a:avLst/>
          </a:prstGeom>
          <a:noFill/>
          <a:ln w="28575" cap="flat" cmpd="sng">
            <a:solidFill>
              <a:schemeClr val="dk1"/>
            </a:solidFill>
            <a:prstDash val="dash"/>
            <a:round/>
            <a:headEnd type="none" w="sm" len="sm"/>
            <a:tailEnd type="none" w="sm" len="sm"/>
          </a:ln>
        </p:spPr>
      </p:cxnSp>
      <p:sp>
        <p:nvSpPr>
          <p:cNvPr id="243" name="Google Shape;243;p20"/>
          <p:cNvSpPr/>
          <p:nvPr/>
        </p:nvSpPr>
        <p:spPr>
          <a:xfrm>
            <a:off x="7158447" y="2817222"/>
            <a:ext cx="1763484"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1" u="none" strike="noStrike" cap="none" dirty="0">
                <a:solidFill>
                  <a:schemeClr val="lt1"/>
                </a:solidFill>
                <a:latin typeface="Arial"/>
                <a:ea typeface="Arial"/>
                <a:cs typeface="Arial"/>
                <a:sym typeface="Arial"/>
              </a:rPr>
              <a:t>“N” </a:t>
            </a:r>
            <a:r>
              <a:rPr lang="es-ES" sz="1600" b="1" dirty="0">
                <a:solidFill>
                  <a:schemeClr val="lt1"/>
                </a:solidFill>
              </a:rPr>
              <a:t>VÉHICULES </a:t>
            </a:r>
            <a:endParaRPr dirty="0"/>
          </a:p>
        </p:txBody>
      </p:sp>
      <p:sp>
        <p:nvSpPr>
          <p:cNvPr id="244" name="Google Shape;244;p20"/>
          <p:cNvSpPr/>
          <p:nvPr/>
        </p:nvSpPr>
        <p:spPr>
          <a:xfrm>
            <a:off x="7093132" y="4994366"/>
            <a:ext cx="1776548"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 </a:t>
            </a:r>
            <a:r>
              <a:rPr lang="es-ES" sz="1600" b="1" dirty="0">
                <a:solidFill>
                  <a:schemeClr val="lt1"/>
                </a:solidFill>
              </a:rPr>
              <a:t>VÉHICULES</a:t>
            </a:r>
            <a:endParaRPr dirty="0"/>
          </a:p>
        </p:txBody>
      </p:sp>
      <p:sp>
        <p:nvSpPr>
          <p:cNvPr id="245" name="Google Shape;245;p20"/>
          <p:cNvSpPr txBox="1"/>
          <p:nvPr/>
        </p:nvSpPr>
        <p:spPr>
          <a:xfrm>
            <a:off x="1072621" y="2372786"/>
            <a:ext cx="1616400" cy="738623"/>
          </a:xfrm>
          <a:prstGeom prst="rect">
            <a:avLst/>
          </a:prstGeom>
          <a:noFill/>
          <a:ln>
            <a:noFill/>
          </a:ln>
        </p:spPr>
        <p:txBody>
          <a:bodyPr spcFirstLastPara="1" wrap="square" lIns="91425" tIns="45700" rIns="91425" bIns="45700" anchor="t" anchorCtr="0">
            <a:spAutoFit/>
          </a:bodyPr>
          <a:lstStyle/>
          <a:p>
            <a:pPr lvl="0"/>
            <a:r>
              <a:rPr lang="es-ES" i="1" dirty="0"/>
              <a:t>Plus longue </a:t>
            </a:r>
            <a:r>
              <a:rPr lang="es-ES" i="1" dirty="0" err="1"/>
              <a:t>distance</a:t>
            </a:r>
            <a:r>
              <a:rPr lang="es-ES" i="1" dirty="0"/>
              <a:t>
</a:t>
            </a:r>
            <a:endParaRPr dirty="0"/>
          </a:p>
        </p:txBody>
      </p:sp>
      <p:pic>
        <p:nvPicPr>
          <p:cNvPr id="2" name="Irudia 1">
            <a:extLst>
              <a:ext uri="{FF2B5EF4-FFF2-40B4-BE49-F238E27FC236}">
                <a16:creationId xmlns:a16="http://schemas.microsoft.com/office/drawing/2014/main" id="{FB5404B8-7A7F-7988-C2FA-9DB0A7DB95CF}"/>
              </a:ext>
            </a:extLst>
          </p:cNvPr>
          <p:cNvPicPr>
            <a:picLocks noChangeAspect="1"/>
          </p:cNvPicPr>
          <p:nvPr/>
        </p:nvPicPr>
        <p:blipFill>
          <a:blip r:embed="rId4"/>
          <a:stretch>
            <a:fillRect/>
          </a:stretch>
        </p:blipFill>
        <p:spPr>
          <a:xfrm>
            <a:off x="2666709" y="4359151"/>
            <a:ext cx="913988" cy="927429"/>
          </a:xfrm>
          <a:prstGeom prst="rect">
            <a:avLst/>
          </a:prstGeom>
        </p:spPr>
      </p:pic>
      <p:pic>
        <p:nvPicPr>
          <p:cNvPr id="3" name="Irudia 2">
            <a:extLst>
              <a:ext uri="{FF2B5EF4-FFF2-40B4-BE49-F238E27FC236}">
                <a16:creationId xmlns:a16="http://schemas.microsoft.com/office/drawing/2014/main" id="{4B76B457-07FC-2F84-C0F4-AC5A76C2A0B0}"/>
              </a:ext>
            </a:extLst>
          </p:cNvPr>
          <p:cNvPicPr>
            <a:picLocks noChangeAspect="1"/>
          </p:cNvPicPr>
          <p:nvPr/>
        </p:nvPicPr>
        <p:blipFill>
          <a:blip r:embed="rId5"/>
          <a:stretch>
            <a:fillRect/>
          </a:stretch>
        </p:blipFill>
        <p:spPr>
          <a:xfrm>
            <a:off x="2732449" y="5284942"/>
            <a:ext cx="782508" cy="993997"/>
          </a:xfrm>
          <a:prstGeom prst="rect">
            <a:avLst/>
          </a:prstGeom>
        </p:spPr>
      </p:pic>
      <p:pic>
        <p:nvPicPr>
          <p:cNvPr id="4" name="Irudia 3">
            <a:extLst>
              <a:ext uri="{FF2B5EF4-FFF2-40B4-BE49-F238E27FC236}">
                <a16:creationId xmlns:a16="http://schemas.microsoft.com/office/drawing/2014/main" id="{81662913-5EC0-B844-0ABF-FB080DFEB121}"/>
              </a:ext>
            </a:extLst>
          </p:cNvPr>
          <p:cNvPicPr>
            <a:picLocks noChangeAspect="1"/>
          </p:cNvPicPr>
          <p:nvPr/>
        </p:nvPicPr>
        <p:blipFill rotWithShape="1">
          <a:blip r:embed="rId6"/>
          <a:srcRect l="8857" t="4576"/>
          <a:stretch/>
        </p:blipFill>
        <p:spPr>
          <a:xfrm>
            <a:off x="3977805" y="5267063"/>
            <a:ext cx="906073" cy="1011876"/>
          </a:xfrm>
          <a:prstGeom prst="rect">
            <a:avLst/>
          </a:prstGeom>
        </p:spPr>
      </p:pic>
      <p:pic>
        <p:nvPicPr>
          <p:cNvPr id="5" name="Irudia 4">
            <a:extLst>
              <a:ext uri="{FF2B5EF4-FFF2-40B4-BE49-F238E27FC236}">
                <a16:creationId xmlns:a16="http://schemas.microsoft.com/office/drawing/2014/main" id="{84FB18EC-74A0-27FD-5EFE-601185ABAE5E}"/>
              </a:ext>
            </a:extLst>
          </p:cNvPr>
          <p:cNvPicPr>
            <a:picLocks noChangeAspect="1"/>
          </p:cNvPicPr>
          <p:nvPr/>
        </p:nvPicPr>
        <p:blipFill>
          <a:blip r:embed="rId7"/>
          <a:stretch>
            <a:fillRect/>
          </a:stretch>
        </p:blipFill>
        <p:spPr>
          <a:xfrm>
            <a:off x="5346726" y="5249130"/>
            <a:ext cx="998081" cy="1065621"/>
          </a:xfrm>
          <a:prstGeom prst="rect">
            <a:avLst/>
          </a:prstGeom>
        </p:spPr>
      </p:pic>
      <p:pic>
        <p:nvPicPr>
          <p:cNvPr id="6" name="Irudia 5">
            <a:extLst>
              <a:ext uri="{FF2B5EF4-FFF2-40B4-BE49-F238E27FC236}">
                <a16:creationId xmlns:a16="http://schemas.microsoft.com/office/drawing/2014/main" id="{E0F66C56-57C9-6575-0F00-79C766FAC529}"/>
              </a:ext>
            </a:extLst>
          </p:cNvPr>
          <p:cNvPicPr>
            <a:picLocks noChangeAspect="1"/>
          </p:cNvPicPr>
          <p:nvPr/>
        </p:nvPicPr>
        <p:blipFill>
          <a:blip r:embed="rId8"/>
          <a:stretch>
            <a:fillRect/>
          </a:stretch>
        </p:blipFill>
        <p:spPr>
          <a:xfrm>
            <a:off x="2626360" y="2522631"/>
            <a:ext cx="1222101" cy="752473"/>
          </a:xfrm>
          <a:prstGeom prst="rect">
            <a:avLst/>
          </a:prstGeom>
        </p:spPr>
      </p:pic>
      <p:pic>
        <p:nvPicPr>
          <p:cNvPr id="7" name="Irudia 6">
            <a:extLst>
              <a:ext uri="{FF2B5EF4-FFF2-40B4-BE49-F238E27FC236}">
                <a16:creationId xmlns:a16="http://schemas.microsoft.com/office/drawing/2014/main" id="{3F9DD6E4-822B-1B20-942A-89D4709A397E}"/>
              </a:ext>
            </a:extLst>
          </p:cNvPr>
          <p:cNvPicPr>
            <a:picLocks noChangeAspect="1"/>
          </p:cNvPicPr>
          <p:nvPr/>
        </p:nvPicPr>
        <p:blipFill>
          <a:blip r:embed="rId9"/>
          <a:stretch>
            <a:fillRect/>
          </a:stretch>
        </p:blipFill>
        <p:spPr>
          <a:xfrm>
            <a:off x="4070300" y="2430540"/>
            <a:ext cx="1415281" cy="868841"/>
          </a:xfrm>
          <a:prstGeom prst="rect">
            <a:avLst/>
          </a:prstGeom>
        </p:spPr>
      </p:pic>
      <p:pic>
        <p:nvPicPr>
          <p:cNvPr id="8" name="Irudia 7">
            <a:extLst>
              <a:ext uri="{FF2B5EF4-FFF2-40B4-BE49-F238E27FC236}">
                <a16:creationId xmlns:a16="http://schemas.microsoft.com/office/drawing/2014/main" id="{F5B81A37-330D-1444-09B4-8C3D54B08E44}"/>
              </a:ext>
            </a:extLst>
          </p:cNvPr>
          <p:cNvPicPr>
            <a:picLocks noChangeAspect="1"/>
          </p:cNvPicPr>
          <p:nvPr/>
        </p:nvPicPr>
        <p:blipFill>
          <a:blip r:embed="rId10"/>
          <a:stretch>
            <a:fillRect/>
          </a:stretch>
        </p:blipFill>
        <p:spPr>
          <a:xfrm>
            <a:off x="5748089" y="2410196"/>
            <a:ext cx="1360938" cy="8936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18</a:t>
            </a:fld>
            <a:endParaRPr/>
          </a:p>
        </p:txBody>
      </p:sp>
      <p:sp>
        <p:nvSpPr>
          <p:cNvPr id="227" name="Google Shape;227;p20"/>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231" name="Google Shape;231;p20"/>
          <p:cNvSpPr/>
          <p:nvPr/>
        </p:nvSpPr>
        <p:spPr>
          <a:xfrm>
            <a:off x="1955072" y="4312673"/>
            <a:ext cx="535577" cy="1966265"/>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32" name="Google Shape;232;p20"/>
          <p:cNvSpPr/>
          <p:nvPr/>
        </p:nvSpPr>
        <p:spPr>
          <a:xfrm rot="10800000">
            <a:off x="1955072" y="2159621"/>
            <a:ext cx="535577" cy="201613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3" name="Google Shape;233;p20"/>
          <p:cNvSpPr txBox="1"/>
          <p:nvPr/>
        </p:nvSpPr>
        <p:spPr>
          <a:xfrm>
            <a:off x="1456543" y="6245744"/>
            <a:ext cx="1616400" cy="523180"/>
          </a:xfrm>
          <a:prstGeom prst="rect">
            <a:avLst/>
          </a:prstGeom>
          <a:noFill/>
          <a:ln>
            <a:noFill/>
          </a:ln>
        </p:spPr>
        <p:txBody>
          <a:bodyPr spcFirstLastPara="1" wrap="square" lIns="91425" tIns="45700" rIns="91425" bIns="45700" anchor="t" anchorCtr="0">
            <a:spAutoFit/>
          </a:bodyPr>
          <a:lstStyle/>
          <a:p>
            <a:pPr lvl="0"/>
            <a:r>
              <a:rPr lang="es-ES" i="1" dirty="0" err="1"/>
              <a:t>Moins</a:t>
            </a:r>
            <a:r>
              <a:rPr lang="es-ES" i="1" dirty="0"/>
              <a:t> de capacité
</a:t>
            </a:r>
            <a:endParaRPr dirty="0"/>
          </a:p>
        </p:txBody>
      </p:sp>
      <p:cxnSp>
        <p:nvCxnSpPr>
          <p:cNvPr id="242" name="Google Shape;242;p20"/>
          <p:cNvCxnSpPr/>
          <p:nvPr/>
        </p:nvCxnSpPr>
        <p:spPr>
          <a:xfrm>
            <a:off x="2599508" y="4219305"/>
            <a:ext cx="5447212" cy="13061"/>
          </a:xfrm>
          <a:prstGeom prst="straightConnector1">
            <a:avLst/>
          </a:prstGeom>
          <a:noFill/>
          <a:ln w="28575" cap="flat" cmpd="sng">
            <a:solidFill>
              <a:schemeClr val="dk1"/>
            </a:solidFill>
            <a:prstDash val="dash"/>
            <a:round/>
            <a:headEnd type="none" w="sm" len="sm"/>
            <a:tailEnd type="none" w="sm" len="sm"/>
          </a:ln>
        </p:spPr>
      </p:cxnSp>
      <p:sp>
        <p:nvSpPr>
          <p:cNvPr id="245" name="Google Shape;245;p20"/>
          <p:cNvSpPr txBox="1"/>
          <p:nvPr/>
        </p:nvSpPr>
        <p:spPr>
          <a:xfrm>
            <a:off x="1507303" y="1768177"/>
            <a:ext cx="1616400" cy="523180"/>
          </a:xfrm>
          <a:prstGeom prst="rect">
            <a:avLst/>
          </a:prstGeom>
          <a:noFill/>
          <a:ln>
            <a:noFill/>
          </a:ln>
        </p:spPr>
        <p:txBody>
          <a:bodyPr spcFirstLastPara="1" wrap="square" lIns="91425" tIns="45700" rIns="91425" bIns="45700" anchor="t" anchorCtr="0">
            <a:spAutoFit/>
          </a:bodyPr>
          <a:lstStyle/>
          <a:p>
            <a:pPr lvl="0"/>
            <a:r>
              <a:rPr lang="es-ES" i="1" dirty="0"/>
              <a:t>Plus de capacité
</a:t>
            </a:r>
            <a:endParaRPr dirty="0"/>
          </a:p>
        </p:txBody>
      </p:sp>
      <p:pic>
        <p:nvPicPr>
          <p:cNvPr id="2" name="Irudia 1">
            <a:extLst>
              <a:ext uri="{FF2B5EF4-FFF2-40B4-BE49-F238E27FC236}">
                <a16:creationId xmlns:a16="http://schemas.microsoft.com/office/drawing/2014/main" id="{FB5404B8-7A7F-7988-C2FA-9DB0A7DB95CF}"/>
              </a:ext>
            </a:extLst>
          </p:cNvPr>
          <p:cNvPicPr>
            <a:picLocks noChangeAspect="1"/>
          </p:cNvPicPr>
          <p:nvPr/>
        </p:nvPicPr>
        <p:blipFill>
          <a:blip r:embed="rId3"/>
          <a:stretch>
            <a:fillRect/>
          </a:stretch>
        </p:blipFill>
        <p:spPr>
          <a:xfrm>
            <a:off x="5268192" y="5245713"/>
            <a:ext cx="913988" cy="927429"/>
          </a:xfrm>
          <a:prstGeom prst="rect">
            <a:avLst/>
          </a:prstGeom>
        </p:spPr>
      </p:pic>
      <p:pic>
        <p:nvPicPr>
          <p:cNvPr id="3" name="Irudia 2">
            <a:extLst>
              <a:ext uri="{FF2B5EF4-FFF2-40B4-BE49-F238E27FC236}">
                <a16:creationId xmlns:a16="http://schemas.microsoft.com/office/drawing/2014/main" id="{4B76B457-07FC-2F84-C0F4-AC5A76C2A0B0}"/>
              </a:ext>
            </a:extLst>
          </p:cNvPr>
          <p:cNvPicPr>
            <a:picLocks noChangeAspect="1"/>
          </p:cNvPicPr>
          <p:nvPr/>
        </p:nvPicPr>
        <p:blipFill>
          <a:blip r:embed="rId4"/>
          <a:stretch>
            <a:fillRect/>
          </a:stretch>
        </p:blipFill>
        <p:spPr>
          <a:xfrm>
            <a:off x="3006077" y="5425441"/>
            <a:ext cx="782508" cy="993997"/>
          </a:xfrm>
          <a:prstGeom prst="rect">
            <a:avLst/>
          </a:prstGeom>
        </p:spPr>
      </p:pic>
      <p:pic>
        <p:nvPicPr>
          <p:cNvPr id="4" name="Irudia 3">
            <a:extLst>
              <a:ext uri="{FF2B5EF4-FFF2-40B4-BE49-F238E27FC236}">
                <a16:creationId xmlns:a16="http://schemas.microsoft.com/office/drawing/2014/main" id="{81662913-5EC0-B844-0ABF-FB080DFEB121}"/>
              </a:ext>
            </a:extLst>
          </p:cNvPr>
          <p:cNvPicPr>
            <a:picLocks noChangeAspect="1"/>
          </p:cNvPicPr>
          <p:nvPr/>
        </p:nvPicPr>
        <p:blipFill rotWithShape="1">
          <a:blip r:embed="rId5"/>
          <a:srcRect l="8857" t="4576"/>
          <a:stretch/>
        </p:blipFill>
        <p:spPr>
          <a:xfrm>
            <a:off x="3939703" y="5097244"/>
            <a:ext cx="998081" cy="1114628"/>
          </a:xfrm>
          <a:prstGeom prst="rect">
            <a:avLst/>
          </a:prstGeom>
        </p:spPr>
      </p:pic>
      <p:pic>
        <p:nvPicPr>
          <p:cNvPr id="5" name="Irudia 4">
            <a:extLst>
              <a:ext uri="{FF2B5EF4-FFF2-40B4-BE49-F238E27FC236}">
                <a16:creationId xmlns:a16="http://schemas.microsoft.com/office/drawing/2014/main" id="{84FB18EC-74A0-27FD-5EFE-601185ABAE5E}"/>
              </a:ext>
            </a:extLst>
          </p:cNvPr>
          <p:cNvPicPr>
            <a:picLocks noChangeAspect="1"/>
          </p:cNvPicPr>
          <p:nvPr/>
        </p:nvPicPr>
        <p:blipFill>
          <a:blip r:embed="rId6"/>
          <a:stretch>
            <a:fillRect/>
          </a:stretch>
        </p:blipFill>
        <p:spPr>
          <a:xfrm>
            <a:off x="2663798" y="4359820"/>
            <a:ext cx="998081" cy="1065621"/>
          </a:xfrm>
          <a:prstGeom prst="rect">
            <a:avLst/>
          </a:prstGeom>
        </p:spPr>
      </p:pic>
      <p:pic>
        <p:nvPicPr>
          <p:cNvPr id="6" name="Irudia 5">
            <a:extLst>
              <a:ext uri="{FF2B5EF4-FFF2-40B4-BE49-F238E27FC236}">
                <a16:creationId xmlns:a16="http://schemas.microsoft.com/office/drawing/2014/main" id="{E0F66C56-57C9-6575-0F00-79C766FAC529}"/>
              </a:ext>
            </a:extLst>
          </p:cNvPr>
          <p:cNvPicPr>
            <a:picLocks noChangeAspect="1"/>
          </p:cNvPicPr>
          <p:nvPr/>
        </p:nvPicPr>
        <p:blipFill>
          <a:blip r:embed="rId7"/>
          <a:stretch>
            <a:fillRect/>
          </a:stretch>
        </p:blipFill>
        <p:spPr>
          <a:xfrm>
            <a:off x="2614251" y="3256575"/>
            <a:ext cx="1222101" cy="752473"/>
          </a:xfrm>
          <a:prstGeom prst="rect">
            <a:avLst/>
          </a:prstGeom>
        </p:spPr>
      </p:pic>
      <p:pic>
        <p:nvPicPr>
          <p:cNvPr id="7" name="Irudia 6">
            <a:extLst>
              <a:ext uri="{FF2B5EF4-FFF2-40B4-BE49-F238E27FC236}">
                <a16:creationId xmlns:a16="http://schemas.microsoft.com/office/drawing/2014/main" id="{3F9DD6E4-822B-1B20-942A-89D4709A397E}"/>
              </a:ext>
            </a:extLst>
          </p:cNvPr>
          <p:cNvPicPr>
            <a:picLocks noChangeAspect="1"/>
          </p:cNvPicPr>
          <p:nvPr/>
        </p:nvPicPr>
        <p:blipFill>
          <a:blip r:embed="rId8"/>
          <a:stretch>
            <a:fillRect/>
          </a:stretch>
        </p:blipFill>
        <p:spPr>
          <a:xfrm>
            <a:off x="4100654" y="3100162"/>
            <a:ext cx="1415281" cy="868841"/>
          </a:xfrm>
          <a:prstGeom prst="rect">
            <a:avLst/>
          </a:prstGeom>
        </p:spPr>
      </p:pic>
      <p:pic>
        <p:nvPicPr>
          <p:cNvPr id="8" name="Irudia 7">
            <a:extLst>
              <a:ext uri="{FF2B5EF4-FFF2-40B4-BE49-F238E27FC236}">
                <a16:creationId xmlns:a16="http://schemas.microsoft.com/office/drawing/2014/main" id="{F5B81A37-330D-1444-09B4-8C3D54B08E44}"/>
              </a:ext>
            </a:extLst>
          </p:cNvPr>
          <p:cNvPicPr>
            <a:picLocks noChangeAspect="1"/>
          </p:cNvPicPr>
          <p:nvPr/>
        </p:nvPicPr>
        <p:blipFill>
          <a:blip r:embed="rId9"/>
          <a:stretch>
            <a:fillRect/>
          </a:stretch>
        </p:blipFill>
        <p:spPr>
          <a:xfrm>
            <a:off x="4856074" y="1930921"/>
            <a:ext cx="1882682" cy="1236268"/>
          </a:xfrm>
          <a:prstGeom prst="rect">
            <a:avLst/>
          </a:prstGeom>
        </p:spPr>
      </p:pic>
      <p:pic>
        <p:nvPicPr>
          <p:cNvPr id="9" name="Google Shape;265;p21">
            <a:extLst>
              <a:ext uri="{FF2B5EF4-FFF2-40B4-BE49-F238E27FC236}">
                <a16:creationId xmlns:a16="http://schemas.microsoft.com/office/drawing/2014/main" id="{AADA8BC9-A31E-5362-250E-168585964CAD}"/>
              </a:ext>
            </a:extLst>
          </p:cNvPr>
          <p:cNvPicPr preferRelativeResize="0"/>
          <p:nvPr/>
        </p:nvPicPr>
        <p:blipFill rotWithShape="1">
          <a:blip r:embed="rId10">
            <a:alphaModFix/>
          </a:blip>
          <a:srcRect/>
          <a:stretch/>
        </p:blipFill>
        <p:spPr>
          <a:xfrm>
            <a:off x="353041" y="3674202"/>
            <a:ext cx="1435480" cy="1302747"/>
          </a:xfrm>
          <a:prstGeom prst="rect">
            <a:avLst/>
          </a:prstGeom>
          <a:noFill/>
          <a:ln>
            <a:noFill/>
          </a:ln>
        </p:spPr>
      </p:pic>
      <p:sp>
        <p:nvSpPr>
          <p:cNvPr id="10" name="Google Shape;253;p21">
            <a:extLst>
              <a:ext uri="{FF2B5EF4-FFF2-40B4-BE49-F238E27FC236}">
                <a16:creationId xmlns:a16="http://schemas.microsoft.com/office/drawing/2014/main" id="{2C808463-058B-868B-986F-A45235FB9421}"/>
              </a:ext>
            </a:extLst>
          </p:cNvPr>
          <p:cNvSpPr/>
          <p:nvPr/>
        </p:nvSpPr>
        <p:spPr>
          <a:xfrm>
            <a:off x="222069" y="3056707"/>
            <a:ext cx="1605296" cy="470263"/>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CAPACITÉ DE CHARGEMENT</a:t>
            </a:r>
            <a:endParaRPr dirty="0"/>
          </a:p>
        </p:txBody>
      </p:sp>
      <p:pic>
        <p:nvPicPr>
          <p:cNvPr id="11" name="Irudia 10">
            <a:extLst>
              <a:ext uri="{FF2B5EF4-FFF2-40B4-BE49-F238E27FC236}">
                <a16:creationId xmlns:a16="http://schemas.microsoft.com/office/drawing/2014/main" id="{CE0D1E79-140F-E92F-CBC7-1F2F3A69AF03}"/>
              </a:ext>
            </a:extLst>
          </p:cNvPr>
          <p:cNvPicPr>
            <a:picLocks noChangeAspect="1"/>
          </p:cNvPicPr>
          <p:nvPr/>
        </p:nvPicPr>
        <p:blipFill>
          <a:blip r:embed="rId11"/>
          <a:stretch>
            <a:fillRect/>
          </a:stretch>
        </p:blipFill>
        <p:spPr>
          <a:xfrm>
            <a:off x="2754951" y="2103742"/>
            <a:ext cx="1664297" cy="1069905"/>
          </a:xfrm>
          <a:prstGeom prst="rect">
            <a:avLst/>
          </a:prstGeom>
        </p:spPr>
      </p:pic>
      <p:sp>
        <p:nvSpPr>
          <p:cNvPr id="12" name="Google Shape;243;p20">
            <a:extLst>
              <a:ext uri="{FF2B5EF4-FFF2-40B4-BE49-F238E27FC236}">
                <a16:creationId xmlns:a16="http://schemas.microsoft.com/office/drawing/2014/main" id="{05D358E7-55E8-9161-74FB-EF9C68F4BFFA}"/>
              </a:ext>
            </a:extLst>
          </p:cNvPr>
          <p:cNvSpPr/>
          <p:nvPr/>
        </p:nvSpPr>
        <p:spPr>
          <a:xfrm>
            <a:off x="7207880" y="2884624"/>
            <a:ext cx="1763484"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1" u="none" strike="noStrike" cap="none" dirty="0">
                <a:solidFill>
                  <a:schemeClr val="lt1"/>
                </a:solidFill>
                <a:latin typeface="Arial"/>
                <a:ea typeface="Arial"/>
                <a:cs typeface="Arial"/>
                <a:sym typeface="Arial"/>
              </a:rPr>
              <a:t>“N” </a:t>
            </a:r>
            <a:r>
              <a:rPr lang="es-ES" sz="1600" b="1" dirty="0">
                <a:solidFill>
                  <a:schemeClr val="lt1"/>
                </a:solidFill>
              </a:rPr>
              <a:t>VÉHICULES </a:t>
            </a:r>
            <a:endParaRPr dirty="0"/>
          </a:p>
        </p:txBody>
      </p:sp>
      <p:sp>
        <p:nvSpPr>
          <p:cNvPr id="13" name="Google Shape;244;p20">
            <a:extLst>
              <a:ext uri="{FF2B5EF4-FFF2-40B4-BE49-F238E27FC236}">
                <a16:creationId xmlns:a16="http://schemas.microsoft.com/office/drawing/2014/main" id="{6E4106BD-35EC-B3B7-1A9B-1FD4DB9909A8}"/>
              </a:ext>
            </a:extLst>
          </p:cNvPr>
          <p:cNvSpPr/>
          <p:nvPr/>
        </p:nvSpPr>
        <p:spPr>
          <a:xfrm>
            <a:off x="7142565" y="5061768"/>
            <a:ext cx="1776548"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 </a:t>
            </a:r>
            <a:r>
              <a:rPr lang="es-ES" sz="1600" b="1" dirty="0">
                <a:solidFill>
                  <a:schemeClr val="lt1"/>
                </a:solidFill>
              </a:rPr>
              <a:t>VÉHICULES</a:t>
            </a:r>
            <a:endParaRPr dirty="0"/>
          </a:p>
        </p:txBody>
      </p:sp>
    </p:spTree>
    <p:extLst>
      <p:ext uri="{BB962C8B-B14F-4D97-AF65-F5344CB8AC3E}">
        <p14:creationId xmlns:p14="http://schemas.microsoft.com/office/powerpoint/2010/main" val="48757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19</a:t>
            </a:fld>
            <a:endParaRPr/>
          </a:p>
        </p:txBody>
      </p:sp>
      <p:sp>
        <p:nvSpPr>
          <p:cNvPr id="300" name="Google Shape;300;p23"/>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301" name="Google Shape;301;p23"/>
          <p:cNvSpPr/>
          <p:nvPr/>
        </p:nvSpPr>
        <p:spPr>
          <a:xfrm>
            <a:off x="306006" y="1616129"/>
            <a:ext cx="8367731"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302" name="Google Shape;302;p23"/>
          <p:cNvSpPr/>
          <p:nvPr/>
        </p:nvSpPr>
        <p:spPr>
          <a:xfrm>
            <a:off x="128114" y="2884416"/>
            <a:ext cx="1841863" cy="1031966"/>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400" b="1" i="0" u="none" strike="noStrike" cap="none" dirty="0">
                <a:solidFill>
                  <a:schemeClr val="dk1"/>
                </a:solidFill>
                <a:latin typeface="Arial"/>
                <a:ea typeface="Arial"/>
                <a:cs typeface="Arial"/>
                <a:sym typeface="Arial"/>
              </a:rPr>
              <a:t>IMPACT ENVIRONMENTAL</a:t>
            </a:r>
            <a:endParaRPr dirty="0"/>
          </a:p>
        </p:txBody>
      </p:sp>
      <p:sp>
        <p:nvSpPr>
          <p:cNvPr id="303" name="Google Shape;303;p23"/>
          <p:cNvSpPr/>
          <p:nvPr/>
        </p:nvSpPr>
        <p:spPr>
          <a:xfrm>
            <a:off x="1951233" y="4382155"/>
            <a:ext cx="548639" cy="198555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4" name="Google Shape;304;p23"/>
          <p:cNvSpPr/>
          <p:nvPr/>
        </p:nvSpPr>
        <p:spPr>
          <a:xfrm rot="10800000">
            <a:off x="1931123" y="2429506"/>
            <a:ext cx="592185" cy="182444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23"/>
          <p:cNvSpPr txBox="1"/>
          <p:nvPr/>
        </p:nvSpPr>
        <p:spPr>
          <a:xfrm>
            <a:off x="1608348" y="6384075"/>
            <a:ext cx="1397729" cy="523180"/>
          </a:xfrm>
          <a:prstGeom prst="rect">
            <a:avLst/>
          </a:prstGeom>
          <a:noFill/>
          <a:ln>
            <a:noFill/>
          </a:ln>
        </p:spPr>
        <p:txBody>
          <a:bodyPr spcFirstLastPara="1" wrap="square" lIns="91425" tIns="45700" rIns="91425" bIns="45700" anchor="t" anchorCtr="0">
            <a:spAutoFit/>
          </a:bodyPr>
          <a:lstStyle/>
          <a:p>
            <a:pPr lvl="0"/>
            <a:r>
              <a:rPr lang="es-ES" i="1" dirty="0" err="1"/>
              <a:t>Moins</a:t>
            </a:r>
            <a:r>
              <a:rPr lang="es-ES" i="1" dirty="0"/>
              <a:t> </a:t>
            </a:r>
            <a:r>
              <a:rPr lang="es-ES" i="1" dirty="0" err="1"/>
              <a:t>polluant</a:t>
            </a:r>
            <a:r>
              <a:rPr lang="es-ES" i="1" dirty="0"/>
              <a:t>
</a:t>
            </a:r>
            <a:endParaRPr dirty="0"/>
          </a:p>
        </p:txBody>
      </p:sp>
      <p:sp>
        <p:nvSpPr>
          <p:cNvPr id="314" name="Google Shape;314;p23"/>
          <p:cNvSpPr/>
          <p:nvPr/>
        </p:nvSpPr>
        <p:spPr>
          <a:xfrm>
            <a:off x="261256" y="1541158"/>
            <a:ext cx="8386355" cy="1077178"/>
          </a:xfrm>
          <a:prstGeom prst="rect">
            <a:avLst/>
          </a:prstGeom>
          <a:noFill/>
          <a:ln>
            <a:noFill/>
          </a:ln>
        </p:spPr>
        <p:txBody>
          <a:bodyPr spcFirstLastPara="1" wrap="square" lIns="91425" tIns="45700" rIns="91425" bIns="45700" anchor="t" anchorCtr="0">
            <a:spAutoFit/>
          </a:bodyPr>
          <a:lstStyle/>
          <a:p>
            <a:pPr lvl="0" algn="just"/>
            <a:r>
              <a:rPr lang="fr-FR" sz="1600" dirty="0"/>
              <a:t>Selon le système de combustion utilisé par le véhicule, l’impact environnemental des camionnettes, en particulier, pourrait être beaucoup moins important. Malgré cela, ils continueront à occuper le même espace dans la ville.
</a:t>
            </a:r>
            <a:endParaRPr dirty="0"/>
          </a:p>
        </p:txBody>
      </p:sp>
      <p:pic>
        <p:nvPicPr>
          <p:cNvPr id="315" name="Google Shape;315;p23"/>
          <p:cNvPicPr preferRelativeResize="0"/>
          <p:nvPr/>
        </p:nvPicPr>
        <p:blipFill rotWithShape="1">
          <a:blip r:embed="rId3">
            <a:alphaModFix/>
          </a:blip>
          <a:srcRect/>
          <a:stretch/>
        </p:blipFill>
        <p:spPr>
          <a:xfrm>
            <a:off x="409991" y="4028941"/>
            <a:ext cx="1278110" cy="1640340"/>
          </a:xfrm>
          <a:prstGeom prst="rect">
            <a:avLst/>
          </a:prstGeom>
          <a:noFill/>
          <a:ln>
            <a:noFill/>
          </a:ln>
        </p:spPr>
      </p:pic>
      <p:cxnSp>
        <p:nvCxnSpPr>
          <p:cNvPr id="316" name="Google Shape;316;p23"/>
          <p:cNvCxnSpPr/>
          <p:nvPr/>
        </p:nvCxnSpPr>
        <p:spPr>
          <a:xfrm>
            <a:off x="2573382" y="4245430"/>
            <a:ext cx="5447212" cy="13061"/>
          </a:xfrm>
          <a:prstGeom prst="straightConnector1">
            <a:avLst/>
          </a:prstGeom>
          <a:noFill/>
          <a:ln w="28575" cap="flat" cmpd="sng">
            <a:solidFill>
              <a:schemeClr val="dk1"/>
            </a:solidFill>
            <a:prstDash val="dash"/>
            <a:round/>
            <a:headEnd type="none" w="sm" len="sm"/>
            <a:tailEnd type="none" w="sm" len="sm"/>
          </a:ln>
        </p:spPr>
      </p:cxnSp>
      <p:sp>
        <p:nvSpPr>
          <p:cNvPr id="319" name="Google Shape;319;p23"/>
          <p:cNvSpPr txBox="1"/>
          <p:nvPr/>
        </p:nvSpPr>
        <p:spPr>
          <a:xfrm>
            <a:off x="919362" y="2291078"/>
            <a:ext cx="1397729" cy="523180"/>
          </a:xfrm>
          <a:prstGeom prst="rect">
            <a:avLst/>
          </a:prstGeom>
          <a:noFill/>
          <a:ln>
            <a:noFill/>
          </a:ln>
        </p:spPr>
        <p:txBody>
          <a:bodyPr spcFirstLastPara="1" wrap="square" lIns="91425" tIns="45700" rIns="91425" bIns="45700" anchor="t" anchorCtr="0">
            <a:spAutoFit/>
          </a:bodyPr>
          <a:lstStyle/>
          <a:p>
            <a:pPr lvl="0"/>
            <a:r>
              <a:rPr lang="es-ES" i="1" dirty="0"/>
              <a:t>Plus </a:t>
            </a:r>
            <a:r>
              <a:rPr lang="es-ES" i="1" dirty="0" err="1"/>
              <a:t>polluant</a:t>
            </a:r>
            <a:r>
              <a:rPr lang="es-ES" i="1" dirty="0"/>
              <a:t>
</a:t>
            </a:r>
            <a:endParaRPr dirty="0"/>
          </a:p>
        </p:txBody>
      </p:sp>
      <p:pic>
        <p:nvPicPr>
          <p:cNvPr id="4" name="Irudia 3">
            <a:extLst>
              <a:ext uri="{FF2B5EF4-FFF2-40B4-BE49-F238E27FC236}">
                <a16:creationId xmlns:a16="http://schemas.microsoft.com/office/drawing/2014/main" id="{006FEE97-7CF0-B5D8-7D0F-D1AFFC8E4ACF}"/>
              </a:ext>
            </a:extLst>
          </p:cNvPr>
          <p:cNvPicPr>
            <a:picLocks noChangeAspect="1"/>
          </p:cNvPicPr>
          <p:nvPr/>
        </p:nvPicPr>
        <p:blipFill>
          <a:blip r:embed="rId4"/>
          <a:stretch>
            <a:fillRect/>
          </a:stretch>
        </p:blipFill>
        <p:spPr>
          <a:xfrm>
            <a:off x="5591448" y="5302274"/>
            <a:ext cx="998081" cy="1065621"/>
          </a:xfrm>
          <a:prstGeom prst="rect">
            <a:avLst/>
          </a:prstGeom>
        </p:spPr>
      </p:pic>
      <p:pic>
        <p:nvPicPr>
          <p:cNvPr id="5" name="Irudia 4">
            <a:extLst>
              <a:ext uri="{FF2B5EF4-FFF2-40B4-BE49-F238E27FC236}">
                <a16:creationId xmlns:a16="http://schemas.microsoft.com/office/drawing/2014/main" id="{0B0D9D45-3256-3DDF-9D46-DCB22D8B66E0}"/>
              </a:ext>
            </a:extLst>
          </p:cNvPr>
          <p:cNvPicPr>
            <a:picLocks noChangeAspect="1"/>
          </p:cNvPicPr>
          <p:nvPr/>
        </p:nvPicPr>
        <p:blipFill rotWithShape="1">
          <a:blip r:embed="rId5"/>
          <a:srcRect l="8857" t="4576"/>
          <a:stretch/>
        </p:blipFill>
        <p:spPr>
          <a:xfrm>
            <a:off x="3939703" y="5097244"/>
            <a:ext cx="998081" cy="1114628"/>
          </a:xfrm>
          <a:prstGeom prst="rect">
            <a:avLst/>
          </a:prstGeom>
        </p:spPr>
      </p:pic>
      <p:pic>
        <p:nvPicPr>
          <p:cNvPr id="6" name="Irudia 5">
            <a:extLst>
              <a:ext uri="{FF2B5EF4-FFF2-40B4-BE49-F238E27FC236}">
                <a16:creationId xmlns:a16="http://schemas.microsoft.com/office/drawing/2014/main" id="{CD5C870A-B072-D14A-6A2F-1D4CD25A7295}"/>
              </a:ext>
            </a:extLst>
          </p:cNvPr>
          <p:cNvPicPr>
            <a:picLocks noChangeAspect="1"/>
          </p:cNvPicPr>
          <p:nvPr/>
        </p:nvPicPr>
        <p:blipFill>
          <a:blip r:embed="rId6"/>
          <a:stretch>
            <a:fillRect/>
          </a:stretch>
        </p:blipFill>
        <p:spPr>
          <a:xfrm>
            <a:off x="3006077" y="5425441"/>
            <a:ext cx="782508" cy="993997"/>
          </a:xfrm>
          <a:prstGeom prst="rect">
            <a:avLst/>
          </a:prstGeom>
        </p:spPr>
      </p:pic>
      <p:pic>
        <p:nvPicPr>
          <p:cNvPr id="7" name="Irudia 6">
            <a:extLst>
              <a:ext uri="{FF2B5EF4-FFF2-40B4-BE49-F238E27FC236}">
                <a16:creationId xmlns:a16="http://schemas.microsoft.com/office/drawing/2014/main" id="{5DC7CF13-329F-B568-C6E0-98CE2EAE6300}"/>
              </a:ext>
            </a:extLst>
          </p:cNvPr>
          <p:cNvPicPr>
            <a:picLocks noChangeAspect="1"/>
          </p:cNvPicPr>
          <p:nvPr/>
        </p:nvPicPr>
        <p:blipFill>
          <a:blip r:embed="rId7"/>
          <a:stretch>
            <a:fillRect/>
          </a:stretch>
        </p:blipFill>
        <p:spPr>
          <a:xfrm>
            <a:off x="2625634" y="4488138"/>
            <a:ext cx="913988" cy="927429"/>
          </a:xfrm>
          <a:prstGeom prst="rect">
            <a:avLst/>
          </a:prstGeom>
        </p:spPr>
      </p:pic>
      <p:pic>
        <p:nvPicPr>
          <p:cNvPr id="8" name="Irudia 7">
            <a:extLst>
              <a:ext uri="{FF2B5EF4-FFF2-40B4-BE49-F238E27FC236}">
                <a16:creationId xmlns:a16="http://schemas.microsoft.com/office/drawing/2014/main" id="{AA6F1B2D-5586-3DF4-E567-63E6A9406FB8}"/>
              </a:ext>
            </a:extLst>
          </p:cNvPr>
          <p:cNvPicPr>
            <a:picLocks noChangeAspect="1"/>
          </p:cNvPicPr>
          <p:nvPr/>
        </p:nvPicPr>
        <p:blipFill>
          <a:blip r:embed="rId8"/>
          <a:stretch>
            <a:fillRect/>
          </a:stretch>
        </p:blipFill>
        <p:spPr>
          <a:xfrm>
            <a:off x="2734842" y="2533138"/>
            <a:ext cx="1188459" cy="729595"/>
          </a:xfrm>
          <a:prstGeom prst="rect">
            <a:avLst/>
          </a:prstGeom>
        </p:spPr>
      </p:pic>
      <p:pic>
        <p:nvPicPr>
          <p:cNvPr id="9" name="Irudia 8">
            <a:extLst>
              <a:ext uri="{FF2B5EF4-FFF2-40B4-BE49-F238E27FC236}">
                <a16:creationId xmlns:a16="http://schemas.microsoft.com/office/drawing/2014/main" id="{D8642471-93D8-28DB-2D2C-807AE48A3C70}"/>
              </a:ext>
            </a:extLst>
          </p:cNvPr>
          <p:cNvPicPr>
            <a:picLocks noChangeAspect="1"/>
          </p:cNvPicPr>
          <p:nvPr/>
        </p:nvPicPr>
        <p:blipFill>
          <a:blip r:embed="rId9"/>
          <a:stretch>
            <a:fillRect/>
          </a:stretch>
        </p:blipFill>
        <p:spPr>
          <a:xfrm>
            <a:off x="2701200" y="3321943"/>
            <a:ext cx="1222101" cy="752473"/>
          </a:xfrm>
          <a:prstGeom prst="rect">
            <a:avLst/>
          </a:prstGeom>
        </p:spPr>
      </p:pic>
      <p:pic>
        <p:nvPicPr>
          <p:cNvPr id="10" name="Irudia 9">
            <a:extLst>
              <a:ext uri="{FF2B5EF4-FFF2-40B4-BE49-F238E27FC236}">
                <a16:creationId xmlns:a16="http://schemas.microsoft.com/office/drawing/2014/main" id="{E6368402-3C3A-62CA-CBBB-2A6936C98A89}"/>
              </a:ext>
            </a:extLst>
          </p:cNvPr>
          <p:cNvPicPr>
            <a:picLocks noChangeAspect="1"/>
          </p:cNvPicPr>
          <p:nvPr/>
        </p:nvPicPr>
        <p:blipFill>
          <a:blip r:embed="rId10"/>
          <a:stretch>
            <a:fillRect/>
          </a:stretch>
        </p:blipFill>
        <p:spPr>
          <a:xfrm>
            <a:off x="4101193" y="2320989"/>
            <a:ext cx="1502807" cy="966090"/>
          </a:xfrm>
          <a:prstGeom prst="rect">
            <a:avLst/>
          </a:prstGeom>
        </p:spPr>
      </p:pic>
      <p:pic>
        <p:nvPicPr>
          <p:cNvPr id="11" name="Irudia 10">
            <a:extLst>
              <a:ext uri="{FF2B5EF4-FFF2-40B4-BE49-F238E27FC236}">
                <a16:creationId xmlns:a16="http://schemas.microsoft.com/office/drawing/2014/main" id="{69ACC6F7-9037-2530-17A5-C2DFE1BDAE30}"/>
              </a:ext>
            </a:extLst>
          </p:cNvPr>
          <p:cNvPicPr>
            <a:picLocks noChangeAspect="1"/>
          </p:cNvPicPr>
          <p:nvPr/>
        </p:nvPicPr>
        <p:blipFill>
          <a:blip r:embed="rId11"/>
          <a:stretch>
            <a:fillRect/>
          </a:stretch>
        </p:blipFill>
        <p:spPr>
          <a:xfrm>
            <a:off x="5637219" y="2197241"/>
            <a:ext cx="1629332" cy="1069905"/>
          </a:xfrm>
          <a:prstGeom prst="rect">
            <a:avLst/>
          </a:prstGeom>
        </p:spPr>
      </p:pic>
      <p:sp>
        <p:nvSpPr>
          <p:cNvPr id="2" name="Google Shape;243;p20">
            <a:extLst>
              <a:ext uri="{FF2B5EF4-FFF2-40B4-BE49-F238E27FC236}">
                <a16:creationId xmlns:a16="http://schemas.microsoft.com/office/drawing/2014/main" id="{EC69A8AC-0D0E-BA64-AC39-31539F0E19D1}"/>
              </a:ext>
            </a:extLst>
          </p:cNvPr>
          <p:cNvSpPr/>
          <p:nvPr/>
        </p:nvSpPr>
        <p:spPr>
          <a:xfrm>
            <a:off x="7289074" y="2817222"/>
            <a:ext cx="1763484"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1" u="none" strike="noStrike" cap="none" dirty="0">
                <a:solidFill>
                  <a:schemeClr val="lt1"/>
                </a:solidFill>
                <a:latin typeface="Arial"/>
                <a:ea typeface="Arial"/>
                <a:cs typeface="Arial"/>
                <a:sym typeface="Arial"/>
              </a:rPr>
              <a:t>“N” </a:t>
            </a:r>
            <a:r>
              <a:rPr lang="es-ES" sz="1600" b="1" dirty="0">
                <a:solidFill>
                  <a:schemeClr val="lt1"/>
                </a:solidFill>
              </a:rPr>
              <a:t>VÉHICULES </a:t>
            </a:r>
            <a:endParaRPr dirty="0"/>
          </a:p>
        </p:txBody>
      </p:sp>
      <p:sp>
        <p:nvSpPr>
          <p:cNvPr id="3" name="Google Shape;244;p20">
            <a:extLst>
              <a:ext uri="{FF2B5EF4-FFF2-40B4-BE49-F238E27FC236}">
                <a16:creationId xmlns:a16="http://schemas.microsoft.com/office/drawing/2014/main" id="{45AA0C62-5298-B3C1-7503-2FA855BF79B8}"/>
              </a:ext>
            </a:extLst>
          </p:cNvPr>
          <p:cNvSpPr/>
          <p:nvPr/>
        </p:nvSpPr>
        <p:spPr>
          <a:xfrm>
            <a:off x="7223759" y="4994366"/>
            <a:ext cx="1776548"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 </a:t>
            </a:r>
            <a:r>
              <a:rPr lang="es-ES" sz="1600" b="1" dirty="0">
                <a:solidFill>
                  <a:schemeClr val="lt1"/>
                </a:solidFill>
              </a:rPr>
              <a:t>VÉHICULES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r>
              <a:rPr lang="fr-FR" sz="1600" dirty="0"/>
              <a:t>Capsules du chapitre 1, unité 3 (Flux de produits variés)</a:t>
            </a:r>
            <a:endParaRPr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2.3.4, 3.1.1, 3.4.1</a:t>
            </a:r>
            <a:endParaRPr dirty="0"/>
          </a:p>
        </p:txBody>
      </p:sp>
      <p:sp>
        <p:nvSpPr>
          <p:cNvPr id="38" name="Google Shape;38;g10b78f225a7_0_0"/>
          <p:cNvSpPr txBox="1"/>
          <p:nvPr/>
        </p:nvSpPr>
        <p:spPr>
          <a:xfrm>
            <a:off x="248175" y="46044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MLC ITS Euskadi &amp; SUSMILE Consortium</a:t>
            </a:r>
            <a:endParaRPr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20</a:t>
            </a:fld>
            <a:endParaRPr/>
          </a:p>
        </p:txBody>
      </p:sp>
      <p:sp>
        <p:nvSpPr>
          <p:cNvPr id="300" name="Google Shape;300;p23"/>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301" name="Google Shape;301;p23"/>
          <p:cNvSpPr/>
          <p:nvPr/>
        </p:nvSpPr>
        <p:spPr>
          <a:xfrm>
            <a:off x="306006" y="1616129"/>
            <a:ext cx="8367731"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302" name="Google Shape;302;p23"/>
          <p:cNvSpPr/>
          <p:nvPr/>
        </p:nvSpPr>
        <p:spPr>
          <a:xfrm>
            <a:off x="2782389" y="5029199"/>
            <a:ext cx="1841863" cy="1031966"/>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400" b="1" i="0" u="none" strike="noStrike" cap="none" dirty="0">
                <a:solidFill>
                  <a:schemeClr val="dk1"/>
                </a:solidFill>
                <a:latin typeface="Arial"/>
                <a:ea typeface="Arial"/>
                <a:cs typeface="Arial"/>
                <a:sym typeface="Arial"/>
              </a:rPr>
              <a:t>IMPACT ENVIRONMENTAL</a:t>
            </a:r>
            <a:endParaRPr dirty="0"/>
          </a:p>
        </p:txBody>
      </p:sp>
      <p:sp>
        <p:nvSpPr>
          <p:cNvPr id="314" name="Google Shape;314;p23"/>
          <p:cNvSpPr/>
          <p:nvPr/>
        </p:nvSpPr>
        <p:spPr>
          <a:xfrm>
            <a:off x="222068" y="1763227"/>
            <a:ext cx="8386355" cy="3046948"/>
          </a:xfrm>
          <a:prstGeom prst="rect">
            <a:avLst/>
          </a:prstGeom>
          <a:noFill/>
          <a:ln>
            <a:noFill/>
          </a:ln>
        </p:spPr>
        <p:txBody>
          <a:bodyPr spcFirstLastPara="1" wrap="square" lIns="91425" tIns="45700" rIns="91425" bIns="45700" anchor="t" anchorCtr="0">
            <a:spAutoFit/>
          </a:bodyPr>
          <a:lstStyle/>
          <a:p>
            <a:pPr lvl="0" algn="just"/>
            <a:r>
              <a:rPr lang="fr-FR" sz="1600" dirty="0"/>
              <a:t>Selon la diapositive précédente, </a:t>
            </a:r>
            <a:r>
              <a:rPr lang="fr-FR" sz="1600" b="1" dirty="0">
                <a:solidFill>
                  <a:srgbClr val="18C320"/>
                </a:solidFill>
              </a:rPr>
              <a:t>les grosses fourgonnettes ou camions</a:t>
            </a:r>
            <a:r>
              <a:rPr lang="fr-FR" sz="1600" dirty="0"/>
              <a:t>, aussi polluantes que les petites fourgonnettes. 
</a:t>
            </a:r>
            <a:endParaRPr lang="en-GB" sz="1600" dirty="0"/>
          </a:p>
          <a:p>
            <a:pPr lvl="0" algn="just"/>
            <a:r>
              <a:rPr lang="fr-FR" sz="1600" dirty="0"/>
              <a:t>Mais en logistique, il n’y a jamais qu’une seule option pour livrer les marchandises de la manière la plus durable. 
</a:t>
            </a:r>
            <a:endParaRPr lang="es-ES" sz="1600" dirty="0"/>
          </a:p>
          <a:p>
            <a:pPr lvl="0" algn="just"/>
            <a:r>
              <a:rPr lang="fr-FR" sz="1600" dirty="0"/>
              <a:t>Regrouper les charges autant que possible et utiliser le véhicule qui convient le mieux à la taille de la livraison, même s’il s’agit d’un gros camion, peut également être un moyen de réduire l’impact environnemental. De cette façon, dans certaines villes européennes, l’entrée des gros camions est autorisée, surtout la nuit (</a:t>
            </a:r>
            <a:r>
              <a:rPr lang="fr-FR" sz="1600" b="1" dirty="0">
                <a:solidFill>
                  <a:srgbClr val="18C320"/>
                </a:solidFill>
              </a:rPr>
              <a:t>livraison de nuit</a:t>
            </a:r>
            <a:r>
              <a:rPr lang="fr-FR" sz="1600" dirty="0"/>
              <a:t>), car ils réduisent le nombre de petits véhicules qui devraient y accéder tout au long de la journée.
</a:t>
            </a:r>
            <a:endParaRPr lang="es-ES" sz="1600" dirty="0"/>
          </a:p>
        </p:txBody>
      </p:sp>
      <p:pic>
        <p:nvPicPr>
          <p:cNvPr id="315" name="Google Shape;315;p23"/>
          <p:cNvPicPr preferRelativeResize="0"/>
          <p:nvPr/>
        </p:nvPicPr>
        <p:blipFill rotWithShape="1">
          <a:blip r:embed="rId3">
            <a:alphaModFix/>
          </a:blip>
          <a:srcRect/>
          <a:stretch/>
        </p:blipFill>
        <p:spPr>
          <a:xfrm>
            <a:off x="945567" y="4823764"/>
            <a:ext cx="1278110" cy="1640340"/>
          </a:xfrm>
          <a:prstGeom prst="rect">
            <a:avLst/>
          </a:prstGeom>
          <a:noFill/>
          <a:ln>
            <a:noFill/>
          </a:ln>
        </p:spPr>
      </p:pic>
      <p:pic>
        <p:nvPicPr>
          <p:cNvPr id="3" name="Irudia 2">
            <a:extLst>
              <a:ext uri="{FF2B5EF4-FFF2-40B4-BE49-F238E27FC236}">
                <a16:creationId xmlns:a16="http://schemas.microsoft.com/office/drawing/2014/main" id="{C97EE171-6065-6301-5AF2-49ED025A2591}"/>
              </a:ext>
            </a:extLst>
          </p:cNvPr>
          <p:cNvPicPr>
            <a:picLocks noChangeAspect="1"/>
          </p:cNvPicPr>
          <p:nvPr/>
        </p:nvPicPr>
        <p:blipFill>
          <a:blip r:embed="rId4"/>
          <a:stretch>
            <a:fillRect/>
          </a:stretch>
        </p:blipFill>
        <p:spPr>
          <a:xfrm>
            <a:off x="5008098" y="4585029"/>
            <a:ext cx="3338644" cy="21923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21</a:t>
            </a:fld>
            <a:endParaRPr/>
          </a:p>
        </p:txBody>
      </p:sp>
      <p:sp>
        <p:nvSpPr>
          <p:cNvPr id="275" name="Google Shape;275;p2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276" name="Google Shape;276;p22"/>
          <p:cNvSpPr/>
          <p:nvPr/>
        </p:nvSpPr>
        <p:spPr>
          <a:xfrm>
            <a:off x="306006" y="1616129"/>
            <a:ext cx="8367731"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277" name="Google Shape;277;p22"/>
          <p:cNvSpPr/>
          <p:nvPr/>
        </p:nvSpPr>
        <p:spPr>
          <a:xfrm>
            <a:off x="391885" y="3056707"/>
            <a:ext cx="1267097" cy="470263"/>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COÛT DU VÉHICULE</a:t>
            </a:r>
            <a:endParaRPr dirty="0"/>
          </a:p>
        </p:txBody>
      </p:sp>
      <p:sp>
        <p:nvSpPr>
          <p:cNvPr id="278" name="Google Shape;278;p22"/>
          <p:cNvSpPr/>
          <p:nvPr/>
        </p:nvSpPr>
        <p:spPr>
          <a:xfrm>
            <a:off x="1972492" y="4310742"/>
            <a:ext cx="574765" cy="1933303"/>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22"/>
          <p:cNvSpPr/>
          <p:nvPr/>
        </p:nvSpPr>
        <p:spPr>
          <a:xfrm rot="10800000">
            <a:off x="1981198" y="2425337"/>
            <a:ext cx="535577" cy="168510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0" name="Google Shape;280;p22"/>
          <p:cNvSpPr txBox="1"/>
          <p:nvPr/>
        </p:nvSpPr>
        <p:spPr>
          <a:xfrm>
            <a:off x="1541417" y="6292726"/>
            <a:ext cx="1593669" cy="523180"/>
          </a:xfrm>
          <a:prstGeom prst="rect">
            <a:avLst/>
          </a:prstGeom>
          <a:noFill/>
          <a:ln>
            <a:noFill/>
          </a:ln>
        </p:spPr>
        <p:txBody>
          <a:bodyPr spcFirstLastPara="1" wrap="square" lIns="91425" tIns="45700" rIns="91425" bIns="45700" anchor="t" anchorCtr="0">
            <a:spAutoFit/>
          </a:bodyPr>
          <a:lstStyle/>
          <a:p>
            <a:pPr lvl="0" algn="ctr"/>
            <a:r>
              <a:rPr lang="es-ES" i="1" dirty="0" err="1"/>
              <a:t>Moins</a:t>
            </a:r>
            <a:r>
              <a:rPr lang="es-ES" i="1" dirty="0"/>
              <a:t> </a:t>
            </a:r>
            <a:r>
              <a:rPr lang="es-ES" i="1" dirty="0" err="1"/>
              <a:t>cher</a:t>
            </a:r>
            <a:r>
              <a:rPr lang="es-ES" i="1" dirty="0"/>
              <a:t>
</a:t>
            </a:r>
            <a:endParaRPr dirty="0"/>
          </a:p>
        </p:txBody>
      </p:sp>
      <p:pic>
        <p:nvPicPr>
          <p:cNvPr id="289" name="Google Shape;289;p22"/>
          <p:cNvPicPr preferRelativeResize="0"/>
          <p:nvPr/>
        </p:nvPicPr>
        <p:blipFill rotWithShape="1">
          <a:blip r:embed="rId3">
            <a:alphaModFix/>
          </a:blip>
          <a:srcRect/>
          <a:stretch/>
        </p:blipFill>
        <p:spPr>
          <a:xfrm>
            <a:off x="470263" y="3631202"/>
            <a:ext cx="1127352" cy="1494081"/>
          </a:xfrm>
          <a:prstGeom prst="rect">
            <a:avLst/>
          </a:prstGeom>
          <a:noFill/>
          <a:ln>
            <a:noFill/>
          </a:ln>
        </p:spPr>
      </p:pic>
      <p:sp>
        <p:nvSpPr>
          <p:cNvPr id="290" name="Google Shape;290;p22"/>
          <p:cNvSpPr/>
          <p:nvPr/>
        </p:nvSpPr>
        <p:spPr>
          <a:xfrm>
            <a:off x="287381" y="1619536"/>
            <a:ext cx="8386355" cy="830956"/>
          </a:xfrm>
          <a:prstGeom prst="rect">
            <a:avLst/>
          </a:prstGeom>
          <a:noFill/>
          <a:ln>
            <a:noFill/>
          </a:ln>
        </p:spPr>
        <p:txBody>
          <a:bodyPr spcFirstLastPara="1" wrap="square" lIns="91425" tIns="45700" rIns="91425" bIns="45700" anchor="t" anchorCtr="0">
            <a:spAutoFit/>
          </a:bodyPr>
          <a:lstStyle/>
          <a:p>
            <a:pPr lvl="0" algn="just"/>
            <a:r>
              <a:rPr lang="fr-FR" sz="1600" dirty="0"/>
              <a:t>Le coût des véhicules peut être très différent selon le système de combustion utilisé. Néanmoins, la structure générale est la suivante: 
</a:t>
            </a:r>
            <a:endParaRPr dirty="0"/>
          </a:p>
        </p:txBody>
      </p:sp>
      <p:cxnSp>
        <p:nvCxnSpPr>
          <p:cNvPr id="293" name="Google Shape;293;p22"/>
          <p:cNvCxnSpPr/>
          <p:nvPr/>
        </p:nvCxnSpPr>
        <p:spPr>
          <a:xfrm>
            <a:off x="2534194" y="4180116"/>
            <a:ext cx="5447212" cy="13061"/>
          </a:xfrm>
          <a:prstGeom prst="straightConnector1">
            <a:avLst/>
          </a:prstGeom>
          <a:noFill/>
          <a:ln w="28575" cap="flat" cmpd="sng">
            <a:solidFill>
              <a:schemeClr val="dk1"/>
            </a:solidFill>
            <a:prstDash val="dash"/>
            <a:round/>
            <a:headEnd type="none" w="sm" len="sm"/>
            <a:tailEnd type="none" w="sm" len="sm"/>
          </a:ln>
        </p:spPr>
      </p:cxnSp>
      <p:sp>
        <p:nvSpPr>
          <p:cNvPr id="294" name="Google Shape;294;p22"/>
          <p:cNvSpPr txBox="1"/>
          <p:nvPr/>
        </p:nvSpPr>
        <p:spPr>
          <a:xfrm>
            <a:off x="1537063" y="2160508"/>
            <a:ext cx="1593669" cy="523180"/>
          </a:xfrm>
          <a:prstGeom prst="rect">
            <a:avLst/>
          </a:prstGeom>
          <a:noFill/>
          <a:ln>
            <a:noFill/>
          </a:ln>
        </p:spPr>
        <p:txBody>
          <a:bodyPr spcFirstLastPara="1" wrap="square" lIns="91425" tIns="45700" rIns="91425" bIns="45700" anchor="t" anchorCtr="0">
            <a:spAutoFit/>
          </a:bodyPr>
          <a:lstStyle/>
          <a:p>
            <a:pPr lvl="0" algn="ctr"/>
            <a:r>
              <a:rPr lang="es-ES" i="1" dirty="0"/>
              <a:t>Plus </a:t>
            </a:r>
            <a:r>
              <a:rPr lang="es-ES" i="1" dirty="0" err="1"/>
              <a:t>cher</a:t>
            </a:r>
            <a:r>
              <a:rPr lang="es-ES" i="1" dirty="0"/>
              <a:t>
</a:t>
            </a:r>
            <a:endParaRPr dirty="0"/>
          </a:p>
        </p:txBody>
      </p:sp>
      <p:pic>
        <p:nvPicPr>
          <p:cNvPr id="2" name="Irudia 1">
            <a:extLst>
              <a:ext uri="{FF2B5EF4-FFF2-40B4-BE49-F238E27FC236}">
                <a16:creationId xmlns:a16="http://schemas.microsoft.com/office/drawing/2014/main" id="{38AD2769-B0E8-1BFC-53AD-823D828F1D40}"/>
              </a:ext>
            </a:extLst>
          </p:cNvPr>
          <p:cNvPicPr>
            <a:picLocks noChangeAspect="1"/>
          </p:cNvPicPr>
          <p:nvPr/>
        </p:nvPicPr>
        <p:blipFill>
          <a:blip r:embed="rId4"/>
          <a:stretch>
            <a:fillRect/>
          </a:stretch>
        </p:blipFill>
        <p:spPr>
          <a:xfrm>
            <a:off x="5425677" y="2370463"/>
            <a:ext cx="1629332" cy="1069905"/>
          </a:xfrm>
          <a:prstGeom prst="rect">
            <a:avLst/>
          </a:prstGeom>
        </p:spPr>
      </p:pic>
      <p:pic>
        <p:nvPicPr>
          <p:cNvPr id="3" name="Irudia 2">
            <a:extLst>
              <a:ext uri="{FF2B5EF4-FFF2-40B4-BE49-F238E27FC236}">
                <a16:creationId xmlns:a16="http://schemas.microsoft.com/office/drawing/2014/main" id="{3F99E7B4-31C1-589E-84E7-E565E95C5E15}"/>
              </a:ext>
            </a:extLst>
          </p:cNvPr>
          <p:cNvPicPr>
            <a:picLocks noChangeAspect="1"/>
          </p:cNvPicPr>
          <p:nvPr/>
        </p:nvPicPr>
        <p:blipFill>
          <a:blip r:embed="rId5"/>
          <a:stretch>
            <a:fillRect/>
          </a:stretch>
        </p:blipFill>
        <p:spPr>
          <a:xfrm>
            <a:off x="2645692" y="4343379"/>
            <a:ext cx="998081" cy="1065621"/>
          </a:xfrm>
          <a:prstGeom prst="rect">
            <a:avLst/>
          </a:prstGeom>
        </p:spPr>
      </p:pic>
      <p:pic>
        <p:nvPicPr>
          <p:cNvPr id="4" name="Irudia 3">
            <a:extLst>
              <a:ext uri="{FF2B5EF4-FFF2-40B4-BE49-F238E27FC236}">
                <a16:creationId xmlns:a16="http://schemas.microsoft.com/office/drawing/2014/main" id="{B283CA16-C964-977E-2413-A93148D56447}"/>
              </a:ext>
            </a:extLst>
          </p:cNvPr>
          <p:cNvPicPr>
            <a:picLocks noChangeAspect="1"/>
          </p:cNvPicPr>
          <p:nvPr/>
        </p:nvPicPr>
        <p:blipFill>
          <a:blip r:embed="rId6"/>
          <a:stretch>
            <a:fillRect/>
          </a:stretch>
        </p:blipFill>
        <p:spPr>
          <a:xfrm>
            <a:off x="3006077" y="5425441"/>
            <a:ext cx="782508" cy="993997"/>
          </a:xfrm>
          <a:prstGeom prst="rect">
            <a:avLst/>
          </a:prstGeom>
        </p:spPr>
      </p:pic>
      <p:pic>
        <p:nvPicPr>
          <p:cNvPr id="5" name="Irudia 4">
            <a:extLst>
              <a:ext uri="{FF2B5EF4-FFF2-40B4-BE49-F238E27FC236}">
                <a16:creationId xmlns:a16="http://schemas.microsoft.com/office/drawing/2014/main" id="{70FC40CF-A4F4-C4DA-D115-6341E46CB256}"/>
              </a:ext>
            </a:extLst>
          </p:cNvPr>
          <p:cNvPicPr>
            <a:picLocks noChangeAspect="1"/>
          </p:cNvPicPr>
          <p:nvPr/>
        </p:nvPicPr>
        <p:blipFill rotWithShape="1">
          <a:blip r:embed="rId7"/>
          <a:srcRect l="8857" t="4576"/>
          <a:stretch/>
        </p:blipFill>
        <p:spPr>
          <a:xfrm>
            <a:off x="4068145" y="5254094"/>
            <a:ext cx="998081" cy="1114628"/>
          </a:xfrm>
          <a:prstGeom prst="rect">
            <a:avLst/>
          </a:prstGeom>
        </p:spPr>
      </p:pic>
      <p:pic>
        <p:nvPicPr>
          <p:cNvPr id="6" name="Irudia 5">
            <a:extLst>
              <a:ext uri="{FF2B5EF4-FFF2-40B4-BE49-F238E27FC236}">
                <a16:creationId xmlns:a16="http://schemas.microsoft.com/office/drawing/2014/main" id="{A08EB11C-6C8A-A094-8287-0F895907F0BB}"/>
              </a:ext>
            </a:extLst>
          </p:cNvPr>
          <p:cNvPicPr>
            <a:picLocks noChangeAspect="1"/>
          </p:cNvPicPr>
          <p:nvPr/>
        </p:nvPicPr>
        <p:blipFill>
          <a:blip r:embed="rId8"/>
          <a:stretch>
            <a:fillRect/>
          </a:stretch>
        </p:blipFill>
        <p:spPr>
          <a:xfrm>
            <a:off x="5309473" y="5382031"/>
            <a:ext cx="947636" cy="961572"/>
          </a:xfrm>
          <a:prstGeom prst="rect">
            <a:avLst/>
          </a:prstGeom>
        </p:spPr>
      </p:pic>
      <p:pic>
        <p:nvPicPr>
          <p:cNvPr id="7" name="Irudia 6">
            <a:extLst>
              <a:ext uri="{FF2B5EF4-FFF2-40B4-BE49-F238E27FC236}">
                <a16:creationId xmlns:a16="http://schemas.microsoft.com/office/drawing/2014/main" id="{98DA2EE8-4DCE-C76A-7CEA-C7BEFE065718}"/>
              </a:ext>
            </a:extLst>
          </p:cNvPr>
          <p:cNvPicPr>
            <a:picLocks noChangeAspect="1"/>
          </p:cNvPicPr>
          <p:nvPr/>
        </p:nvPicPr>
        <p:blipFill>
          <a:blip r:embed="rId9"/>
          <a:stretch>
            <a:fillRect/>
          </a:stretch>
        </p:blipFill>
        <p:spPr>
          <a:xfrm>
            <a:off x="2701200" y="3321943"/>
            <a:ext cx="1222101" cy="752473"/>
          </a:xfrm>
          <a:prstGeom prst="rect">
            <a:avLst/>
          </a:prstGeom>
        </p:spPr>
      </p:pic>
      <p:pic>
        <p:nvPicPr>
          <p:cNvPr id="8" name="Irudia 7">
            <a:extLst>
              <a:ext uri="{FF2B5EF4-FFF2-40B4-BE49-F238E27FC236}">
                <a16:creationId xmlns:a16="http://schemas.microsoft.com/office/drawing/2014/main" id="{6F1715A6-F7CC-FB20-68A1-5FB90AE8D9E3}"/>
              </a:ext>
            </a:extLst>
          </p:cNvPr>
          <p:cNvPicPr>
            <a:picLocks noChangeAspect="1"/>
          </p:cNvPicPr>
          <p:nvPr/>
        </p:nvPicPr>
        <p:blipFill>
          <a:blip r:embed="rId10"/>
          <a:stretch>
            <a:fillRect/>
          </a:stretch>
        </p:blipFill>
        <p:spPr>
          <a:xfrm>
            <a:off x="2718020" y="2491236"/>
            <a:ext cx="1188459" cy="729595"/>
          </a:xfrm>
          <a:prstGeom prst="rect">
            <a:avLst/>
          </a:prstGeom>
        </p:spPr>
      </p:pic>
      <p:pic>
        <p:nvPicPr>
          <p:cNvPr id="9" name="Irudia 8">
            <a:extLst>
              <a:ext uri="{FF2B5EF4-FFF2-40B4-BE49-F238E27FC236}">
                <a16:creationId xmlns:a16="http://schemas.microsoft.com/office/drawing/2014/main" id="{EE845BA6-221C-512C-EA5C-ADBC8A7B2A82}"/>
              </a:ext>
            </a:extLst>
          </p:cNvPr>
          <p:cNvPicPr>
            <a:picLocks noChangeAspect="1"/>
          </p:cNvPicPr>
          <p:nvPr/>
        </p:nvPicPr>
        <p:blipFill>
          <a:blip r:embed="rId11"/>
          <a:stretch>
            <a:fillRect/>
          </a:stretch>
        </p:blipFill>
        <p:spPr>
          <a:xfrm>
            <a:off x="3964439" y="2388619"/>
            <a:ext cx="1502807" cy="966090"/>
          </a:xfrm>
          <a:prstGeom prst="rect">
            <a:avLst/>
          </a:prstGeom>
        </p:spPr>
      </p:pic>
      <p:sp>
        <p:nvSpPr>
          <p:cNvPr id="10" name="Google Shape;243;p20">
            <a:extLst>
              <a:ext uri="{FF2B5EF4-FFF2-40B4-BE49-F238E27FC236}">
                <a16:creationId xmlns:a16="http://schemas.microsoft.com/office/drawing/2014/main" id="{BD8EDEBD-72C5-4BA4-9995-5CA1D010E29E}"/>
              </a:ext>
            </a:extLst>
          </p:cNvPr>
          <p:cNvSpPr/>
          <p:nvPr/>
        </p:nvSpPr>
        <p:spPr>
          <a:xfrm>
            <a:off x="7289074" y="2817222"/>
            <a:ext cx="1763484"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1" u="none" strike="noStrike" cap="none" dirty="0">
                <a:solidFill>
                  <a:schemeClr val="lt1"/>
                </a:solidFill>
                <a:latin typeface="Arial"/>
                <a:ea typeface="Arial"/>
                <a:cs typeface="Arial"/>
                <a:sym typeface="Arial"/>
              </a:rPr>
              <a:t>“N” </a:t>
            </a:r>
            <a:r>
              <a:rPr lang="es-ES" sz="1600" b="1" dirty="0">
                <a:solidFill>
                  <a:schemeClr val="lt1"/>
                </a:solidFill>
              </a:rPr>
              <a:t>VÉHICULES </a:t>
            </a:r>
            <a:endParaRPr dirty="0"/>
          </a:p>
        </p:txBody>
      </p:sp>
      <p:sp>
        <p:nvSpPr>
          <p:cNvPr id="11" name="Google Shape;244;p20">
            <a:extLst>
              <a:ext uri="{FF2B5EF4-FFF2-40B4-BE49-F238E27FC236}">
                <a16:creationId xmlns:a16="http://schemas.microsoft.com/office/drawing/2014/main" id="{71134AE0-8115-64C6-CAC9-7995DB9EA9C1}"/>
              </a:ext>
            </a:extLst>
          </p:cNvPr>
          <p:cNvSpPr/>
          <p:nvPr/>
        </p:nvSpPr>
        <p:spPr>
          <a:xfrm>
            <a:off x="7223759" y="4994366"/>
            <a:ext cx="1776548"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 </a:t>
            </a:r>
            <a:r>
              <a:rPr lang="es-ES" sz="1600" b="1" dirty="0">
                <a:solidFill>
                  <a:schemeClr val="lt1"/>
                </a:solidFill>
              </a:rPr>
              <a:t>VÉHICULES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22</a:t>
            </a:fld>
            <a:endParaRPr/>
          </a:p>
        </p:txBody>
      </p:sp>
      <p:sp>
        <p:nvSpPr>
          <p:cNvPr id="275" name="Google Shape;275;p2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276" name="Google Shape;276;p22"/>
          <p:cNvSpPr/>
          <p:nvPr/>
        </p:nvSpPr>
        <p:spPr>
          <a:xfrm>
            <a:off x="306006" y="1616129"/>
            <a:ext cx="8367731"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277" name="Google Shape;277;p22"/>
          <p:cNvSpPr/>
          <p:nvPr/>
        </p:nvSpPr>
        <p:spPr>
          <a:xfrm>
            <a:off x="67760" y="3056707"/>
            <a:ext cx="1774103" cy="470263"/>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tx1"/>
                </a:solidFill>
              </a:rPr>
              <a:t>COÛT D’EXPLOITATION</a:t>
            </a:r>
            <a:endParaRPr dirty="0">
              <a:solidFill>
                <a:schemeClr val="tx1"/>
              </a:solidFill>
            </a:endParaRPr>
          </a:p>
        </p:txBody>
      </p:sp>
      <p:sp>
        <p:nvSpPr>
          <p:cNvPr id="278" name="Google Shape;278;p22"/>
          <p:cNvSpPr/>
          <p:nvPr/>
        </p:nvSpPr>
        <p:spPr>
          <a:xfrm>
            <a:off x="1972492" y="4310742"/>
            <a:ext cx="574765" cy="1933303"/>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22"/>
          <p:cNvSpPr/>
          <p:nvPr/>
        </p:nvSpPr>
        <p:spPr>
          <a:xfrm rot="10800000">
            <a:off x="1981198" y="2425337"/>
            <a:ext cx="535577" cy="168510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0" name="Google Shape;280;p22"/>
          <p:cNvSpPr txBox="1"/>
          <p:nvPr/>
        </p:nvSpPr>
        <p:spPr>
          <a:xfrm>
            <a:off x="1541417" y="6292726"/>
            <a:ext cx="1593669" cy="307777"/>
          </a:xfrm>
          <a:prstGeom prst="rect">
            <a:avLst/>
          </a:prstGeom>
          <a:noFill/>
          <a:ln>
            <a:noFill/>
          </a:ln>
        </p:spPr>
        <p:txBody>
          <a:bodyPr spcFirstLastPara="1" wrap="square" lIns="91425" tIns="45700" rIns="91425" bIns="45700" anchor="t" anchorCtr="0">
            <a:spAutoFit/>
          </a:bodyPr>
          <a:lstStyle/>
          <a:p>
            <a:pPr lvl="0" algn="ctr"/>
            <a:r>
              <a:rPr lang="en-GB" i="1" dirty="0" err="1"/>
              <a:t>Moins</a:t>
            </a:r>
            <a:r>
              <a:rPr lang="en-GB" i="1" dirty="0"/>
              <a:t> </a:t>
            </a:r>
            <a:r>
              <a:rPr lang="en-GB" i="1" dirty="0" err="1"/>
              <a:t>cher</a:t>
            </a:r>
            <a:endParaRPr lang="en-GB" dirty="0"/>
          </a:p>
        </p:txBody>
      </p:sp>
      <p:pic>
        <p:nvPicPr>
          <p:cNvPr id="289" name="Google Shape;289;p22"/>
          <p:cNvPicPr preferRelativeResize="0"/>
          <p:nvPr/>
        </p:nvPicPr>
        <p:blipFill rotWithShape="1">
          <a:blip r:embed="rId3">
            <a:alphaModFix/>
          </a:blip>
          <a:srcRect/>
          <a:stretch/>
        </p:blipFill>
        <p:spPr>
          <a:xfrm>
            <a:off x="470263" y="3631202"/>
            <a:ext cx="1127352" cy="1494081"/>
          </a:xfrm>
          <a:prstGeom prst="rect">
            <a:avLst/>
          </a:prstGeom>
          <a:noFill/>
          <a:ln>
            <a:noFill/>
          </a:ln>
        </p:spPr>
      </p:pic>
      <p:sp>
        <p:nvSpPr>
          <p:cNvPr id="290" name="Google Shape;290;p22"/>
          <p:cNvSpPr/>
          <p:nvPr/>
        </p:nvSpPr>
        <p:spPr>
          <a:xfrm>
            <a:off x="186898" y="1509006"/>
            <a:ext cx="8386355" cy="830956"/>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tx1"/>
                </a:solidFill>
              </a:rPr>
              <a:t>Les véhicules plus gros ont normalement un coût d’exploitation inférieur, si leur capacité de charge est utilisée au maximum.
</a:t>
            </a:r>
            <a:endParaRPr lang="en-US" sz="1600" dirty="0">
              <a:solidFill>
                <a:schemeClr val="tx1"/>
              </a:solidFill>
            </a:endParaRPr>
          </a:p>
        </p:txBody>
      </p:sp>
      <p:cxnSp>
        <p:nvCxnSpPr>
          <p:cNvPr id="293" name="Google Shape;293;p22"/>
          <p:cNvCxnSpPr/>
          <p:nvPr/>
        </p:nvCxnSpPr>
        <p:spPr>
          <a:xfrm>
            <a:off x="2534194" y="4180116"/>
            <a:ext cx="5447212" cy="13061"/>
          </a:xfrm>
          <a:prstGeom prst="straightConnector1">
            <a:avLst/>
          </a:prstGeom>
          <a:noFill/>
          <a:ln w="28575" cap="flat" cmpd="sng">
            <a:solidFill>
              <a:schemeClr val="dk1"/>
            </a:solidFill>
            <a:prstDash val="dash"/>
            <a:round/>
            <a:headEnd type="none" w="sm" len="sm"/>
            <a:tailEnd type="none" w="sm" len="sm"/>
          </a:ln>
        </p:spPr>
      </p:cxnSp>
      <p:sp>
        <p:nvSpPr>
          <p:cNvPr id="294" name="Google Shape;294;p22"/>
          <p:cNvSpPr txBox="1"/>
          <p:nvPr/>
        </p:nvSpPr>
        <p:spPr>
          <a:xfrm>
            <a:off x="1537063" y="2160508"/>
            <a:ext cx="1593669" cy="523180"/>
          </a:xfrm>
          <a:prstGeom prst="rect">
            <a:avLst/>
          </a:prstGeom>
          <a:noFill/>
          <a:ln>
            <a:noFill/>
          </a:ln>
        </p:spPr>
        <p:txBody>
          <a:bodyPr spcFirstLastPara="1" wrap="square" lIns="91425" tIns="45700" rIns="91425" bIns="45700" anchor="t" anchorCtr="0">
            <a:spAutoFit/>
          </a:bodyPr>
          <a:lstStyle/>
          <a:p>
            <a:pPr lvl="0" algn="ctr"/>
            <a:r>
              <a:rPr lang="es-ES" i="1" dirty="0"/>
              <a:t>Plus </a:t>
            </a:r>
            <a:r>
              <a:rPr lang="es-ES" i="1" dirty="0" err="1"/>
              <a:t>cher</a:t>
            </a:r>
            <a:r>
              <a:rPr lang="es-ES" i="1" dirty="0"/>
              <a:t>
</a:t>
            </a:r>
            <a:endParaRPr dirty="0"/>
          </a:p>
        </p:txBody>
      </p:sp>
      <p:pic>
        <p:nvPicPr>
          <p:cNvPr id="2" name="Irudia 1">
            <a:extLst>
              <a:ext uri="{FF2B5EF4-FFF2-40B4-BE49-F238E27FC236}">
                <a16:creationId xmlns:a16="http://schemas.microsoft.com/office/drawing/2014/main" id="{EBB22AD5-D579-4619-4DE9-1D1FCF18DD95}"/>
              </a:ext>
            </a:extLst>
          </p:cNvPr>
          <p:cNvPicPr>
            <a:picLocks noChangeAspect="1"/>
          </p:cNvPicPr>
          <p:nvPr/>
        </p:nvPicPr>
        <p:blipFill>
          <a:blip r:embed="rId4"/>
          <a:stretch>
            <a:fillRect/>
          </a:stretch>
        </p:blipFill>
        <p:spPr>
          <a:xfrm>
            <a:off x="2773765" y="3023994"/>
            <a:ext cx="998081" cy="1065621"/>
          </a:xfrm>
          <a:prstGeom prst="rect">
            <a:avLst/>
          </a:prstGeom>
        </p:spPr>
      </p:pic>
      <p:pic>
        <p:nvPicPr>
          <p:cNvPr id="3" name="Irudia 2">
            <a:extLst>
              <a:ext uri="{FF2B5EF4-FFF2-40B4-BE49-F238E27FC236}">
                <a16:creationId xmlns:a16="http://schemas.microsoft.com/office/drawing/2014/main" id="{4EA57A3D-8087-30BC-9417-CB949D09718E}"/>
              </a:ext>
            </a:extLst>
          </p:cNvPr>
          <p:cNvPicPr>
            <a:picLocks noChangeAspect="1"/>
          </p:cNvPicPr>
          <p:nvPr/>
        </p:nvPicPr>
        <p:blipFill>
          <a:blip r:embed="rId5"/>
          <a:stretch>
            <a:fillRect/>
          </a:stretch>
        </p:blipFill>
        <p:spPr>
          <a:xfrm>
            <a:off x="3148139" y="2017253"/>
            <a:ext cx="782508" cy="993997"/>
          </a:xfrm>
          <a:prstGeom prst="rect">
            <a:avLst/>
          </a:prstGeom>
        </p:spPr>
      </p:pic>
      <p:pic>
        <p:nvPicPr>
          <p:cNvPr id="4" name="Irudia 3">
            <a:extLst>
              <a:ext uri="{FF2B5EF4-FFF2-40B4-BE49-F238E27FC236}">
                <a16:creationId xmlns:a16="http://schemas.microsoft.com/office/drawing/2014/main" id="{70CCB3BC-9A94-7AB7-0B81-B77B952DBBE8}"/>
              </a:ext>
            </a:extLst>
          </p:cNvPr>
          <p:cNvPicPr>
            <a:picLocks noChangeAspect="1"/>
          </p:cNvPicPr>
          <p:nvPr/>
        </p:nvPicPr>
        <p:blipFill rotWithShape="1">
          <a:blip r:embed="rId6"/>
          <a:srcRect l="8857" t="4576"/>
          <a:stretch/>
        </p:blipFill>
        <p:spPr>
          <a:xfrm>
            <a:off x="4168894" y="1999689"/>
            <a:ext cx="998081" cy="1114628"/>
          </a:xfrm>
          <a:prstGeom prst="rect">
            <a:avLst/>
          </a:prstGeom>
        </p:spPr>
      </p:pic>
      <p:pic>
        <p:nvPicPr>
          <p:cNvPr id="5" name="Irudia 4">
            <a:extLst>
              <a:ext uri="{FF2B5EF4-FFF2-40B4-BE49-F238E27FC236}">
                <a16:creationId xmlns:a16="http://schemas.microsoft.com/office/drawing/2014/main" id="{34B83C25-8C61-E15C-B204-3C79316E372B}"/>
              </a:ext>
            </a:extLst>
          </p:cNvPr>
          <p:cNvPicPr>
            <a:picLocks noChangeAspect="1"/>
          </p:cNvPicPr>
          <p:nvPr/>
        </p:nvPicPr>
        <p:blipFill>
          <a:blip r:embed="rId7"/>
          <a:stretch>
            <a:fillRect/>
          </a:stretch>
        </p:blipFill>
        <p:spPr>
          <a:xfrm>
            <a:off x="5337231" y="2023843"/>
            <a:ext cx="947636" cy="961572"/>
          </a:xfrm>
          <a:prstGeom prst="rect">
            <a:avLst/>
          </a:prstGeom>
        </p:spPr>
      </p:pic>
      <p:pic>
        <p:nvPicPr>
          <p:cNvPr id="6" name="Irudia 5">
            <a:extLst>
              <a:ext uri="{FF2B5EF4-FFF2-40B4-BE49-F238E27FC236}">
                <a16:creationId xmlns:a16="http://schemas.microsoft.com/office/drawing/2014/main" id="{C9D53B33-4D7E-8D82-D609-F2FB3A8569C4}"/>
              </a:ext>
            </a:extLst>
          </p:cNvPr>
          <p:cNvPicPr>
            <a:picLocks noChangeAspect="1"/>
          </p:cNvPicPr>
          <p:nvPr/>
        </p:nvPicPr>
        <p:blipFill>
          <a:blip r:embed="rId8"/>
          <a:stretch>
            <a:fillRect/>
          </a:stretch>
        </p:blipFill>
        <p:spPr>
          <a:xfrm>
            <a:off x="2708546" y="4403658"/>
            <a:ext cx="1222101" cy="752473"/>
          </a:xfrm>
          <a:prstGeom prst="rect">
            <a:avLst/>
          </a:prstGeom>
        </p:spPr>
      </p:pic>
      <p:pic>
        <p:nvPicPr>
          <p:cNvPr id="7" name="Irudia 6">
            <a:extLst>
              <a:ext uri="{FF2B5EF4-FFF2-40B4-BE49-F238E27FC236}">
                <a16:creationId xmlns:a16="http://schemas.microsoft.com/office/drawing/2014/main" id="{892E8567-47C8-7E92-3AC2-7D9172540E61}"/>
              </a:ext>
            </a:extLst>
          </p:cNvPr>
          <p:cNvPicPr>
            <a:picLocks noChangeAspect="1"/>
          </p:cNvPicPr>
          <p:nvPr/>
        </p:nvPicPr>
        <p:blipFill>
          <a:blip r:embed="rId9"/>
          <a:stretch>
            <a:fillRect/>
          </a:stretch>
        </p:blipFill>
        <p:spPr>
          <a:xfrm>
            <a:off x="2678575" y="5284316"/>
            <a:ext cx="1188459" cy="729595"/>
          </a:xfrm>
          <a:prstGeom prst="rect">
            <a:avLst/>
          </a:prstGeom>
        </p:spPr>
      </p:pic>
      <p:pic>
        <p:nvPicPr>
          <p:cNvPr id="8" name="Irudia 7">
            <a:extLst>
              <a:ext uri="{FF2B5EF4-FFF2-40B4-BE49-F238E27FC236}">
                <a16:creationId xmlns:a16="http://schemas.microsoft.com/office/drawing/2014/main" id="{27E2A97E-A77C-EEA8-C906-9A0C3CF9BA0A}"/>
              </a:ext>
            </a:extLst>
          </p:cNvPr>
          <p:cNvPicPr>
            <a:picLocks noChangeAspect="1"/>
          </p:cNvPicPr>
          <p:nvPr/>
        </p:nvPicPr>
        <p:blipFill>
          <a:blip r:embed="rId10"/>
          <a:stretch>
            <a:fillRect/>
          </a:stretch>
        </p:blipFill>
        <p:spPr>
          <a:xfrm>
            <a:off x="3960733" y="5156131"/>
            <a:ext cx="1502807" cy="966090"/>
          </a:xfrm>
          <a:prstGeom prst="rect">
            <a:avLst/>
          </a:prstGeom>
        </p:spPr>
      </p:pic>
      <p:pic>
        <p:nvPicPr>
          <p:cNvPr id="9" name="Irudia 8">
            <a:extLst>
              <a:ext uri="{FF2B5EF4-FFF2-40B4-BE49-F238E27FC236}">
                <a16:creationId xmlns:a16="http://schemas.microsoft.com/office/drawing/2014/main" id="{2705F93D-F8E3-85DD-CF48-A0A9C147CFC8}"/>
              </a:ext>
            </a:extLst>
          </p:cNvPr>
          <p:cNvPicPr>
            <a:picLocks noChangeAspect="1"/>
          </p:cNvPicPr>
          <p:nvPr/>
        </p:nvPicPr>
        <p:blipFill>
          <a:blip r:embed="rId11"/>
          <a:stretch>
            <a:fillRect/>
          </a:stretch>
        </p:blipFill>
        <p:spPr>
          <a:xfrm>
            <a:off x="5477797" y="4944006"/>
            <a:ext cx="1629332" cy="1069905"/>
          </a:xfrm>
          <a:prstGeom prst="rect">
            <a:avLst/>
          </a:prstGeom>
        </p:spPr>
      </p:pic>
      <p:sp>
        <p:nvSpPr>
          <p:cNvPr id="10" name="Google Shape;243;p20">
            <a:extLst>
              <a:ext uri="{FF2B5EF4-FFF2-40B4-BE49-F238E27FC236}">
                <a16:creationId xmlns:a16="http://schemas.microsoft.com/office/drawing/2014/main" id="{FCBB20A6-98F4-1121-74B7-DF5D83DAA0DE}"/>
              </a:ext>
            </a:extLst>
          </p:cNvPr>
          <p:cNvSpPr/>
          <p:nvPr/>
        </p:nvSpPr>
        <p:spPr>
          <a:xfrm>
            <a:off x="7112691" y="5691638"/>
            <a:ext cx="1763484"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1" u="none" strike="noStrike" cap="none" dirty="0">
                <a:solidFill>
                  <a:schemeClr val="lt1"/>
                </a:solidFill>
                <a:latin typeface="Arial"/>
                <a:ea typeface="Arial"/>
                <a:cs typeface="Arial"/>
                <a:sym typeface="Arial"/>
              </a:rPr>
              <a:t>“N” </a:t>
            </a:r>
            <a:r>
              <a:rPr lang="es-ES" sz="1600" b="1" dirty="0">
                <a:solidFill>
                  <a:schemeClr val="lt1"/>
                </a:solidFill>
              </a:rPr>
              <a:t>VÉHICULES </a:t>
            </a:r>
            <a:endParaRPr dirty="0"/>
          </a:p>
        </p:txBody>
      </p:sp>
      <p:sp>
        <p:nvSpPr>
          <p:cNvPr id="11" name="Google Shape;244;p20">
            <a:extLst>
              <a:ext uri="{FF2B5EF4-FFF2-40B4-BE49-F238E27FC236}">
                <a16:creationId xmlns:a16="http://schemas.microsoft.com/office/drawing/2014/main" id="{06F9D982-13BC-A6FB-A715-F48F181C08F9}"/>
              </a:ext>
            </a:extLst>
          </p:cNvPr>
          <p:cNvSpPr/>
          <p:nvPr/>
        </p:nvSpPr>
        <p:spPr>
          <a:xfrm>
            <a:off x="7135435" y="2947850"/>
            <a:ext cx="1776548"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 </a:t>
            </a:r>
            <a:r>
              <a:rPr lang="es-ES" sz="1600" b="1" dirty="0">
                <a:solidFill>
                  <a:schemeClr val="lt1"/>
                </a:solidFill>
              </a:rPr>
              <a:t>VÉHICULES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23</a:t>
            </a:fld>
            <a:endParaRPr/>
          </a:p>
        </p:txBody>
      </p:sp>
      <p:sp>
        <p:nvSpPr>
          <p:cNvPr id="325" name="Google Shape;325;p24"/>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326" name="Google Shape;326;p24"/>
          <p:cNvSpPr/>
          <p:nvPr/>
        </p:nvSpPr>
        <p:spPr>
          <a:xfrm>
            <a:off x="306006" y="1616129"/>
            <a:ext cx="8367731"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327" name="Google Shape;327;p24"/>
          <p:cNvSpPr/>
          <p:nvPr/>
        </p:nvSpPr>
        <p:spPr>
          <a:xfrm>
            <a:off x="339633" y="1658724"/>
            <a:ext cx="8386355" cy="5016718"/>
          </a:xfrm>
          <a:prstGeom prst="rect">
            <a:avLst/>
          </a:prstGeom>
          <a:noFill/>
          <a:ln>
            <a:noFill/>
          </a:ln>
        </p:spPr>
        <p:txBody>
          <a:bodyPr spcFirstLastPara="1" wrap="square" lIns="91425" tIns="45700" rIns="91425" bIns="45700" anchor="t" anchorCtr="0">
            <a:spAutoFit/>
          </a:bodyPr>
          <a:lstStyle/>
          <a:p>
            <a:pPr lvl="0" algn="just"/>
            <a:r>
              <a:rPr lang="fr-FR" sz="1600" dirty="0"/>
              <a:t>En CONCLUSION des régimes précédents, nous pouvons dire que:
</a:t>
            </a:r>
            <a:endParaRPr lang="en-GB"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GB" sz="1600" b="0" i="0" u="none" strike="noStrike" cap="none" dirty="0">
              <a:solidFill>
                <a:srgbClr val="000000"/>
              </a:solidFill>
              <a:latin typeface="Arial"/>
              <a:ea typeface="Arial"/>
              <a:cs typeface="Arial"/>
              <a:sym typeface="Arial"/>
            </a:endParaRPr>
          </a:p>
          <a:p>
            <a:pPr lvl="0" algn="ctr"/>
            <a:r>
              <a:rPr lang="fr-FR" sz="2400" dirty="0">
                <a:solidFill>
                  <a:srgbClr val="18C320"/>
                </a:solidFill>
              </a:rPr>
              <a:t>« </a:t>
            </a:r>
            <a:r>
              <a:rPr lang="fr-FR" sz="2400" b="1" dirty="0">
                <a:solidFill>
                  <a:srgbClr val="18C320"/>
                </a:solidFill>
              </a:rPr>
              <a:t>Les véhicules L sont MOINS </a:t>
            </a:r>
            <a:r>
              <a:rPr lang="fr-FR" sz="2400" b="1" u="sng" dirty="0">
                <a:solidFill>
                  <a:srgbClr val="18C320"/>
                </a:solidFill>
              </a:rPr>
              <a:t>polluants</a:t>
            </a:r>
            <a:r>
              <a:rPr lang="fr-FR" sz="2400" b="1" dirty="0">
                <a:solidFill>
                  <a:srgbClr val="18C320"/>
                </a:solidFill>
              </a:rPr>
              <a:t> et </a:t>
            </a:r>
            <a:r>
              <a:rPr lang="fr-FR" sz="2400" b="1" u="sng" dirty="0">
                <a:solidFill>
                  <a:srgbClr val="18C320"/>
                </a:solidFill>
              </a:rPr>
              <a:t>chers</a:t>
            </a:r>
            <a:r>
              <a:rPr lang="fr-FR" sz="2400" b="1" dirty="0">
                <a:solidFill>
                  <a:srgbClr val="18C320"/>
                </a:solidFill>
              </a:rPr>
              <a:t> que les véhicules N, mais ils ont également MOINS de </a:t>
            </a:r>
            <a:r>
              <a:rPr lang="fr-FR" sz="2400" b="1" u="sng" dirty="0">
                <a:solidFill>
                  <a:srgbClr val="18C320"/>
                </a:solidFill>
              </a:rPr>
              <a:t>capacité</a:t>
            </a:r>
            <a:r>
              <a:rPr lang="fr-FR" sz="2400" b="1" dirty="0">
                <a:solidFill>
                  <a:srgbClr val="18C320"/>
                </a:solidFill>
              </a:rPr>
              <a:t> </a:t>
            </a:r>
            <a:r>
              <a:rPr lang="fr-FR" sz="2400" b="1" u="sng" dirty="0">
                <a:solidFill>
                  <a:srgbClr val="18C320"/>
                </a:solidFill>
              </a:rPr>
              <a:t>de</a:t>
            </a:r>
            <a:r>
              <a:rPr lang="fr-FR" sz="2400" b="1" dirty="0">
                <a:solidFill>
                  <a:srgbClr val="18C320"/>
                </a:solidFill>
              </a:rPr>
              <a:t> </a:t>
            </a:r>
            <a:r>
              <a:rPr lang="fr-FR" sz="2400" b="1" u="sng" dirty="0">
                <a:solidFill>
                  <a:srgbClr val="18C320"/>
                </a:solidFill>
              </a:rPr>
              <a:t>chargement</a:t>
            </a:r>
            <a:r>
              <a:rPr lang="fr-FR" sz="2400" b="1" dirty="0">
                <a:solidFill>
                  <a:srgbClr val="18C320"/>
                </a:solidFill>
              </a:rPr>
              <a:t> et de livraison que les véhicules N, ce qui affecte directement le </a:t>
            </a:r>
            <a:r>
              <a:rPr lang="fr-FR" sz="2400" b="1" u="sng" dirty="0">
                <a:solidFill>
                  <a:srgbClr val="18C320"/>
                </a:solidFill>
              </a:rPr>
              <a:t>coût d’exploitation</a:t>
            </a:r>
            <a:r>
              <a:rPr lang="fr-FR" sz="2400" b="1" dirty="0">
                <a:solidFill>
                  <a:srgbClr val="18C320"/>
                </a:solidFill>
              </a:rPr>
              <a:t>.</a:t>
            </a:r>
            <a:r>
              <a:rPr lang="fr-FR" sz="2400" dirty="0">
                <a:solidFill>
                  <a:srgbClr val="18C320"/>
                </a:solidFill>
              </a:rPr>
              <a:t>
</a:t>
            </a:r>
            <a:endParaRPr lang="en-GB" sz="2400" b="1" i="0" u="none" strike="noStrike" cap="none" dirty="0">
              <a:solidFill>
                <a:srgbClr val="18C320"/>
              </a:solidFill>
              <a:latin typeface="Arial"/>
              <a:ea typeface="Arial"/>
              <a:cs typeface="Arial"/>
              <a:sym typeface="Arial"/>
            </a:endParaRPr>
          </a:p>
          <a:p>
            <a:pPr lvl="0" algn="ctr"/>
            <a:r>
              <a:rPr lang="fr-FR" sz="2400" b="1" dirty="0">
                <a:solidFill>
                  <a:srgbClr val="18C320"/>
                </a:solidFill>
              </a:rPr>
              <a:t>Par conséquent, le point de sortie et l’emplacement du client détermineront les véhicules à utiliser dans la distribution du dernier kilomètre, mais aussi le coût d’exploitation du modèle de distribution ».
</a:t>
            </a:r>
            <a:endParaRPr lang="en-GB"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GB"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600" b="0" i="0" u="none" strike="noStrike" cap="none" dirty="0">
                <a:solidFill>
                  <a:srgbClr val="000000"/>
                </a:solidFill>
                <a:latin typeface="Arial"/>
                <a:ea typeface="Arial"/>
                <a:cs typeface="Arial"/>
                <a:sym typeface="Arial"/>
              </a:rPr>
              <a:t>  </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5"/>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24</a:t>
            </a:fld>
            <a:endParaRPr/>
          </a:p>
        </p:txBody>
      </p:sp>
      <p:sp>
        <p:nvSpPr>
          <p:cNvPr id="333" name="Google Shape;333;p25"/>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334" name="Google Shape;334;p25"/>
          <p:cNvSpPr/>
          <p:nvPr/>
        </p:nvSpPr>
        <p:spPr>
          <a:xfrm>
            <a:off x="306006" y="1616129"/>
            <a:ext cx="8367731"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335" name="Google Shape;335;p25"/>
          <p:cNvSpPr/>
          <p:nvPr/>
        </p:nvSpPr>
        <p:spPr>
          <a:xfrm>
            <a:off x="339633" y="1658724"/>
            <a:ext cx="8386355" cy="2062063"/>
          </a:xfrm>
          <a:prstGeom prst="rect">
            <a:avLst/>
          </a:prstGeom>
          <a:noFill/>
          <a:ln>
            <a:noFill/>
          </a:ln>
        </p:spPr>
        <p:txBody>
          <a:bodyPr spcFirstLastPara="1" wrap="square" lIns="91425" tIns="45700" rIns="91425" bIns="45700" anchor="t" anchorCtr="0">
            <a:spAutoFit/>
          </a:bodyPr>
          <a:lstStyle/>
          <a:p>
            <a:pPr lvl="0" algn="just"/>
            <a:r>
              <a:rPr lang="fr-FR" sz="1600" dirty="0"/>
              <a:t>Les opérateurs logistiques et les distributeurs organisent leur distribution de fret urbain en fonction des délais de livraison « habituels », tout en assurant une grande satisfaction client.  </a:t>
            </a:r>
            <a:endParaRPr lang="en-GB" sz="1600" b="0" i="0" u="none" strike="noStrike" cap="none" dirty="0">
              <a:solidFill>
                <a:srgbClr val="000000"/>
              </a:solidFill>
              <a:latin typeface="Arial"/>
              <a:ea typeface="Arial"/>
              <a:cs typeface="Arial"/>
              <a:sym typeface="Arial"/>
            </a:endParaRPr>
          </a:p>
          <a:p>
            <a:pPr lvl="0" algn="just"/>
            <a:r>
              <a:rPr lang="fr-FR" sz="1600" dirty="0"/>
              <a:t>Mais les situations dangereuses comme les embouteillages, les intempéries, les travaux routiers... peut affecter très facilement le délai de livraison. </a:t>
            </a:r>
            <a:r>
              <a:rPr lang="fr-FR" sz="1600" b="1" dirty="0"/>
              <a:t>Par conséquent, ces deux indicateurs sont dynamiques et le délai de livraison affecte directement la satisfaction client.</a:t>
            </a:r>
            <a:r>
              <a:rPr lang="fr-FR" sz="1600" dirty="0"/>
              <a:t>
</a:t>
            </a:r>
            <a:endParaRPr lang="en-GB" dirty="0"/>
          </a:p>
        </p:txBody>
      </p:sp>
      <p:pic>
        <p:nvPicPr>
          <p:cNvPr id="336" name="Google Shape;336;p25"/>
          <p:cNvPicPr preferRelativeResize="0"/>
          <p:nvPr/>
        </p:nvPicPr>
        <p:blipFill rotWithShape="1">
          <a:blip r:embed="rId3">
            <a:alphaModFix/>
          </a:blip>
          <a:srcRect/>
          <a:stretch/>
        </p:blipFill>
        <p:spPr>
          <a:xfrm>
            <a:off x="1110343" y="3396344"/>
            <a:ext cx="1661301" cy="2365168"/>
          </a:xfrm>
          <a:prstGeom prst="rect">
            <a:avLst/>
          </a:prstGeom>
          <a:noFill/>
          <a:ln>
            <a:noFill/>
          </a:ln>
        </p:spPr>
      </p:pic>
      <p:pic>
        <p:nvPicPr>
          <p:cNvPr id="337" name="Google Shape;337;p25"/>
          <p:cNvPicPr preferRelativeResize="0"/>
          <p:nvPr/>
        </p:nvPicPr>
        <p:blipFill rotWithShape="1">
          <a:blip r:embed="rId4">
            <a:alphaModFix/>
          </a:blip>
          <a:srcRect/>
          <a:stretch/>
        </p:blipFill>
        <p:spPr>
          <a:xfrm>
            <a:off x="6532707" y="3170525"/>
            <a:ext cx="2226908" cy="2612943"/>
          </a:xfrm>
          <a:prstGeom prst="rect">
            <a:avLst/>
          </a:prstGeom>
          <a:noFill/>
          <a:ln>
            <a:noFill/>
          </a:ln>
        </p:spPr>
      </p:pic>
      <p:sp>
        <p:nvSpPr>
          <p:cNvPr id="338" name="Google Shape;338;p25"/>
          <p:cNvSpPr/>
          <p:nvPr/>
        </p:nvSpPr>
        <p:spPr>
          <a:xfrm>
            <a:off x="6672978" y="5800886"/>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SATISFACTION DU CLIENT</a:t>
            </a:r>
            <a:endParaRPr dirty="0"/>
          </a:p>
        </p:txBody>
      </p:sp>
      <p:sp>
        <p:nvSpPr>
          <p:cNvPr id="339" name="Google Shape;339;p25"/>
          <p:cNvSpPr/>
          <p:nvPr/>
        </p:nvSpPr>
        <p:spPr>
          <a:xfrm>
            <a:off x="825278" y="5783468"/>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DÉLAI DE LIVRAISON</a:t>
            </a:r>
            <a:endParaRPr dirty="0"/>
          </a:p>
        </p:txBody>
      </p:sp>
      <p:pic>
        <p:nvPicPr>
          <p:cNvPr id="343" name="Google Shape;343;p25"/>
          <p:cNvPicPr preferRelativeResize="0"/>
          <p:nvPr/>
        </p:nvPicPr>
        <p:blipFill rotWithShape="1">
          <a:blip r:embed="rId5">
            <a:alphaModFix/>
          </a:blip>
          <a:srcRect/>
          <a:stretch/>
        </p:blipFill>
        <p:spPr>
          <a:xfrm>
            <a:off x="5615113" y="3495405"/>
            <a:ext cx="878509" cy="824184"/>
          </a:xfrm>
          <a:prstGeom prst="rect">
            <a:avLst/>
          </a:prstGeom>
          <a:noFill/>
          <a:ln>
            <a:noFill/>
          </a:ln>
        </p:spPr>
      </p:pic>
      <p:pic>
        <p:nvPicPr>
          <p:cNvPr id="344" name="Google Shape;344;p25"/>
          <p:cNvPicPr preferRelativeResize="0"/>
          <p:nvPr/>
        </p:nvPicPr>
        <p:blipFill rotWithShape="1">
          <a:blip r:embed="rId6">
            <a:alphaModFix/>
          </a:blip>
          <a:srcRect/>
          <a:stretch/>
        </p:blipFill>
        <p:spPr>
          <a:xfrm>
            <a:off x="5597168" y="4912611"/>
            <a:ext cx="914400" cy="870857"/>
          </a:xfrm>
          <a:prstGeom prst="rect">
            <a:avLst/>
          </a:prstGeom>
          <a:noFill/>
          <a:ln>
            <a:noFill/>
          </a:ln>
        </p:spPr>
      </p:pic>
      <p:sp>
        <p:nvSpPr>
          <p:cNvPr id="350" name="Google Shape;350;p25"/>
          <p:cNvSpPr/>
          <p:nvPr/>
        </p:nvSpPr>
        <p:spPr>
          <a:xfrm>
            <a:off x="4871867" y="5144571"/>
            <a:ext cx="645993" cy="381708"/>
          </a:xfrm>
          <a:prstGeom prst="rightArrow">
            <a:avLst>
              <a:gd name="adj1" fmla="val 50000"/>
              <a:gd name="adj2" fmla="val 50000"/>
            </a:avLst>
          </a:prstGeom>
          <a:gradFill>
            <a:gsLst>
              <a:gs pos="0">
                <a:srgbClr val="9C9C9C"/>
              </a:gs>
              <a:gs pos="50000">
                <a:srgbClr val="C3C3C3"/>
              </a:gs>
              <a:gs pos="100000">
                <a:srgbClr val="E2E2E2"/>
              </a:gs>
            </a:gsLst>
            <a:path path="circle">
              <a:fillToRect t="100000" r="100000"/>
            </a:path>
            <a:tileRect l="-100000" b="-10000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351" name="Google Shape;351;p25"/>
          <p:cNvSpPr/>
          <p:nvPr/>
        </p:nvSpPr>
        <p:spPr>
          <a:xfrm>
            <a:off x="4871866" y="3716643"/>
            <a:ext cx="645993" cy="381708"/>
          </a:xfrm>
          <a:prstGeom prst="rightArrow">
            <a:avLst>
              <a:gd name="adj1" fmla="val 50000"/>
              <a:gd name="adj2" fmla="val 50000"/>
            </a:avLst>
          </a:prstGeom>
          <a:gradFill>
            <a:gsLst>
              <a:gs pos="0">
                <a:srgbClr val="FF7E7E"/>
              </a:gs>
              <a:gs pos="50000">
                <a:srgbClr val="FFB1B1"/>
              </a:gs>
              <a:gs pos="100000">
                <a:srgbClr val="FFD9D9"/>
              </a:gs>
            </a:gsLst>
            <a:lin ang="81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Source Sans Pro"/>
              <a:ea typeface="Source Sans Pro"/>
              <a:cs typeface="Source Sans Pro"/>
              <a:sym typeface="Source Sans Pro"/>
            </a:endParaRPr>
          </a:p>
        </p:txBody>
      </p:sp>
      <p:sp>
        <p:nvSpPr>
          <p:cNvPr id="2" name="Laukizuzena 1">
            <a:extLst>
              <a:ext uri="{FF2B5EF4-FFF2-40B4-BE49-F238E27FC236}">
                <a16:creationId xmlns:a16="http://schemas.microsoft.com/office/drawing/2014/main" id="{13CD42FC-39C7-7F5D-2459-E96D75F7B655}"/>
              </a:ext>
            </a:extLst>
          </p:cNvPr>
          <p:cNvSpPr/>
          <p:nvPr/>
        </p:nvSpPr>
        <p:spPr>
          <a:xfrm>
            <a:off x="3657600" y="3675349"/>
            <a:ext cx="1018933" cy="3817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AUGMENTÉ</a:t>
            </a:r>
          </a:p>
        </p:txBody>
      </p:sp>
      <p:cxnSp>
        <p:nvCxnSpPr>
          <p:cNvPr id="4" name="Gezidun lotura-marra zuzena 3">
            <a:extLst>
              <a:ext uri="{FF2B5EF4-FFF2-40B4-BE49-F238E27FC236}">
                <a16:creationId xmlns:a16="http://schemas.microsoft.com/office/drawing/2014/main" id="{48B0380C-A500-980A-CEA8-6EC203AC05B1}"/>
              </a:ext>
            </a:extLst>
          </p:cNvPr>
          <p:cNvCxnSpPr>
            <a:stCxn id="336" idx="3"/>
            <a:endCxn id="2" idx="1"/>
          </p:cNvCxnSpPr>
          <p:nvPr/>
        </p:nvCxnSpPr>
        <p:spPr>
          <a:xfrm flipV="1">
            <a:off x="2771644" y="3866203"/>
            <a:ext cx="885956" cy="712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Laukizuzena 4">
            <a:extLst>
              <a:ext uri="{FF2B5EF4-FFF2-40B4-BE49-F238E27FC236}">
                <a16:creationId xmlns:a16="http://schemas.microsoft.com/office/drawing/2014/main" id="{EAF0BEF7-A1C3-EF7F-DC28-6F9867A70F9A}"/>
              </a:ext>
            </a:extLst>
          </p:cNvPr>
          <p:cNvSpPr/>
          <p:nvPr/>
        </p:nvSpPr>
        <p:spPr>
          <a:xfrm>
            <a:off x="3648130" y="5172377"/>
            <a:ext cx="1018933" cy="3817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HABITUEL</a:t>
            </a:r>
          </a:p>
        </p:txBody>
      </p:sp>
      <p:cxnSp>
        <p:nvCxnSpPr>
          <p:cNvPr id="6" name="Gezidun lotura-marra zuzena 5">
            <a:extLst>
              <a:ext uri="{FF2B5EF4-FFF2-40B4-BE49-F238E27FC236}">
                <a16:creationId xmlns:a16="http://schemas.microsoft.com/office/drawing/2014/main" id="{AA3A4B00-385A-CA32-B8F0-2DE48B20C76C}"/>
              </a:ext>
            </a:extLst>
          </p:cNvPr>
          <p:cNvCxnSpPr>
            <a:cxnSpLocks/>
            <a:stCxn id="336" idx="3"/>
            <a:endCxn id="5" idx="1"/>
          </p:cNvCxnSpPr>
          <p:nvPr/>
        </p:nvCxnSpPr>
        <p:spPr>
          <a:xfrm>
            <a:off x="2771644" y="4578928"/>
            <a:ext cx="876486" cy="7843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par>
                                <p:cTn id="8" presetID="10" presetClass="entr" presetSubtype="0" fill="hold" nodeType="withEffect">
                                  <p:stCondLst>
                                    <p:cond delay="2500"/>
                                  </p:stCondLst>
                                  <p:childTnLst>
                                    <p:set>
                                      <p:cBhvr>
                                        <p:cTn id="9" dur="1" fill="hold">
                                          <p:stCondLst>
                                            <p:cond delay="0"/>
                                          </p:stCondLst>
                                        </p:cTn>
                                        <p:tgtEl>
                                          <p:spTgt spid="351"/>
                                        </p:tgtEl>
                                        <p:attrNameLst>
                                          <p:attrName>style.visibility</p:attrName>
                                        </p:attrNameLst>
                                      </p:cBhvr>
                                      <p:to>
                                        <p:strVal val="visible"/>
                                      </p:to>
                                    </p:set>
                                    <p:animEffect transition="in" filter="fade">
                                      <p:cBhvr>
                                        <p:cTn id="10"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6"/>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25</a:t>
            </a:fld>
            <a:endParaRPr/>
          </a:p>
        </p:txBody>
      </p:sp>
      <p:sp>
        <p:nvSpPr>
          <p:cNvPr id="380" name="Google Shape;380;p26"/>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70000" lnSpcReduction="20000"/>
          </a:bodyPr>
          <a:lstStyle/>
          <a:p>
            <a:pPr marL="742950" lvl="0" indent="-742950">
              <a:lnSpc>
                <a:spcPct val="90000"/>
              </a:lnSpc>
              <a:buSzPct val="100000"/>
            </a:pPr>
            <a:r>
              <a:rPr lang="fr-FR" sz="2400" dirty="0">
                <a:solidFill>
                  <a:schemeClr val="lt1"/>
                </a:solidFill>
              </a:rPr>
              <a:t>1. Transport de marchandises sur les routes urbaines – INDICATEURS &amp; VÉHICULES </a:t>
            </a:r>
            <a:endParaRPr lang="fr-FR" sz="2400" dirty="0"/>
          </a:p>
        </p:txBody>
      </p:sp>
      <p:sp>
        <p:nvSpPr>
          <p:cNvPr id="381" name="Google Shape;381;p26"/>
          <p:cNvSpPr/>
          <p:nvPr/>
        </p:nvSpPr>
        <p:spPr>
          <a:xfrm>
            <a:off x="306006" y="1616129"/>
            <a:ext cx="8367731"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382" name="Google Shape;382;p26"/>
          <p:cNvSpPr/>
          <p:nvPr/>
        </p:nvSpPr>
        <p:spPr>
          <a:xfrm>
            <a:off x="1960620" y="4461345"/>
            <a:ext cx="574765" cy="1933303"/>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3" name="Google Shape;383;p26"/>
          <p:cNvSpPr/>
          <p:nvPr/>
        </p:nvSpPr>
        <p:spPr>
          <a:xfrm rot="10800000">
            <a:off x="1978993" y="2616685"/>
            <a:ext cx="535577" cy="1685108"/>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4" name="Google Shape;384;p26"/>
          <p:cNvSpPr txBox="1"/>
          <p:nvPr/>
        </p:nvSpPr>
        <p:spPr>
          <a:xfrm>
            <a:off x="1537063" y="6394648"/>
            <a:ext cx="1593669" cy="523180"/>
          </a:xfrm>
          <a:prstGeom prst="rect">
            <a:avLst/>
          </a:prstGeom>
          <a:noFill/>
          <a:ln>
            <a:noFill/>
          </a:ln>
        </p:spPr>
        <p:txBody>
          <a:bodyPr spcFirstLastPara="1" wrap="square" lIns="91425" tIns="45700" rIns="91425" bIns="45700" anchor="t" anchorCtr="0">
            <a:spAutoFit/>
          </a:bodyPr>
          <a:lstStyle/>
          <a:p>
            <a:pPr lvl="0" algn="ctr"/>
            <a:r>
              <a:rPr lang="es-ES" i="1" dirty="0" err="1"/>
              <a:t>Moins</a:t>
            </a:r>
            <a:r>
              <a:rPr lang="es-ES" i="1" dirty="0"/>
              <a:t> </a:t>
            </a:r>
            <a:r>
              <a:rPr lang="es-ES" i="1" dirty="0" err="1"/>
              <a:t>volatil</a:t>
            </a:r>
            <a:r>
              <a:rPr lang="es-ES" i="1" dirty="0"/>
              <a:t>
</a:t>
            </a:r>
            <a:endParaRPr dirty="0"/>
          </a:p>
        </p:txBody>
      </p:sp>
      <p:sp>
        <p:nvSpPr>
          <p:cNvPr id="393" name="Google Shape;393;p26"/>
          <p:cNvSpPr/>
          <p:nvPr/>
        </p:nvSpPr>
        <p:spPr>
          <a:xfrm>
            <a:off x="287381" y="1619536"/>
            <a:ext cx="8386355" cy="1077178"/>
          </a:xfrm>
          <a:prstGeom prst="rect">
            <a:avLst/>
          </a:prstGeom>
          <a:noFill/>
          <a:ln>
            <a:noFill/>
          </a:ln>
        </p:spPr>
        <p:txBody>
          <a:bodyPr spcFirstLastPara="1" wrap="square" lIns="91425" tIns="45700" rIns="91425" bIns="45700" anchor="t" anchorCtr="0">
            <a:spAutoFit/>
          </a:bodyPr>
          <a:lstStyle/>
          <a:p>
            <a:pPr lvl="0" algn="just"/>
            <a:r>
              <a:rPr lang="fr-FR" sz="1600" dirty="0"/>
              <a:t>Comme l’exploitation des véhicules à moteur peut être plus affectée par les embouteillages dans le LMD, la qualité du service fourni au client peut être beaucoup plus affectée, et donc être plus volatile.
</a:t>
            </a:r>
            <a:endParaRPr dirty="0"/>
          </a:p>
        </p:txBody>
      </p:sp>
      <p:cxnSp>
        <p:nvCxnSpPr>
          <p:cNvPr id="396" name="Google Shape;396;p26"/>
          <p:cNvCxnSpPr/>
          <p:nvPr/>
        </p:nvCxnSpPr>
        <p:spPr>
          <a:xfrm>
            <a:off x="2534194" y="4180116"/>
            <a:ext cx="5447212" cy="13061"/>
          </a:xfrm>
          <a:prstGeom prst="straightConnector1">
            <a:avLst/>
          </a:prstGeom>
          <a:noFill/>
          <a:ln w="28575" cap="flat" cmpd="sng">
            <a:solidFill>
              <a:schemeClr val="dk1"/>
            </a:solidFill>
            <a:prstDash val="dash"/>
            <a:round/>
            <a:headEnd type="none" w="sm" len="sm"/>
            <a:tailEnd type="none" w="sm" len="sm"/>
          </a:ln>
        </p:spPr>
      </p:cxnSp>
      <p:sp>
        <p:nvSpPr>
          <p:cNvPr id="397" name="Google Shape;397;p26"/>
          <p:cNvSpPr txBox="1"/>
          <p:nvPr/>
        </p:nvSpPr>
        <p:spPr>
          <a:xfrm>
            <a:off x="877759" y="2375076"/>
            <a:ext cx="1593669" cy="523180"/>
          </a:xfrm>
          <a:prstGeom prst="rect">
            <a:avLst/>
          </a:prstGeom>
          <a:noFill/>
          <a:ln>
            <a:noFill/>
          </a:ln>
        </p:spPr>
        <p:txBody>
          <a:bodyPr spcFirstLastPara="1" wrap="square" lIns="91425" tIns="45700" rIns="91425" bIns="45700" anchor="t" anchorCtr="0">
            <a:spAutoFit/>
          </a:bodyPr>
          <a:lstStyle/>
          <a:p>
            <a:pPr lvl="0" algn="ctr"/>
            <a:r>
              <a:rPr lang="es-ES" i="1" dirty="0"/>
              <a:t>Plus </a:t>
            </a:r>
            <a:r>
              <a:rPr lang="es-ES" i="1" dirty="0" err="1"/>
              <a:t>volatil</a:t>
            </a:r>
            <a:r>
              <a:rPr lang="es-ES" i="1" dirty="0"/>
              <a:t>
</a:t>
            </a:r>
            <a:endParaRPr dirty="0"/>
          </a:p>
        </p:txBody>
      </p:sp>
      <p:sp>
        <p:nvSpPr>
          <p:cNvPr id="398" name="Google Shape;398;p26"/>
          <p:cNvSpPr/>
          <p:nvPr/>
        </p:nvSpPr>
        <p:spPr>
          <a:xfrm>
            <a:off x="156754" y="3048002"/>
            <a:ext cx="1841863"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SATISFACTION DU CLIENT</a:t>
            </a:r>
            <a:endParaRPr dirty="0"/>
          </a:p>
        </p:txBody>
      </p:sp>
      <p:pic>
        <p:nvPicPr>
          <p:cNvPr id="399" name="Google Shape;399;p26"/>
          <p:cNvPicPr preferRelativeResize="0"/>
          <p:nvPr/>
        </p:nvPicPr>
        <p:blipFill rotWithShape="1">
          <a:blip r:embed="rId3">
            <a:alphaModFix/>
          </a:blip>
          <a:srcRect/>
          <a:stretch/>
        </p:blipFill>
        <p:spPr>
          <a:xfrm>
            <a:off x="169817" y="3804694"/>
            <a:ext cx="1809176" cy="1981303"/>
          </a:xfrm>
          <a:prstGeom prst="rect">
            <a:avLst/>
          </a:prstGeom>
          <a:noFill/>
          <a:ln>
            <a:noFill/>
          </a:ln>
        </p:spPr>
      </p:pic>
      <p:pic>
        <p:nvPicPr>
          <p:cNvPr id="2" name="Irudia 1">
            <a:extLst>
              <a:ext uri="{FF2B5EF4-FFF2-40B4-BE49-F238E27FC236}">
                <a16:creationId xmlns:a16="http://schemas.microsoft.com/office/drawing/2014/main" id="{25EB9644-84E1-2309-53D2-ED5E4DF98876}"/>
              </a:ext>
            </a:extLst>
          </p:cNvPr>
          <p:cNvPicPr>
            <a:picLocks noChangeAspect="1"/>
          </p:cNvPicPr>
          <p:nvPr/>
        </p:nvPicPr>
        <p:blipFill>
          <a:blip r:embed="rId4"/>
          <a:stretch>
            <a:fillRect/>
          </a:stretch>
        </p:blipFill>
        <p:spPr>
          <a:xfrm>
            <a:off x="2830516" y="5166875"/>
            <a:ext cx="782508" cy="993997"/>
          </a:xfrm>
          <a:prstGeom prst="rect">
            <a:avLst/>
          </a:prstGeom>
        </p:spPr>
      </p:pic>
      <p:pic>
        <p:nvPicPr>
          <p:cNvPr id="3" name="Irudia 2">
            <a:extLst>
              <a:ext uri="{FF2B5EF4-FFF2-40B4-BE49-F238E27FC236}">
                <a16:creationId xmlns:a16="http://schemas.microsoft.com/office/drawing/2014/main" id="{A09787E8-7E57-08D0-56FF-C7B0D3ABCBFD}"/>
              </a:ext>
            </a:extLst>
          </p:cNvPr>
          <p:cNvPicPr>
            <a:picLocks noChangeAspect="1"/>
          </p:cNvPicPr>
          <p:nvPr/>
        </p:nvPicPr>
        <p:blipFill rotWithShape="1">
          <a:blip r:embed="rId5"/>
          <a:srcRect l="8857" t="4576"/>
          <a:stretch/>
        </p:blipFill>
        <p:spPr>
          <a:xfrm>
            <a:off x="3714840" y="5106559"/>
            <a:ext cx="998081" cy="1114628"/>
          </a:xfrm>
          <a:prstGeom prst="rect">
            <a:avLst/>
          </a:prstGeom>
        </p:spPr>
      </p:pic>
      <p:pic>
        <p:nvPicPr>
          <p:cNvPr id="4" name="Irudia 3">
            <a:extLst>
              <a:ext uri="{FF2B5EF4-FFF2-40B4-BE49-F238E27FC236}">
                <a16:creationId xmlns:a16="http://schemas.microsoft.com/office/drawing/2014/main" id="{B3211EEE-5A6A-1798-A488-F03D070E4F09}"/>
              </a:ext>
            </a:extLst>
          </p:cNvPr>
          <p:cNvPicPr>
            <a:picLocks noChangeAspect="1"/>
          </p:cNvPicPr>
          <p:nvPr/>
        </p:nvPicPr>
        <p:blipFill>
          <a:blip r:embed="rId6"/>
          <a:stretch>
            <a:fillRect/>
          </a:stretch>
        </p:blipFill>
        <p:spPr>
          <a:xfrm>
            <a:off x="4944740" y="5186678"/>
            <a:ext cx="947636" cy="961572"/>
          </a:xfrm>
          <a:prstGeom prst="rect">
            <a:avLst/>
          </a:prstGeom>
        </p:spPr>
      </p:pic>
      <p:pic>
        <p:nvPicPr>
          <p:cNvPr id="5" name="Irudia 4">
            <a:extLst>
              <a:ext uri="{FF2B5EF4-FFF2-40B4-BE49-F238E27FC236}">
                <a16:creationId xmlns:a16="http://schemas.microsoft.com/office/drawing/2014/main" id="{07566964-9FE3-5A38-4680-5CAF28EEC7B2}"/>
              </a:ext>
            </a:extLst>
          </p:cNvPr>
          <p:cNvPicPr>
            <a:picLocks noChangeAspect="1"/>
          </p:cNvPicPr>
          <p:nvPr/>
        </p:nvPicPr>
        <p:blipFill>
          <a:blip r:embed="rId7"/>
          <a:stretch>
            <a:fillRect/>
          </a:stretch>
        </p:blipFill>
        <p:spPr>
          <a:xfrm>
            <a:off x="6109576" y="5166875"/>
            <a:ext cx="998081" cy="1065621"/>
          </a:xfrm>
          <a:prstGeom prst="rect">
            <a:avLst/>
          </a:prstGeom>
        </p:spPr>
      </p:pic>
      <p:pic>
        <p:nvPicPr>
          <p:cNvPr id="6" name="Irudia 5">
            <a:extLst>
              <a:ext uri="{FF2B5EF4-FFF2-40B4-BE49-F238E27FC236}">
                <a16:creationId xmlns:a16="http://schemas.microsoft.com/office/drawing/2014/main" id="{FCC21576-D9E8-369A-5D14-978ABA7ED9D8}"/>
              </a:ext>
            </a:extLst>
          </p:cNvPr>
          <p:cNvPicPr>
            <a:picLocks noChangeAspect="1"/>
          </p:cNvPicPr>
          <p:nvPr/>
        </p:nvPicPr>
        <p:blipFill>
          <a:blip r:embed="rId8"/>
          <a:stretch>
            <a:fillRect/>
          </a:stretch>
        </p:blipFill>
        <p:spPr>
          <a:xfrm>
            <a:off x="2743926" y="3344172"/>
            <a:ext cx="1222101" cy="752473"/>
          </a:xfrm>
          <a:prstGeom prst="rect">
            <a:avLst/>
          </a:prstGeom>
        </p:spPr>
      </p:pic>
      <p:pic>
        <p:nvPicPr>
          <p:cNvPr id="7" name="Irudia 6">
            <a:extLst>
              <a:ext uri="{FF2B5EF4-FFF2-40B4-BE49-F238E27FC236}">
                <a16:creationId xmlns:a16="http://schemas.microsoft.com/office/drawing/2014/main" id="{E9AE80A0-D5CA-12FC-2C42-BFB4FDFBFE09}"/>
              </a:ext>
            </a:extLst>
          </p:cNvPr>
          <p:cNvPicPr>
            <a:picLocks noChangeAspect="1"/>
          </p:cNvPicPr>
          <p:nvPr/>
        </p:nvPicPr>
        <p:blipFill>
          <a:blip r:embed="rId9"/>
          <a:stretch>
            <a:fillRect/>
          </a:stretch>
        </p:blipFill>
        <p:spPr>
          <a:xfrm>
            <a:off x="2760746" y="2621402"/>
            <a:ext cx="1188459" cy="729595"/>
          </a:xfrm>
          <a:prstGeom prst="rect">
            <a:avLst/>
          </a:prstGeom>
        </p:spPr>
      </p:pic>
      <p:pic>
        <p:nvPicPr>
          <p:cNvPr id="8" name="Irudia 7">
            <a:extLst>
              <a:ext uri="{FF2B5EF4-FFF2-40B4-BE49-F238E27FC236}">
                <a16:creationId xmlns:a16="http://schemas.microsoft.com/office/drawing/2014/main" id="{EF0DD26C-6907-4099-3B8B-0D30087596CB}"/>
              </a:ext>
            </a:extLst>
          </p:cNvPr>
          <p:cNvPicPr>
            <a:picLocks noChangeAspect="1"/>
          </p:cNvPicPr>
          <p:nvPr/>
        </p:nvPicPr>
        <p:blipFill>
          <a:blip r:embed="rId10"/>
          <a:stretch>
            <a:fillRect/>
          </a:stretch>
        </p:blipFill>
        <p:spPr>
          <a:xfrm>
            <a:off x="4000407" y="2429011"/>
            <a:ext cx="1502807" cy="966090"/>
          </a:xfrm>
          <a:prstGeom prst="rect">
            <a:avLst/>
          </a:prstGeom>
        </p:spPr>
      </p:pic>
      <p:pic>
        <p:nvPicPr>
          <p:cNvPr id="9" name="Irudia 8">
            <a:extLst>
              <a:ext uri="{FF2B5EF4-FFF2-40B4-BE49-F238E27FC236}">
                <a16:creationId xmlns:a16="http://schemas.microsoft.com/office/drawing/2014/main" id="{F3ADF742-2B9B-0A63-C92E-54A372158D4D}"/>
              </a:ext>
            </a:extLst>
          </p:cNvPr>
          <p:cNvPicPr>
            <a:picLocks noChangeAspect="1"/>
          </p:cNvPicPr>
          <p:nvPr/>
        </p:nvPicPr>
        <p:blipFill>
          <a:blip r:embed="rId11"/>
          <a:stretch>
            <a:fillRect/>
          </a:stretch>
        </p:blipFill>
        <p:spPr>
          <a:xfrm>
            <a:off x="5478325" y="2325196"/>
            <a:ext cx="1629332" cy="1069905"/>
          </a:xfrm>
          <a:prstGeom prst="rect">
            <a:avLst/>
          </a:prstGeom>
        </p:spPr>
      </p:pic>
      <p:sp>
        <p:nvSpPr>
          <p:cNvPr id="10" name="Google Shape;243;p20">
            <a:extLst>
              <a:ext uri="{FF2B5EF4-FFF2-40B4-BE49-F238E27FC236}">
                <a16:creationId xmlns:a16="http://schemas.microsoft.com/office/drawing/2014/main" id="{6D8538DD-19D6-A942-A3AC-59022C66F575}"/>
              </a:ext>
            </a:extLst>
          </p:cNvPr>
          <p:cNvSpPr/>
          <p:nvPr/>
        </p:nvSpPr>
        <p:spPr>
          <a:xfrm>
            <a:off x="7289074" y="2817222"/>
            <a:ext cx="1763484"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1" u="none" strike="noStrike" cap="none" dirty="0">
                <a:solidFill>
                  <a:schemeClr val="lt1"/>
                </a:solidFill>
                <a:latin typeface="Arial"/>
                <a:ea typeface="Arial"/>
                <a:cs typeface="Arial"/>
                <a:sym typeface="Arial"/>
              </a:rPr>
              <a:t>“N” </a:t>
            </a:r>
            <a:r>
              <a:rPr lang="es-ES" sz="1600" b="1" dirty="0">
                <a:solidFill>
                  <a:schemeClr val="lt1"/>
                </a:solidFill>
              </a:rPr>
              <a:t>VÉHICULES </a:t>
            </a:r>
            <a:endParaRPr dirty="0"/>
          </a:p>
        </p:txBody>
      </p:sp>
      <p:sp>
        <p:nvSpPr>
          <p:cNvPr id="11" name="Google Shape;244;p20">
            <a:extLst>
              <a:ext uri="{FF2B5EF4-FFF2-40B4-BE49-F238E27FC236}">
                <a16:creationId xmlns:a16="http://schemas.microsoft.com/office/drawing/2014/main" id="{FA5BFD6E-A2A5-7D2B-ED71-0E84640BDCC6}"/>
              </a:ext>
            </a:extLst>
          </p:cNvPr>
          <p:cNvSpPr/>
          <p:nvPr/>
        </p:nvSpPr>
        <p:spPr>
          <a:xfrm>
            <a:off x="7223759" y="4994366"/>
            <a:ext cx="1776548"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 </a:t>
            </a:r>
            <a:r>
              <a:rPr lang="es-ES" sz="1600" b="1" dirty="0">
                <a:solidFill>
                  <a:schemeClr val="lt1"/>
                </a:solidFill>
              </a:rPr>
              <a:t>VÉHICULES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7"/>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26</a:t>
            </a:fld>
            <a:endParaRPr/>
          </a:p>
        </p:txBody>
      </p:sp>
      <p:sp>
        <p:nvSpPr>
          <p:cNvPr id="405" name="Google Shape;405;p27"/>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s-ES" sz="2800" dirty="0">
                <a:solidFill>
                  <a:schemeClr val="lt1"/>
                </a:solidFill>
              </a:rPr>
              <a:t>2. </a:t>
            </a:r>
            <a:r>
              <a:rPr lang="es-ES" sz="2800" dirty="0" err="1">
                <a:solidFill>
                  <a:schemeClr val="lt1"/>
                </a:solidFill>
              </a:rPr>
              <a:t>Logistique</a:t>
            </a:r>
            <a:r>
              <a:rPr lang="es-ES" sz="2800" dirty="0">
                <a:solidFill>
                  <a:schemeClr val="lt1"/>
                </a:solidFill>
              </a:rPr>
              <a:t> </a:t>
            </a:r>
            <a:r>
              <a:rPr lang="es-ES" sz="2800" dirty="0" err="1">
                <a:solidFill>
                  <a:schemeClr val="lt1"/>
                </a:solidFill>
              </a:rPr>
              <a:t>urbaine</a:t>
            </a:r>
            <a:r>
              <a:rPr lang="es-ES" sz="2800" dirty="0">
                <a:solidFill>
                  <a:schemeClr val="lt1"/>
                </a:solidFill>
              </a:rPr>
              <a:t> </a:t>
            </a:r>
            <a:r>
              <a:rPr lang="es-ES" sz="2800" dirty="0" err="1">
                <a:solidFill>
                  <a:schemeClr val="lt1"/>
                </a:solidFill>
              </a:rPr>
              <a:t>multimodale</a:t>
            </a:r>
            <a:r>
              <a:rPr lang="es-ES" sz="2800" dirty="0">
                <a:solidFill>
                  <a:schemeClr val="lt1"/>
                </a:solidFill>
              </a:rPr>
              <a:t> </a:t>
            </a:r>
            <a:endParaRPr dirty="0"/>
          </a:p>
        </p:txBody>
      </p:sp>
      <p:sp>
        <p:nvSpPr>
          <p:cNvPr id="406" name="Google Shape;406;p27"/>
          <p:cNvSpPr/>
          <p:nvPr/>
        </p:nvSpPr>
        <p:spPr>
          <a:xfrm>
            <a:off x="292944" y="1603065"/>
            <a:ext cx="8367731" cy="35086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342900" lvl="0" indent="-342900" algn="just"/>
            <a:r>
              <a:rPr lang="es-ES" sz="1600" b="1" dirty="0">
                <a:solidFill>
                  <a:srgbClr val="18C320"/>
                </a:solidFill>
              </a:rPr>
              <a:t>DÉFINITION</a:t>
            </a:r>
            <a:endParaRPr dirty="0"/>
          </a:p>
          <a:p>
            <a:pPr marL="342900" marR="0" lvl="0" indent="-34290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lvl="0" algn="just"/>
            <a:r>
              <a:rPr lang="fr-FR" sz="1600" dirty="0"/>
              <a:t>Tout d’abord, nous devons définir le terme transport MULTIMODAL ou logistique, et ne pas le confondre avec le transport INTERMODAL.
</a:t>
            </a:r>
            <a:endParaRPr lang="en-GB" sz="1600" b="0" i="0" u="none" strike="noStrike" cap="none" dirty="0">
              <a:solidFill>
                <a:srgbClr val="000000"/>
              </a:solidFill>
              <a:latin typeface="Arial"/>
              <a:ea typeface="Arial"/>
              <a:cs typeface="Arial"/>
              <a:sym typeface="Arial"/>
            </a:endParaRPr>
          </a:p>
          <a:p>
            <a:pPr lvl="0" algn="just"/>
            <a:r>
              <a:rPr lang="fr-FR" sz="1600" dirty="0"/>
              <a:t>Nous vous proposons de naviguer sur le site web d’un opérateur logistique spécialisé dans le transport multimodal intra-européen. Bien qu’il soit hors du champ de la logistique du dernier kilomètre, les explications effectuées sont très utiles pour comprendre les termes:
</a:t>
            </a:r>
            <a:endParaRPr lang="en-GB" sz="1600" b="0" i="0" u="none" strike="noStrike" cap="none" dirty="0">
              <a:solidFill>
                <a:srgbClr val="000000"/>
              </a:solidFill>
              <a:latin typeface="Arial"/>
              <a:ea typeface="Arial"/>
              <a:cs typeface="Arial"/>
              <a:sym typeface="Arial"/>
            </a:endParaRPr>
          </a:p>
          <a:p>
            <a:pPr lvl="0" algn="just"/>
            <a:r>
              <a:rPr lang="fr-FR" sz="1600" b="1" dirty="0">
                <a:solidFill>
                  <a:schemeClr val="dk1"/>
                </a:solidFill>
              </a:rPr>
              <a:t>Source (site web en EN): </a:t>
            </a:r>
            <a:r>
              <a:rPr lang="fr-FR" sz="1600" dirty="0">
                <a:solidFill>
                  <a:schemeClr val="dk1"/>
                </a:solidFill>
              </a:rPr>
              <a:t>Le Groupe CMA CGM. (13 novembre 2020). Intermodal vs Multimodal : quelle est la différence?. </a:t>
            </a:r>
            <a:r>
              <a:rPr lang="en-GB"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https://www.containerships.eu/news/intermodal-vs-multimodal-what-is-the-difference</a:t>
            </a:r>
            <a:r>
              <a:rPr lang="en-GB" sz="1600" b="0" i="0" u="none" strike="noStrike" cap="none" dirty="0">
                <a:solidFill>
                  <a:srgbClr val="000000"/>
                </a:solidFill>
                <a:latin typeface="Arial"/>
                <a:ea typeface="Arial"/>
                <a:cs typeface="Arial"/>
                <a:sym typeface="Arial"/>
              </a:rPr>
              <a:t> </a:t>
            </a:r>
            <a:endParaRPr lang="en-GB" dirty="0"/>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7" name="Google Shape;407;p27"/>
          <p:cNvSpPr txBox="1"/>
          <p:nvPr/>
        </p:nvSpPr>
        <p:spPr>
          <a:xfrm>
            <a:off x="1528354" y="5290457"/>
            <a:ext cx="6453052" cy="954067"/>
          </a:xfrm>
          <a:prstGeom prst="rect">
            <a:avLst/>
          </a:prstGeom>
          <a:noFill/>
          <a:ln>
            <a:noFill/>
          </a:ln>
        </p:spPr>
        <p:txBody>
          <a:bodyPr spcFirstLastPara="1" wrap="square" lIns="91425" tIns="45700" rIns="91425" bIns="45700" anchor="t" anchorCtr="0">
            <a:spAutoFit/>
          </a:bodyPr>
          <a:lstStyle/>
          <a:p>
            <a:pPr lvl="0" algn="ctr"/>
            <a:r>
              <a:rPr lang="es-ES" sz="2800" b="1" dirty="0">
                <a:solidFill>
                  <a:srgbClr val="18C320"/>
                </a:solidFill>
              </a:rPr>
              <a:t>MULTIMODAL VS INTERMODAL
</a:t>
            </a:r>
            <a:endParaRPr dirty="0">
              <a:solidFill>
                <a:srgbClr val="18C32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27</a:t>
            </a:fld>
            <a:endParaRPr/>
          </a:p>
        </p:txBody>
      </p:sp>
      <p:sp>
        <p:nvSpPr>
          <p:cNvPr id="413" name="Google Shape;413;p28"/>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s-ES" sz="2800" dirty="0">
                <a:solidFill>
                  <a:schemeClr val="lt1"/>
                </a:solidFill>
              </a:rPr>
              <a:t>2. </a:t>
            </a:r>
            <a:r>
              <a:rPr lang="es-ES" sz="2800" dirty="0" err="1">
                <a:solidFill>
                  <a:schemeClr val="lt1"/>
                </a:solidFill>
              </a:rPr>
              <a:t>Logistique</a:t>
            </a:r>
            <a:r>
              <a:rPr lang="es-ES" sz="2800" dirty="0">
                <a:solidFill>
                  <a:schemeClr val="lt1"/>
                </a:solidFill>
              </a:rPr>
              <a:t> </a:t>
            </a:r>
            <a:r>
              <a:rPr lang="es-ES" sz="2800" dirty="0" err="1">
                <a:solidFill>
                  <a:schemeClr val="lt1"/>
                </a:solidFill>
              </a:rPr>
              <a:t>urbaine</a:t>
            </a:r>
            <a:r>
              <a:rPr lang="es-ES" sz="2800" dirty="0">
                <a:solidFill>
                  <a:schemeClr val="lt1"/>
                </a:solidFill>
              </a:rPr>
              <a:t> </a:t>
            </a:r>
            <a:r>
              <a:rPr lang="es-ES" sz="2800" dirty="0" err="1">
                <a:solidFill>
                  <a:schemeClr val="lt1"/>
                </a:solidFill>
              </a:rPr>
              <a:t>multimodale</a:t>
            </a:r>
            <a:r>
              <a:rPr lang="es-ES" sz="2800" dirty="0">
                <a:solidFill>
                  <a:schemeClr val="lt1"/>
                </a:solidFill>
              </a:rPr>
              <a:t> </a:t>
            </a:r>
            <a:endParaRPr lang="es-ES" sz="2800" dirty="0"/>
          </a:p>
        </p:txBody>
      </p:sp>
      <p:sp>
        <p:nvSpPr>
          <p:cNvPr id="414" name="Google Shape;414;p28"/>
          <p:cNvSpPr/>
          <p:nvPr/>
        </p:nvSpPr>
        <p:spPr>
          <a:xfrm>
            <a:off x="292944" y="1603065"/>
            <a:ext cx="8537547" cy="5016718"/>
          </a:xfrm>
          <a:prstGeom prst="rect">
            <a:avLst/>
          </a:prstGeom>
          <a:noFill/>
          <a:ln>
            <a:noFill/>
          </a:ln>
        </p:spPr>
        <p:txBody>
          <a:bodyPr spcFirstLastPara="1" wrap="square" lIns="91425" tIns="45700" rIns="91425" bIns="45700" anchor="t" anchorCtr="0">
            <a:spAutoFit/>
          </a:bodyPr>
          <a:lstStyle/>
          <a:p>
            <a:pPr lvl="0" algn="just"/>
            <a:r>
              <a:rPr lang="en-GB" sz="1600" b="1" dirty="0">
                <a:solidFill>
                  <a:schemeClr val="dk1"/>
                </a:solidFill>
              </a:rPr>
              <a:t>Résumé:
</a:t>
            </a:r>
            <a:r>
              <a:rPr lang="fr-FR" sz="1600" dirty="0"/>
              <a:t>Le transport intermodal et multimodal implique le transport de marchandises du point d’origine à la destination en utilisant plus d’un mode de transport. Mais la différence est dans le contrat. Dans le transport multimodal, un contrat couvre l’ensemble du trajet. Dans le transport intermodal, il existe un contrat distinct pour chaque étape du voyage.
</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600" b="1" i="0" u="none" strike="noStrike" cap="none" dirty="0">
                <a:solidFill>
                  <a:srgbClr val="000000"/>
                </a:solidFill>
                <a:latin typeface="Arial"/>
                <a:ea typeface="Arial"/>
                <a:cs typeface="Arial"/>
                <a:sym typeface="Arial"/>
              </a:rPr>
              <a:t>Conclusion: </a:t>
            </a:r>
            <a:endParaRPr lang="en-GB" sz="1600" dirty="0"/>
          </a:p>
          <a:p>
            <a:pPr lvl="0" algn="just"/>
            <a:r>
              <a:rPr lang="fr-FR" sz="1600" dirty="0"/>
              <a:t>Il y aura une logistique urbaine multimodale lorsque plus d’un moyen de transport et même des catégories de véhicules seront utilisés pour livrer dans la ville, mais lorsque tout sera fait dans le cadre d’un seul contrat.
</a:t>
            </a:r>
            <a:endParaRPr lang="en-GB" sz="1600" b="0" i="0" u="none" strike="noStrike" cap="none" dirty="0">
              <a:solidFill>
                <a:srgbClr val="000000"/>
              </a:solidFill>
              <a:latin typeface="Arial"/>
              <a:ea typeface="Arial"/>
              <a:cs typeface="Arial"/>
              <a:sym typeface="Arial"/>
            </a:endParaRPr>
          </a:p>
        </p:txBody>
      </p:sp>
      <p:pic>
        <p:nvPicPr>
          <p:cNvPr id="415" name="Google Shape;415;p28"/>
          <p:cNvPicPr preferRelativeResize="0"/>
          <p:nvPr/>
        </p:nvPicPr>
        <p:blipFill rotWithShape="1">
          <a:blip r:embed="rId3">
            <a:alphaModFix/>
          </a:blip>
          <a:srcRect t="16014"/>
          <a:stretch/>
        </p:blipFill>
        <p:spPr>
          <a:xfrm>
            <a:off x="1240971" y="3069775"/>
            <a:ext cx="7104112" cy="1502225"/>
          </a:xfrm>
          <a:prstGeom prst="rect">
            <a:avLst/>
          </a:prstGeom>
          <a:noFill/>
          <a:ln>
            <a:noFill/>
          </a:ln>
        </p:spPr>
      </p:pic>
      <p:sp>
        <p:nvSpPr>
          <p:cNvPr id="416" name="Google Shape;416;p28"/>
          <p:cNvSpPr txBox="1"/>
          <p:nvPr/>
        </p:nvSpPr>
        <p:spPr>
          <a:xfrm>
            <a:off x="434477" y="4728754"/>
            <a:ext cx="8134757" cy="461624"/>
          </a:xfrm>
          <a:prstGeom prst="rect">
            <a:avLst/>
          </a:prstGeom>
          <a:noFill/>
          <a:ln>
            <a:noFill/>
          </a:ln>
        </p:spPr>
        <p:txBody>
          <a:bodyPr spcFirstLastPara="1" wrap="square" lIns="91425" tIns="45700" rIns="91425" bIns="45700" anchor="t" anchorCtr="0">
            <a:spAutoFit/>
          </a:bodyPr>
          <a:lstStyle/>
          <a:p>
            <a:pPr lvl="0"/>
            <a:r>
              <a:rPr lang="es-ES" sz="1000" b="0" i="0" u="none" strike="noStrike" cap="none" dirty="0" err="1">
                <a:solidFill>
                  <a:schemeClr val="dk1"/>
                </a:solidFill>
                <a:latin typeface="Arial"/>
                <a:ea typeface="Arial"/>
                <a:cs typeface="Arial"/>
                <a:sym typeface="Arial"/>
              </a:rPr>
              <a:t>Source</a:t>
            </a:r>
            <a:r>
              <a:rPr lang="es-ES" sz="1000" b="0" i="0" u="none" strike="noStrike" cap="none" dirty="0">
                <a:solidFill>
                  <a:schemeClr val="dk1"/>
                </a:solidFill>
                <a:latin typeface="Arial"/>
                <a:ea typeface="Arial"/>
                <a:cs typeface="Arial"/>
                <a:sym typeface="Arial"/>
              </a:rPr>
              <a:t> </a:t>
            </a:r>
            <a:r>
              <a:rPr lang="es-ES" sz="1000" dirty="0">
                <a:solidFill>
                  <a:schemeClr val="dk1"/>
                </a:solidFill>
              </a:rPr>
              <a:t>(site Web): </a:t>
            </a:r>
            <a:r>
              <a:rPr lang="es-ES" sz="1000" b="0" i="0" u="none" strike="noStrike" cap="none" dirty="0" err="1">
                <a:solidFill>
                  <a:schemeClr val="dk1"/>
                </a:solidFill>
                <a:latin typeface="Arial"/>
                <a:ea typeface="Arial"/>
                <a:cs typeface="Arial"/>
                <a:sym typeface="Arial"/>
              </a:rPr>
              <a:t>The</a:t>
            </a:r>
            <a:r>
              <a:rPr lang="es-ES" sz="1000" b="0" i="0" u="none" strike="noStrike" cap="none" dirty="0">
                <a:solidFill>
                  <a:schemeClr val="dk1"/>
                </a:solidFill>
                <a:latin typeface="Arial"/>
                <a:ea typeface="Arial"/>
                <a:cs typeface="Arial"/>
                <a:sym typeface="Arial"/>
              </a:rPr>
              <a:t> CMA CGM </a:t>
            </a:r>
            <a:r>
              <a:rPr lang="es-ES" sz="1000" b="0" i="0" u="none" strike="noStrike" cap="none" dirty="0" err="1">
                <a:solidFill>
                  <a:schemeClr val="dk1"/>
                </a:solidFill>
                <a:latin typeface="Arial"/>
                <a:ea typeface="Arial"/>
                <a:cs typeface="Arial"/>
                <a:sym typeface="Arial"/>
              </a:rPr>
              <a:t>Group</a:t>
            </a:r>
            <a:r>
              <a:rPr lang="es-ES" sz="1000" b="0" i="0" u="none" strike="noStrike" cap="none" dirty="0">
                <a:solidFill>
                  <a:schemeClr val="dk1"/>
                </a:solidFill>
                <a:latin typeface="Arial"/>
                <a:ea typeface="Arial"/>
                <a:cs typeface="Arial"/>
                <a:sym typeface="Arial"/>
              </a:rPr>
              <a:t>. (2020, </a:t>
            </a:r>
            <a:r>
              <a:rPr lang="es-ES" sz="1000" b="0" i="0" u="none" strike="noStrike" cap="none" dirty="0" err="1">
                <a:solidFill>
                  <a:schemeClr val="dk1"/>
                </a:solidFill>
                <a:latin typeface="Arial"/>
                <a:ea typeface="Arial"/>
                <a:cs typeface="Arial"/>
                <a:sym typeface="Arial"/>
              </a:rPr>
              <a:t>November</a:t>
            </a:r>
            <a:r>
              <a:rPr lang="es-ES" sz="1000" b="0" i="0" u="none" strike="noStrike" cap="none" dirty="0">
                <a:solidFill>
                  <a:schemeClr val="dk1"/>
                </a:solidFill>
                <a:latin typeface="Arial"/>
                <a:ea typeface="Arial"/>
                <a:cs typeface="Arial"/>
                <a:sym typeface="Arial"/>
              </a:rPr>
              <a:t> 13). Intermodal vs. Multimodal: </a:t>
            </a:r>
            <a:r>
              <a:rPr lang="es-ES" sz="1000" b="0" i="0" u="none" strike="noStrike" cap="none" dirty="0" err="1">
                <a:solidFill>
                  <a:schemeClr val="dk1"/>
                </a:solidFill>
                <a:latin typeface="Arial"/>
                <a:ea typeface="Arial"/>
                <a:cs typeface="Arial"/>
                <a:sym typeface="Arial"/>
              </a:rPr>
              <a:t>What</a:t>
            </a:r>
            <a:r>
              <a:rPr lang="es-ES" sz="1000" b="0" i="0" u="none" strike="noStrike" cap="none" dirty="0">
                <a:solidFill>
                  <a:schemeClr val="dk1"/>
                </a:solidFill>
                <a:latin typeface="Arial"/>
                <a:ea typeface="Arial"/>
                <a:cs typeface="Arial"/>
                <a:sym typeface="Arial"/>
              </a:rPr>
              <a:t> </a:t>
            </a:r>
            <a:r>
              <a:rPr lang="es-ES" sz="1000" b="0" i="0" u="none" strike="noStrike" cap="none" dirty="0" err="1">
                <a:solidFill>
                  <a:schemeClr val="dk1"/>
                </a:solidFill>
                <a:latin typeface="Arial"/>
                <a:ea typeface="Arial"/>
                <a:cs typeface="Arial"/>
                <a:sym typeface="Arial"/>
              </a:rPr>
              <a:t>is</a:t>
            </a:r>
            <a:r>
              <a:rPr lang="es-ES" sz="1000" b="0" i="0" u="none" strike="noStrike" cap="none" dirty="0">
                <a:solidFill>
                  <a:schemeClr val="dk1"/>
                </a:solidFill>
                <a:latin typeface="Arial"/>
                <a:ea typeface="Arial"/>
                <a:cs typeface="Arial"/>
                <a:sym typeface="Arial"/>
              </a:rPr>
              <a:t> </a:t>
            </a:r>
            <a:r>
              <a:rPr lang="es-ES" sz="1000" b="0" i="0" u="none" strike="noStrike" cap="none" dirty="0" err="1">
                <a:solidFill>
                  <a:schemeClr val="dk1"/>
                </a:solidFill>
                <a:latin typeface="Arial"/>
                <a:ea typeface="Arial"/>
                <a:cs typeface="Arial"/>
                <a:sym typeface="Arial"/>
              </a:rPr>
              <a:t>the</a:t>
            </a:r>
            <a:r>
              <a:rPr lang="es-ES" sz="1000" b="0" i="0" u="none" strike="noStrike" cap="none" dirty="0">
                <a:solidFill>
                  <a:schemeClr val="dk1"/>
                </a:solidFill>
                <a:latin typeface="Arial"/>
                <a:ea typeface="Arial"/>
                <a:cs typeface="Arial"/>
                <a:sym typeface="Arial"/>
              </a:rPr>
              <a:t> </a:t>
            </a:r>
            <a:r>
              <a:rPr lang="es-ES" sz="1000" b="0" i="0" u="none" strike="noStrike" cap="none" dirty="0" err="1">
                <a:solidFill>
                  <a:schemeClr val="dk1"/>
                </a:solidFill>
                <a:latin typeface="Arial"/>
                <a:ea typeface="Arial"/>
                <a:cs typeface="Arial"/>
                <a:sym typeface="Arial"/>
              </a:rPr>
              <a:t>difference</a:t>
            </a:r>
            <a:r>
              <a:rPr lang="es-ES" sz="1000" b="0" i="0" u="none" strike="noStrike" cap="none" dirty="0">
                <a:solidFill>
                  <a:schemeClr val="dk1"/>
                </a:solidFill>
                <a:latin typeface="Arial"/>
                <a:ea typeface="Arial"/>
                <a:cs typeface="Arial"/>
                <a:sym typeface="Arial"/>
              </a:rPr>
              <a:t>?. </a:t>
            </a:r>
            <a:r>
              <a:rPr lang="es-ES" sz="1000" dirty="0">
                <a:solidFill>
                  <a:srgbClr val="0070C0"/>
                </a:solidFill>
                <a:hlinkClick r:id="rId4">
                  <a:extLst>
                    <a:ext uri="{A12FA001-AC4F-418D-AE19-62706E023703}">
                      <ahyp:hlinkClr xmlns:ahyp="http://schemas.microsoft.com/office/drawing/2018/hyperlinkcolor" val="tx"/>
                    </a:ext>
                  </a:extLst>
                </a:hlinkClick>
              </a:rPr>
              <a:t>https://www.containerships.eu/news/intermodal-vs-multimodal-what-is-the-difference</a:t>
            </a:r>
            <a:r>
              <a:rPr lang="es-ES" sz="1400" b="0" i="0" u="none" strike="noStrike" cap="none" dirty="0">
                <a:solidFill>
                  <a:srgbClr val="002060"/>
                </a:solidFill>
                <a:latin typeface="Arial"/>
                <a:ea typeface="Arial"/>
                <a:cs typeface="Arial"/>
                <a:sym typeface="Arial"/>
              </a:rPr>
              <a:t> </a:t>
            </a:r>
            <a:endParaRPr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28</a:t>
            </a:fld>
            <a:endParaRPr/>
          </a:p>
        </p:txBody>
      </p:sp>
      <p:sp>
        <p:nvSpPr>
          <p:cNvPr id="422" name="Google Shape;422;p29"/>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s-ES" sz="2800" dirty="0">
                <a:solidFill>
                  <a:schemeClr val="lt1"/>
                </a:solidFill>
              </a:rPr>
              <a:t>2. </a:t>
            </a:r>
            <a:r>
              <a:rPr lang="es-ES" sz="2800" dirty="0" err="1">
                <a:solidFill>
                  <a:schemeClr val="lt1"/>
                </a:solidFill>
              </a:rPr>
              <a:t>Logistique</a:t>
            </a:r>
            <a:r>
              <a:rPr lang="es-ES" sz="2800" dirty="0">
                <a:solidFill>
                  <a:schemeClr val="lt1"/>
                </a:solidFill>
              </a:rPr>
              <a:t> </a:t>
            </a:r>
            <a:r>
              <a:rPr lang="es-ES" sz="2800" dirty="0" err="1">
                <a:solidFill>
                  <a:schemeClr val="lt1"/>
                </a:solidFill>
              </a:rPr>
              <a:t>urbaine</a:t>
            </a:r>
            <a:r>
              <a:rPr lang="es-ES" sz="2800" dirty="0">
                <a:solidFill>
                  <a:schemeClr val="lt1"/>
                </a:solidFill>
              </a:rPr>
              <a:t> </a:t>
            </a:r>
            <a:r>
              <a:rPr lang="es-ES" sz="2800" dirty="0" err="1">
                <a:solidFill>
                  <a:schemeClr val="lt1"/>
                </a:solidFill>
              </a:rPr>
              <a:t>multimodale</a:t>
            </a:r>
            <a:r>
              <a:rPr lang="es-ES" sz="2800" dirty="0">
                <a:solidFill>
                  <a:schemeClr val="lt1"/>
                </a:solidFill>
              </a:rPr>
              <a:t> </a:t>
            </a:r>
            <a:endParaRPr lang="es-ES" sz="2800" dirty="0"/>
          </a:p>
        </p:txBody>
      </p:sp>
      <p:sp>
        <p:nvSpPr>
          <p:cNvPr id="423" name="Google Shape;423;p29"/>
          <p:cNvSpPr/>
          <p:nvPr/>
        </p:nvSpPr>
        <p:spPr>
          <a:xfrm>
            <a:off x="292944" y="1603065"/>
            <a:ext cx="7087570" cy="50167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342900" lvl="0" indent="-342900" algn="just"/>
            <a:r>
              <a:rPr lang="en-GB" sz="1600" b="1" dirty="0">
                <a:solidFill>
                  <a:srgbClr val="18C320"/>
                </a:solidFill>
              </a:rPr>
              <a:t>AVANTAGES:</a:t>
            </a:r>
            <a:endParaRPr lang="en-GB" dirty="0"/>
          </a:p>
          <a:p>
            <a:pPr marL="342900" marR="0" lvl="0" indent="-342900" algn="just" rtl="0">
              <a:lnSpc>
                <a:spcPct val="100000"/>
              </a:lnSpc>
              <a:spcBef>
                <a:spcPts val="0"/>
              </a:spcBef>
              <a:spcAft>
                <a:spcPts val="0"/>
              </a:spcAft>
              <a:buNone/>
            </a:pPr>
            <a:endParaRPr lang="en-GB" sz="1600" b="1" i="0" u="none" strike="noStrike" cap="none" dirty="0">
              <a:solidFill>
                <a:srgbClr val="18C320"/>
              </a:solidFill>
              <a:latin typeface="Arial"/>
              <a:ea typeface="Arial"/>
              <a:cs typeface="Arial"/>
              <a:sym typeface="Arial"/>
            </a:endParaRPr>
          </a:p>
          <a:p>
            <a:pPr lvl="5" indent="-101600" algn="just">
              <a:buSzPts val="1600"/>
              <a:buFont typeface="Arial"/>
              <a:buChar char="-"/>
            </a:pPr>
            <a:r>
              <a:rPr lang="en-GB" sz="1600" b="0" i="0" u="none" strike="noStrike" cap="none" dirty="0">
                <a:solidFill>
                  <a:srgbClr val="000000"/>
                </a:solidFill>
                <a:latin typeface="Arial"/>
                <a:ea typeface="Arial"/>
                <a:cs typeface="Arial"/>
                <a:sym typeface="Arial"/>
              </a:rPr>
              <a:t> </a:t>
            </a:r>
            <a:r>
              <a:rPr lang="fr-FR" sz="1600" dirty="0"/>
              <a:t>La meilleure alternative de transport est utilisée, pour chaque zone de distribution
 Réduire les émissions de CO2 et les GEI
 Véhicule adapté aux caractéristiques du produit et service
 De plus grandes possibilités d’utilisation de véhicules à faibles émissions de carbone et zéro émission
 Possibilités de réduire le nombre de camions accédant à la ville</a:t>
            </a:r>
          </a:p>
          <a:p>
            <a:pPr lvl="5" algn="just">
              <a:buSzPts val="1600"/>
            </a:pPr>
            <a:endParaRPr lang="en-GB" sz="1600" b="0" i="0" u="none" strike="noStrike" cap="none" dirty="0">
              <a:solidFill>
                <a:srgbClr val="000000"/>
              </a:solidFill>
              <a:latin typeface="Arial"/>
              <a:ea typeface="Arial"/>
              <a:cs typeface="Arial"/>
              <a:sym typeface="Arial"/>
            </a:endParaRPr>
          </a:p>
          <a:p>
            <a:pPr marL="342900" lvl="0" indent="-342900" algn="just"/>
            <a:r>
              <a:rPr lang="en-GB" sz="1600" b="1" dirty="0">
                <a:solidFill>
                  <a:srgbClr val="FF0000"/>
                </a:solidFill>
              </a:rPr>
              <a:t>INCONVÉNIENTS:</a:t>
            </a:r>
            <a:endParaRPr lang="en-GB" dirty="0"/>
          </a:p>
          <a:p>
            <a:pPr marL="342900" marR="0" lvl="0" indent="-342900" algn="just" rtl="0">
              <a:lnSpc>
                <a:spcPct val="100000"/>
              </a:lnSpc>
              <a:spcBef>
                <a:spcPts val="0"/>
              </a:spcBef>
              <a:spcAft>
                <a:spcPts val="0"/>
              </a:spcAft>
              <a:buNone/>
            </a:pPr>
            <a:endParaRPr lang="en-GB" sz="1600" b="1" i="0" u="none" strike="noStrike" cap="none" dirty="0">
              <a:solidFill>
                <a:srgbClr val="18C320"/>
              </a:solidFill>
              <a:latin typeface="Arial"/>
              <a:ea typeface="Arial"/>
              <a:cs typeface="Arial"/>
              <a:sym typeface="Arial"/>
            </a:endParaRPr>
          </a:p>
          <a:p>
            <a:pPr lvl="0" indent="-101600" algn="just">
              <a:buSzPts val="1600"/>
              <a:buFont typeface="Arial"/>
              <a:buChar char="-"/>
            </a:pPr>
            <a:r>
              <a:rPr lang="fr-FR" sz="1600" dirty="0"/>
              <a:t>Un risque pour les marchandises, car il y a une rupture de charge
Nouveaux acteurs dans la chaîne de distribution, il est donc important d’avoir une technologie qui aide à avoir la traçabilité des marchandises 
L’organisation pourrait avoir des difficultés à changer les modèles de distribution (recycler ou licencier les travailleurs, par exemple les camionneurs)
Est-ce économiquement avantageux?  </a:t>
            </a:r>
            <a:endParaRPr lang="en-GB" sz="1400" b="0" i="0" u="none" strike="noStrike" cap="none" dirty="0">
              <a:solidFill>
                <a:srgbClr val="000000"/>
              </a:solidFill>
              <a:latin typeface="Arial"/>
              <a:ea typeface="Arial"/>
              <a:cs typeface="Arial"/>
              <a:sym typeface="Arial"/>
            </a:endParaRPr>
          </a:p>
        </p:txBody>
      </p:sp>
      <p:sp>
        <p:nvSpPr>
          <p:cNvPr id="424" name="Google Shape;424;p29"/>
          <p:cNvSpPr/>
          <p:nvPr/>
        </p:nvSpPr>
        <p:spPr>
          <a:xfrm>
            <a:off x="7432767" y="2259871"/>
            <a:ext cx="1123404" cy="1267099"/>
          </a:xfrm>
          <a:prstGeom prst="mathPlus">
            <a:avLst>
              <a:gd name="adj1" fmla="val 23520"/>
            </a:avLst>
          </a:prstGeom>
          <a:solidFill>
            <a:srgbClr val="18C32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p29"/>
          <p:cNvSpPr/>
          <p:nvPr/>
        </p:nvSpPr>
        <p:spPr>
          <a:xfrm>
            <a:off x="7498080" y="4754882"/>
            <a:ext cx="1071154" cy="679269"/>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29</a:t>
            </a:fld>
            <a:endParaRPr/>
          </a:p>
        </p:txBody>
      </p:sp>
      <p:sp>
        <p:nvSpPr>
          <p:cNvPr id="431" name="Google Shape;431;p30"/>
          <p:cNvSpPr txBox="1"/>
          <p:nvPr/>
        </p:nvSpPr>
        <p:spPr>
          <a:xfrm>
            <a:off x="285530" y="970030"/>
            <a:ext cx="8558023" cy="453822"/>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s-ES" sz="2800" dirty="0">
                <a:solidFill>
                  <a:schemeClr val="lt1"/>
                </a:solidFill>
              </a:rPr>
              <a:t>2. </a:t>
            </a:r>
            <a:r>
              <a:rPr lang="es-ES" sz="2800" dirty="0" err="1">
                <a:solidFill>
                  <a:schemeClr val="lt1"/>
                </a:solidFill>
              </a:rPr>
              <a:t>Logistique</a:t>
            </a:r>
            <a:r>
              <a:rPr lang="es-ES" sz="2800" dirty="0">
                <a:solidFill>
                  <a:schemeClr val="lt1"/>
                </a:solidFill>
              </a:rPr>
              <a:t> </a:t>
            </a:r>
            <a:r>
              <a:rPr lang="es-ES" sz="2800" dirty="0" err="1">
                <a:solidFill>
                  <a:schemeClr val="lt1"/>
                </a:solidFill>
              </a:rPr>
              <a:t>urbaine</a:t>
            </a:r>
            <a:r>
              <a:rPr lang="es-ES" sz="2800" dirty="0">
                <a:solidFill>
                  <a:schemeClr val="lt1"/>
                </a:solidFill>
              </a:rPr>
              <a:t> </a:t>
            </a:r>
            <a:r>
              <a:rPr lang="es-ES" sz="2800" dirty="0" err="1">
                <a:solidFill>
                  <a:schemeClr val="lt1"/>
                </a:solidFill>
              </a:rPr>
              <a:t>multimodale</a:t>
            </a:r>
            <a:r>
              <a:rPr lang="es-ES" sz="2800" dirty="0">
                <a:solidFill>
                  <a:schemeClr val="lt1"/>
                </a:solidFill>
              </a:rPr>
              <a:t> </a:t>
            </a:r>
            <a:endParaRPr lang="es-ES" sz="2800" dirty="0"/>
          </a:p>
        </p:txBody>
      </p:sp>
      <p:sp>
        <p:nvSpPr>
          <p:cNvPr id="432" name="Google Shape;432;p30"/>
          <p:cNvSpPr/>
          <p:nvPr/>
        </p:nvSpPr>
        <p:spPr>
          <a:xfrm>
            <a:off x="292944" y="1603065"/>
            <a:ext cx="8367731" cy="37856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lvl="0" algn="just"/>
            <a:r>
              <a:rPr lang="fr-FR" sz="1600" b="1" dirty="0">
                <a:solidFill>
                  <a:srgbClr val="18C320"/>
                </a:solidFill>
              </a:rPr>
              <a:t>DISTRIBUTION MULTIMODALE SCHEMS DISPONIBLES DANS LA DISTRIBUTION DU DERNIER KILOMÈTRE
</a:t>
            </a:r>
            <a:endParaRPr sz="1600" b="0" i="0" u="none" strike="noStrike" cap="none" dirty="0">
              <a:solidFill>
                <a:srgbClr val="000000"/>
              </a:solidFill>
              <a:latin typeface="Arial"/>
              <a:ea typeface="Arial"/>
              <a:cs typeface="Arial"/>
              <a:sym typeface="Arial"/>
            </a:endParaRPr>
          </a:p>
          <a:p>
            <a:pPr lvl="0" algn="just"/>
            <a:r>
              <a:rPr lang="fr-FR" sz="1600" dirty="0"/>
              <a:t>Le schéma de distribution multimodale applicable à la distribution du dernier kilomètre dépend :
</a:t>
            </a:r>
            <a:endParaRPr lang="en-GB" sz="1600" b="0" i="0" u="none" strike="noStrike" cap="none" dirty="0">
              <a:solidFill>
                <a:srgbClr val="000000"/>
              </a:solidFill>
              <a:latin typeface="Arial"/>
              <a:ea typeface="Arial"/>
              <a:cs typeface="Arial"/>
              <a:sym typeface="Arial"/>
            </a:endParaRPr>
          </a:p>
          <a:p>
            <a:pPr marL="342900" lvl="0" indent="-342900" algn="just">
              <a:buSzPts val="1600"/>
              <a:buFont typeface="Arial"/>
              <a:buAutoNum type="arabicParenR"/>
            </a:pPr>
            <a:r>
              <a:rPr lang="fr-FR" sz="1600" dirty="0"/>
              <a:t>le </a:t>
            </a:r>
            <a:r>
              <a:rPr lang="fr-FR" sz="1600" b="1" dirty="0"/>
              <a:t>modèle de distribution </a:t>
            </a:r>
            <a:r>
              <a:rPr lang="fr-FR" sz="1600" dirty="0"/>
              <a:t>que le distributeur ou l’exploitant de flotte utilise pour acheminer les produits dans la ville.
le </a:t>
            </a:r>
            <a:r>
              <a:rPr lang="fr-FR" sz="1600" b="1" dirty="0"/>
              <a:t>produit à livrer et ses caractéristiques de livraison</a:t>
            </a:r>
            <a:r>
              <a:rPr lang="fr-FR" sz="1600" dirty="0"/>
              <a:t>. </a:t>
            </a:r>
          </a:p>
          <a:p>
            <a:pPr marL="342900" lvl="0" indent="-342900" algn="just">
              <a:buSzPts val="1600"/>
              <a:buFont typeface="Arial"/>
              <a:buAutoNum type="arabicParenR"/>
            </a:pPr>
            <a:endParaRPr lang="en-GB" sz="1600" b="0" i="0" u="none" strike="noStrike" cap="none" dirty="0">
              <a:solidFill>
                <a:srgbClr val="000000"/>
              </a:solidFill>
              <a:latin typeface="Arial"/>
              <a:ea typeface="Arial"/>
              <a:cs typeface="Arial"/>
              <a:sym typeface="Arial"/>
            </a:endParaRPr>
          </a:p>
          <a:p>
            <a:pPr lvl="0" algn="just"/>
            <a:r>
              <a:rPr lang="fr-FR" sz="1600" dirty="0"/>
              <a:t>Tous ont le même objectif : utiliser le mode de transport le plus approprié, en fonction du point d’origine et de destination de la marchandise. Et la distance de l’origine à la destination sera le critère sur lequel les moyens à utiliser seront sélectionnés.
</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585283"/>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lgn="just"/>
            <a:r>
              <a:rPr lang="fr-FR" sz="1800" dirty="0">
                <a:solidFill>
                  <a:schemeClr val="dk1"/>
                </a:solidFill>
              </a:rPr>
              <a:t>L’apprenant comprendra les différents modes de transport utilisés dans la distribution du dernier kilomètre (LMD). Une attention particulière sera accordée au transport routier, mais une approche multimodale sera également incluse. En ce qui concerne le transport routier, les six principaux indicateurs que les distributeurs LMD ou les opérateurs logistiques prennent en compte lorsqu’ils planifient leur livraison seront expliqués. Les relations entre les indicateurs et la catégorie de véhicules seront également exposées. Les véhicules personnalisés seront également expliqués.
</a:t>
            </a:r>
            <a:endParaRPr lang="en-GB" sz="1400" b="0" i="0" u="none" strike="noStrike" cap="none" dirty="0">
              <a:solidFill>
                <a:schemeClr val="dk1"/>
              </a:solidFill>
              <a:latin typeface="Arial"/>
              <a:ea typeface="Arial"/>
              <a:cs typeface="Arial"/>
              <a:sym typeface="Arial"/>
            </a:endParaRPr>
          </a:p>
        </p:txBody>
      </p:sp>
      <p:graphicFrame>
        <p:nvGraphicFramePr>
          <p:cNvPr id="49" name="Google Shape;49;p1"/>
          <p:cNvGraphicFramePr/>
          <p:nvPr/>
        </p:nvGraphicFramePr>
        <p:xfrm>
          <a:off x="326571" y="4053498"/>
          <a:ext cx="8464750" cy="906090"/>
        </p:xfrm>
        <a:graphic>
          <a:graphicData uri="http://schemas.openxmlformats.org/drawingml/2006/table">
            <a:tbl>
              <a:tblPr>
                <a:noFill/>
                <a:tableStyleId>{D99D5D1A-7A23-40EF-93C2-3D8D4F59CC9D}</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Catégorie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E-learning</a:t>
                      </a:r>
                      <a:endParaRPr sz="18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417612607"/>
              </p:ext>
            </p:extLst>
          </p:nvPr>
        </p:nvGraphicFramePr>
        <p:xfrm>
          <a:off x="326572" y="5281362"/>
          <a:ext cx="8490875" cy="342570"/>
        </p:xfrm>
        <a:graphic>
          <a:graphicData uri="http://schemas.openxmlformats.org/drawingml/2006/table">
            <a:tbl>
              <a:tblPr>
                <a:noFill/>
                <a:tableStyleId>{D99D5D1A-7A23-40EF-93C2-3D8D4F59CC9D}</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n-GB" sz="1800" b="0" i="0" u="none" strike="noStrike" cap="none" noProof="0" dirty="0" err="1">
                          <a:solidFill>
                            <a:srgbClr val="FFFFFF"/>
                          </a:solidFill>
                          <a:latin typeface="Arial"/>
                          <a:ea typeface="Arial"/>
                          <a:cs typeface="Arial"/>
                          <a:sym typeface="Arial"/>
                        </a:rPr>
                        <a:t>Exercices</a:t>
                      </a:r>
                      <a:r>
                        <a:rPr lang="en-GB" sz="1800" b="0" i="0" u="none" strike="noStrike" cap="none" noProof="0" dirty="0">
                          <a:solidFill>
                            <a:srgbClr val="FFFFFF"/>
                          </a:solidFill>
                          <a:latin typeface="Arial"/>
                          <a:ea typeface="Arial"/>
                          <a:cs typeface="Arial"/>
                          <a:sym typeface="Arial"/>
                        </a:rPr>
                        <a:t> </a:t>
                      </a:r>
                      <a:r>
                        <a:rPr lang="en-GB" sz="1800" b="0" i="0" u="none" strike="noStrike" cap="none" noProof="0" dirty="0" err="1">
                          <a:solidFill>
                            <a:srgbClr val="FFFFFF"/>
                          </a:solidFill>
                          <a:latin typeface="Arial"/>
                          <a:ea typeface="Arial"/>
                          <a:cs typeface="Arial"/>
                          <a:sym typeface="Arial"/>
                        </a:rPr>
                        <a:t>inclus</a:t>
                      </a:r>
                      <a:endParaRPr lang="en-GB" sz="1800" u="none" strike="noStrike" cap="none" noProof="0"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YES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11" name="9 Tabla">
            <a:extLst>
              <a:ext uri="{FF2B5EF4-FFF2-40B4-BE49-F238E27FC236}">
                <a16:creationId xmlns:a16="http://schemas.microsoft.com/office/drawing/2014/main" id="{E6435EE9-46F5-57EF-B7FD-3A9C72E3F836}"/>
              </a:ext>
            </a:extLst>
          </p:cNvPr>
          <p:cNvGraphicFramePr>
            <a:graphicFrameLocks noGrp="1"/>
          </p:cNvGraphicFramePr>
          <p:nvPr>
            <p:extLst>
              <p:ext uri="{D42A27DB-BD31-4B8C-83A1-F6EECF244321}">
                <p14:modId xmlns:p14="http://schemas.microsoft.com/office/powerpoint/2010/main" val="1478522643"/>
              </p:ext>
            </p:extLst>
          </p:nvPr>
        </p:nvGraphicFramePr>
        <p:xfrm>
          <a:off x="339634" y="5869191"/>
          <a:ext cx="8477796" cy="616904"/>
        </p:xfrm>
        <a:graphic>
          <a:graphicData uri="http://schemas.openxmlformats.org/drawingml/2006/table">
            <a:tbl>
              <a:tblPr/>
              <a:tblGrid>
                <a:gridCol w="2429692">
                  <a:extLst>
                    <a:ext uri="{9D8B030D-6E8A-4147-A177-3AD203B41FA5}">
                      <a16:colId xmlns:a16="http://schemas.microsoft.com/office/drawing/2014/main" val="20000"/>
                    </a:ext>
                  </a:extLst>
                </a:gridCol>
                <a:gridCol w="2024743">
                  <a:extLst>
                    <a:ext uri="{9D8B030D-6E8A-4147-A177-3AD203B41FA5}">
                      <a16:colId xmlns:a16="http://schemas.microsoft.com/office/drawing/2014/main" val="20001"/>
                    </a:ext>
                  </a:extLst>
                </a:gridCol>
                <a:gridCol w="1841862">
                  <a:extLst>
                    <a:ext uri="{9D8B030D-6E8A-4147-A177-3AD203B41FA5}">
                      <a16:colId xmlns:a16="http://schemas.microsoft.com/office/drawing/2014/main" val="20002"/>
                    </a:ext>
                  </a:extLst>
                </a:gridCol>
                <a:gridCol w="2181499">
                  <a:extLst>
                    <a:ext uri="{9D8B030D-6E8A-4147-A177-3AD203B41FA5}">
                      <a16:colId xmlns:a16="http://schemas.microsoft.com/office/drawing/2014/main" val="20003"/>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15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3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30</a:t>
            </a:fld>
            <a:endParaRPr/>
          </a:p>
        </p:txBody>
      </p:sp>
      <p:sp>
        <p:nvSpPr>
          <p:cNvPr id="438" name="Google Shape;438;p31"/>
          <p:cNvSpPr txBox="1"/>
          <p:nvPr/>
        </p:nvSpPr>
        <p:spPr>
          <a:xfrm>
            <a:off x="285531" y="888275"/>
            <a:ext cx="8509997" cy="483326"/>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pPr>
            <a:r>
              <a:rPr lang="es-ES" sz="2800" dirty="0">
                <a:solidFill>
                  <a:schemeClr val="lt1"/>
                </a:solidFill>
              </a:rPr>
              <a:t>2. </a:t>
            </a:r>
            <a:r>
              <a:rPr lang="es-ES" sz="2800" dirty="0" err="1">
                <a:solidFill>
                  <a:schemeClr val="lt1"/>
                </a:solidFill>
              </a:rPr>
              <a:t>Logistique</a:t>
            </a:r>
            <a:r>
              <a:rPr lang="es-ES" sz="2800" dirty="0">
                <a:solidFill>
                  <a:schemeClr val="lt1"/>
                </a:solidFill>
              </a:rPr>
              <a:t> </a:t>
            </a:r>
            <a:r>
              <a:rPr lang="es-ES" sz="2800" dirty="0" err="1">
                <a:solidFill>
                  <a:schemeClr val="lt1"/>
                </a:solidFill>
              </a:rPr>
              <a:t>urbaine</a:t>
            </a:r>
            <a:r>
              <a:rPr lang="es-ES" sz="2800" dirty="0">
                <a:solidFill>
                  <a:schemeClr val="lt1"/>
                </a:solidFill>
              </a:rPr>
              <a:t> </a:t>
            </a:r>
            <a:r>
              <a:rPr lang="es-ES" sz="2800" dirty="0" err="1">
                <a:solidFill>
                  <a:schemeClr val="lt1"/>
                </a:solidFill>
              </a:rPr>
              <a:t>multimodale</a:t>
            </a:r>
            <a:r>
              <a:rPr lang="es-ES" sz="2800" dirty="0">
                <a:solidFill>
                  <a:schemeClr val="lt1"/>
                </a:solidFill>
              </a:rPr>
              <a:t> </a:t>
            </a:r>
            <a:endParaRPr lang="es-ES" sz="2800" dirty="0"/>
          </a:p>
        </p:txBody>
      </p:sp>
      <p:sp>
        <p:nvSpPr>
          <p:cNvPr id="439" name="Google Shape;439;p31"/>
          <p:cNvSpPr/>
          <p:nvPr/>
        </p:nvSpPr>
        <p:spPr>
          <a:xfrm>
            <a:off x="2756262" y="1694506"/>
            <a:ext cx="5969726" cy="2554505"/>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APPROCHE MULTIMODALE, UTILISANT LES VOIES NAVIGABLES :
</a:t>
            </a:r>
            <a:endParaRPr sz="1600" b="0" i="0" u="none" strike="noStrike" cap="none" dirty="0">
              <a:solidFill>
                <a:srgbClr val="000000"/>
              </a:solidFill>
              <a:latin typeface="Arial"/>
              <a:ea typeface="Arial"/>
              <a:cs typeface="Arial"/>
              <a:sym typeface="Arial"/>
            </a:endParaRPr>
          </a:p>
          <a:p>
            <a:pPr lvl="0" algn="just"/>
            <a:r>
              <a:rPr lang="fr-FR" sz="1600" dirty="0"/>
              <a:t>L’un des moyens alternatifs de livrer des marchandises dans les villes est d’utiliser les voies navigables, en particulier dans les grandes villes, car les routes sont encombrées. Les rivières et les canaux sont de plus en plus utilisés. Même, ces bateaux à combustion sont remplacés par des bateaux « sans pollution » ou même autonomes. 
</a:t>
            </a:r>
            <a:endParaRPr dirty="0"/>
          </a:p>
        </p:txBody>
      </p:sp>
      <p:pic>
        <p:nvPicPr>
          <p:cNvPr id="440" name="Google Shape;440;p31"/>
          <p:cNvPicPr preferRelativeResize="0"/>
          <p:nvPr/>
        </p:nvPicPr>
        <p:blipFill rotWithShape="1">
          <a:blip r:embed="rId3">
            <a:alphaModFix/>
          </a:blip>
          <a:srcRect/>
          <a:stretch/>
        </p:blipFill>
        <p:spPr>
          <a:xfrm>
            <a:off x="692330" y="1741443"/>
            <a:ext cx="1397728" cy="1746261"/>
          </a:xfrm>
          <a:prstGeom prst="rect">
            <a:avLst/>
          </a:prstGeom>
          <a:noFill/>
          <a:ln>
            <a:noFill/>
          </a:ln>
        </p:spPr>
      </p:pic>
      <p:pic>
        <p:nvPicPr>
          <p:cNvPr id="441" name="Google Shape;441;p31"/>
          <p:cNvPicPr preferRelativeResize="0"/>
          <p:nvPr/>
        </p:nvPicPr>
        <p:blipFill rotWithShape="1">
          <a:blip r:embed="rId4">
            <a:alphaModFix/>
          </a:blip>
          <a:srcRect/>
          <a:stretch/>
        </p:blipFill>
        <p:spPr>
          <a:xfrm>
            <a:off x="382836" y="3853815"/>
            <a:ext cx="1976233" cy="2298791"/>
          </a:xfrm>
          <a:prstGeom prst="rect">
            <a:avLst/>
          </a:prstGeom>
          <a:noFill/>
          <a:ln>
            <a:noFill/>
          </a:ln>
        </p:spPr>
      </p:pic>
      <p:sp>
        <p:nvSpPr>
          <p:cNvPr id="442" name="Google Shape;442;p31"/>
          <p:cNvSpPr/>
          <p:nvPr/>
        </p:nvSpPr>
        <p:spPr>
          <a:xfrm>
            <a:off x="2834641" y="4026506"/>
            <a:ext cx="5812970" cy="2308284"/>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APPROCHE MULTIMODALE, EN UTILISANT LES TRAMWAYS OU LES MÉTROS :
</a:t>
            </a:r>
            <a:endParaRPr sz="1600" b="0" i="0" u="none" strike="noStrike" cap="none" dirty="0">
              <a:solidFill>
                <a:srgbClr val="000000"/>
              </a:solidFill>
              <a:latin typeface="Arial"/>
              <a:ea typeface="Arial"/>
              <a:cs typeface="Arial"/>
              <a:sym typeface="Arial"/>
            </a:endParaRPr>
          </a:p>
          <a:p>
            <a:pPr lvl="0" algn="just"/>
            <a:r>
              <a:rPr lang="fr-FR" sz="1600" dirty="0"/>
              <a:t>L’utilisation des tramways et des métros pour la distribution urbaine de marchandises est une option qui a été mise en œuvre dans certaines villes et est ou a été étudiée dans d’autres compte tenu de la difficulté croissante d’accès aux centres-villes. 
</a:t>
            </a:r>
            <a:endParaRPr dirty="0"/>
          </a:p>
        </p:txBody>
      </p:sp>
      <p:sp>
        <p:nvSpPr>
          <p:cNvPr id="443" name="Google Shape;443;p31"/>
          <p:cNvSpPr txBox="1"/>
          <p:nvPr/>
        </p:nvSpPr>
        <p:spPr>
          <a:xfrm>
            <a:off x="3448594" y="6178733"/>
            <a:ext cx="5329646" cy="584735"/>
          </a:xfrm>
          <a:prstGeom prst="rect">
            <a:avLst/>
          </a:prstGeom>
          <a:noFill/>
          <a:ln>
            <a:noFill/>
          </a:ln>
        </p:spPr>
        <p:txBody>
          <a:bodyPr spcFirstLastPara="1" wrap="square" lIns="91425" tIns="45700" rIns="91425" bIns="45700" anchor="t" anchorCtr="0">
            <a:spAutoFit/>
          </a:bodyPr>
          <a:lstStyle/>
          <a:p>
            <a:pPr lvl="0" algn="r"/>
            <a:r>
              <a:rPr lang="fr-FR" sz="1600" dirty="0"/>
              <a:t>Plus d’informations dans la capsule 2.1.4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2"/>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31</a:t>
            </a:fld>
            <a:endParaRPr/>
          </a:p>
        </p:txBody>
      </p:sp>
      <p:sp>
        <p:nvSpPr>
          <p:cNvPr id="449" name="Google Shape;449;p32"/>
          <p:cNvSpPr txBox="1"/>
          <p:nvPr/>
        </p:nvSpPr>
        <p:spPr>
          <a:xfrm>
            <a:off x="285531" y="901337"/>
            <a:ext cx="8510100" cy="54849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110000"/>
              </a:lnSpc>
              <a:buSzPts val="2800"/>
            </a:pPr>
            <a:r>
              <a:rPr lang="es-ES" sz="2800" dirty="0">
                <a:solidFill>
                  <a:schemeClr val="lt1"/>
                </a:solidFill>
              </a:rPr>
              <a:t>3. </a:t>
            </a:r>
            <a:r>
              <a:rPr lang="es-ES" sz="2800" dirty="0" err="1">
                <a:solidFill>
                  <a:schemeClr val="lt1"/>
                </a:solidFill>
              </a:rPr>
              <a:t>Véhicules</a:t>
            </a:r>
            <a:r>
              <a:rPr lang="es-ES" sz="2800" dirty="0">
                <a:solidFill>
                  <a:schemeClr val="lt1"/>
                </a:solidFill>
              </a:rPr>
              <a:t> </a:t>
            </a:r>
            <a:r>
              <a:rPr lang="es-ES" sz="2800" dirty="0" err="1">
                <a:solidFill>
                  <a:schemeClr val="lt1"/>
                </a:solidFill>
              </a:rPr>
              <a:t>personnalisés</a:t>
            </a:r>
            <a:endParaRPr dirty="0"/>
          </a:p>
        </p:txBody>
      </p:sp>
      <p:sp>
        <p:nvSpPr>
          <p:cNvPr id="450" name="Google Shape;450;p32"/>
          <p:cNvSpPr/>
          <p:nvPr/>
        </p:nvSpPr>
        <p:spPr>
          <a:xfrm>
            <a:off x="286344" y="1625511"/>
            <a:ext cx="8367731" cy="1077178"/>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Dans certaines villes, les opérateurs ou les distributeurs développent des véhicules sur mesure afin d’effectuer la distribution du dernier kilomètre de la manière la plus durable et la plus efficace. En voici quelques exemples :
</a:t>
            </a:r>
            <a:endParaRPr sz="1600" b="0" i="0" u="none" strike="noStrike" cap="none" dirty="0">
              <a:solidFill>
                <a:schemeClr val="dk1"/>
              </a:solidFill>
              <a:latin typeface="Arial"/>
              <a:ea typeface="Arial"/>
              <a:cs typeface="Arial"/>
              <a:sym typeface="Arial"/>
            </a:endParaRPr>
          </a:p>
        </p:txBody>
      </p:sp>
      <p:pic>
        <p:nvPicPr>
          <p:cNvPr id="451" name="Google Shape;451;p32"/>
          <p:cNvPicPr preferRelativeResize="0"/>
          <p:nvPr/>
        </p:nvPicPr>
        <p:blipFill rotWithShape="1">
          <a:blip r:embed="rId3">
            <a:alphaModFix/>
          </a:blip>
          <a:srcRect/>
          <a:stretch/>
        </p:blipFill>
        <p:spPr>
          <a:xfrm>
            <a:off x="976177" y="4346125"/>
            <a:ext cx="2663726" cy="1807708"/>
          </a:xfrm>
          <a:prstGeom prst="rect">
            <a:avLst/>
          </a:prstGeom>
          <a:noFill/>
          <a:ln>
            <a:noFill/>
          </a:ln>
        </p:spPr>
      </p:pic>
      <p:pic>
        <p:nvPicPr>
          <p:cNvPr id="452" name="Google Shape;452;p32"/>
          <p:cNvPicPr preferRelativeResize="0"/>
          <p:nvPr/>
        </p:nvPicPr>
        <p:blipFill rotWithShape="1">
          <a:blip r:embed="rId4">
            <a:alphaModFix/>
          </a:blip>
          <a:srcRect/>
          <a:stretch/>
        </p:blipFill>
        <p:spPr>
          <a:xfrm>
            <a:off x="4736624" y="4420010"/>
            <a:ext cx="3917451" cy="1659937"/>
          </a:xfrm>
          <a:prstGeom prst="rect">
            <a:avLst/>
          </a:prstGeom>
          <a:noFill/>
          <a:ln>
            <a:noFill/>
          </a:ln>
        </p:spPr>
      </p:pic>
      <p:sp>
        <p:nvSpPr>
          <p:cNvPr id="453" name="Google Shape;453;p32"/>
          <p:cNvSpPr txBox="1"/>
          <p:nvPr/>
        </p:nvSpPr>
        <p:spPr>
          <a:xfrm>
            <a:off x="385899" y="2654034"/>
            <a:ext cx="3856264" cy="18158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sng" strike="noStrike" cap="none" dirty="0">
                <a:solidFill>
                  <a:srgbClr val="000000"/>
                </a:solidFill>
                <a:latin typeface="Arial"/>
                <a:ea typeface="Arial"/>
                <a:cs typeface="Arial"/>
                <a:sym typeface="Arial"/>
              </a:rPr>
              <a:t>Utrecht</a:t>
            </a:r>
            <a:r>
              <a:rPr lang="es-ES" sz="1600" b="0" i="0" u="none" strike="noStrike" cap="none" dirty="0">
                <a:solidFill>
                  <a:srgbClr val="000000"/>
                </a:solidFill>
                <a:latin typeface="Arial"/>
                <a:ea typeface="Arial"/>
                <a:cs typeface="Arial"/>
                <a:sym typeface="Arial"/>
              </a:rPr>
              <a:t> (2)</a:t>
            </a:r>
            <a:endParaRPr dirty="0"/>
          </a:p>
          <a:p>
            <a:pPr lvl="0" algn="just"/>
            <a:r>
              <a:rPr lang="fr-FR" sz="1600" dirty="0"/>
              <a:t>Le service effectue efficacement les opérations du dernier kilomètre pour les entreprises locales, en particulier pour les sites touristiques, les restaurants et les établissements de restauration. 
</a:t>
            </a:r>
            <a:endParaRPr sz="1600" b="0" i="0" u="none" strike="noStrike" cap="none" dirty="0">
              <a:solidFill>
                <a:srgbClr val="000000"/>
              </a:solidFill>
              <a:latin typeface="Arial"/>
              <a:ea typeface="Arial"/>
              <a:cs typeface="Arial"/>
              <a:sym typeface="Arial"/>
            </a:endParaRPr>
          </a:p>
        </p:txBody>
      </p:sp>
      <p:sp>
        <p:nvSpPr>
          <p:cNvPr id="454" name="Google Shape;454;p32"/>
          <p:cNvSpPr txBox="1"/>
          <p:nvPr/>
        </p:nvSpPr>
        <p:spPr>
          <a:xfrm>
            <a:off x="4736624" y="2695098"/>
            <a:ext cx="3937113"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600" b="1" i="0" u="sng" strike="noStrike" cap="none" dirty="0" err="1">
                <a:solidFill>
                  <a:srgbClr val="000000"/>
                </a:solidFill>
                <a:latin typeface="Arial"/>
                <a:ea typeface="Arial"/>
                <a:cs typeface="Arial"/>
                <a:sym typeface="Arial"/>
              </a:rPr>
              <a:t>Malaga</a:t>
            </a:r>
            <a:r>
              <a:rPr lang="es-ES" sz="1600" b="0" i="0" u="none" strike="noStrike" cap="none" dirty="0">
                <a:solidFill>
                  <a:srgbClr val="000000"/>
                </a:solidFill>
                <a:latin typeface="Arial"/>
                <a:ea typeface="Arial"/>
                <a:cs typeface="Arial"/>
                <a:sym typeface="Arial"/>
              </a:rPr>
              <a:t> (3)</a:t>
            </a:r>
            <a:endParaRPr dirty="0"/>
          </a:p>
          <a:p>
            <a:pPr lvl="0" algn="just"/>
            <a:r>
              <a:rPr lang="fr-FR" sz="1600" dirty="0"/>
              <a:t>Un projet pilote a été lancé pour la distribution de colis dans la vieille ville de Malaga avec des véhicules électriques.
</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32</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2554545"/>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
</a:t>
            </a:r>
            <a:endParaRPr lang="en-US" sz="1600" dirty="0">
              <a:solidFill>
                <a:schemeClr val="tx1"/>
              </a:solidFill>
            </a:endParaRPr>
          </a:p>
          <a:p>
            <a:pPr marL="342900" lvl="0" indent="-342900" algn="just">
              <a:buSzPts val="2000"/>
              <a:buAutoNum type="arabicPeriod"/>
            </a:pPr>
            <a:r>
              <a:rPr lang="fr-FR" sz="1600" dirty="0">
                <a:solidFill>
                  <a:schemeClr val="tx1"/>
                </a:solidFill>
              </a:rPr>
              <a:t>Quels sont les six principaux indicateurs de la distribution du dernier kilomètre?</a:t>
            </a:r>
          </a:p>
          <a:p>
            <a:pPr lvl="0" algn="just">
              <a:buSzPts val="2000"/>
            </a:pPr>
            <a:r>
              <a:rPr lang="fr-FR" sz="1600" dirty="0">
                <a:solidFill>
                  <a:schemeClr val="tx1"/>
                </a:solidFill>
              </a:rPr>
              <a:t>
a)Capacité de chargement; heures en mouvement; la consommation de carburant; Distance de livraison et impact environnemental
b)Capacité de chargement; satisfaction de la clientèle, coût d’exploitation; Distance de livraison et impact environnemental
c)Capacité de chargement; exactitude de la commande, détails de la plainte; Distance de livraison et impact environnemental</a:t>
            </a:r>
            <a:endParaRPr lang="en-US" sz="1600" dirty="0">
              <a:solidFill>
                <a:srgbClr val="7F7F7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33</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2800767"/>
          </a:xfrm>
          <a:prstGeom prst="rect">
            <a:avLst/>
          </a:prstGeom>
        </p:spPr>
        <p:txBody>
          <a:bodyPr wrap="square">
            <a:spAutoFit/>
          </a:bodyPr>
          <a:lstStyle/>
          <a:p>
            <a:pPr lvl="0" algn="just">
              <a:buSzPts val="2000"/>
            </a:pPr>
            <a:r>
              <a:rPr lang="en-US" sz="1600" dirty="0">
                <a:solidFill>
                  <a:schemeClr val="tx1"/>
                </a:solidFill>
              </a:rPr>
              <a:t>Select the correct answer for each question, only one:</a:t>
            </a:r>
          </a:p>
          <a:p>
            <a:pPr lvl="0" algn="just">
              <a:buSzPts val="2000"/>
            </a:pPr>
            <a:endParaRPr lang="en-US" sz="1600" dirty="0">
              <a:solidFill>
                <a:schemeClr val="tx1"/>
              </a:solidFill>
            </a:endParaRPr>
          </a:p>
          <a:p>
            <a:pPr lvl="0" algn="just">
              <a:buSzPts val="2000"/>
            </a:pPr>
            <a:r>
              <a:rPr lang="en-US" sz="1600" dirty="0">
                <a:solidFill>
                  <a:schemeClr val="tx1"/>
                </a:solidFill>
              </a:rPr>
              <a:t>2. </a:t>
            </a:r>
            <a:r>
              <a:rPr lang="fr-FR" sz="1600" dirty="0">
                <a:solidFill>
                  <a:schemeClr val="tx1"/>
                </a:solidFill>
              </a:rPr>
              <a:t>Indicateur d’impact sur l’environnement :
a)Ce n’est pas un indicateur important à prendre en compte dans la distribution du dernier kilomètre
b)Il est facile d’améliorer cet indicateur. Il suffit de remplacer un véhicule polluant par un véhicule qui fonctionne avec des carburants propres.
C)C’est un indicateur dont l’importance augmente, car dans les villes, il y a de plus en plus de restrictions d’accès pour les véhicules polluants.
</a:t>
            </a:r>
            <a:endParaRPr lang="en-US" sz="1600" dirty="0">
              <a:solidFill>
                <a:schemeClr val="tx1"/>
              </a:solidFill>
            </a:endParaRPr>
          </a:p>
          <a:p>
            <a:pPr lvl="0" algn="just">
              <a:buSzPts val="2000"/>
            </a:pPr>
            <a:endParaRPr lang="en-US" sz="1600" dirty="0">
              <a:solidFill>
                <a:srgbClr val="7F7F7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34</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lang="es-ES"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3785652"/>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
</a:t>
            </a:r>
            <a:endParaRPr lang="en-US" sz="1600" dirty="0">
              <a:solidFill>
                <a:schemeClr val="tx1"/>
              </a:solidFill>
            </a:endParaRPr>
          </a:p>
          <a:p>
            <a:pPr lvl="0" algn="just">
              <a:buSzPts val="2000"/>
            </a:pPr>
            <a:r>
              <a:rPr lang="fr-FR" sz="1600" dirty="0">
                <a:solidFill>
                  <a:schemeClr val="tx1"/>
                </a:solidFill>
              </a:rPr>
              <a:t>3. Que se passe-t-il avec le coût d’exploitation des véhicules légers, tels que les vélos, les vélos cargo, les motos, lorsque vous devez livrer différentes marchandises, dont le poids total est d’environ 1.300 kg?
A)</a:t>
            </a:r>
            <a:r>
              <a:rPr lang="fr-FR" sz="1600" dirty="0"/>
              <a:t>Bien que l’achat d’un véhicule avec ces caractéristiques soit moins cher que l’achat d’un véhicule de catégorie N, étant donné le même coût de main-d’œuvre pour les conducteurs / cyclistes, dans chaque véhicule, vous livrez moins de marchandises, car leur capacité de chargement est plus lente. Par conséquent, le coût d’exploitation est plus élevé. 
B)Comme le prix des véhicules L est moins cher que celui des véhicules N, le coût d’exploitation sera également moins cher, bien que vous ayez besoin de plusieurs véhicules L pour livrer les marchandises demandées. 
C)Comme ils ne consomment pas de carburant, ou très peu comme c’est le cas des motos, leur coût de fonctionnement est inférieur. 
</a:t>
            </a:r>
            <a:endParaRPr lang="en-US" sz="1600" dirty="0">
              <a:solidFill>
                <a:srgbClr val="7F7F7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35</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lang="es-ES"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2308324"/>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
</a:t>
            </a:r>
            <a:endParaRPr lang="en-US" sz="1600" dirty="0">
              <a:solidFill>
                <a:schemeClr val="tx1"/>
              </a:solidFill>
            </a:endParaRPr>
          </a:p>
          <a:p>
            <a:pPr lvl="0" algn="just">
              <a:buSzPts val="2000"/>
            </a:pPr>
            <a:r>
              <a:rPr lang="en-US" sz="1600" dirty="0">
                <a:solidFill>
                  <a:schemeClr val="tx1"/>
                </a:solidFill>
              </a:rPr>
              <a:t>4. </a:t>
            </a:r>
            <a:r>
              <a:rPr lang="fr-FR" sz="1600" dirty="0">
                <a:solidFill>
                  <a:schemeClr val="tx1"/>
                </a:solidFill>
              </a:rPr>
              <a:t>Dans la distribution du dernier kilomètre, les situations dangereuses comme les embouteillages, les intempéries, les travaux routiers... peut arriver et
a)</a:t>
            </a:r>
            <a:r>
              <a:rPr lang="fr-FR" sz="1600" dirty="0"/>
              <a:t>Les véhicules L, les véhicules à moteur, peuvent être plus facilement affectés. 
B)N véhicules, véhicules à moteur (lorsqu’il existe 3 sous-catégories différentes), peuvent être plus facilement affectés.
C)Les véhicules des catégories L et N peuvent être touchés de la même manière.  
</a:t>
            </a:r>
            <a:endParaRPr lang="en-US" sz="1600" dirty="0">
              <a:solidFill>
                <a:srgbClr val="7F7F7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pPr marL="0" lvl="0" indent="0" algn="r" rtl="0">
                <a:lnSpc>
                  <a:spcPct val="100000"/>
                </a:lnSpc>
                <a:spcBef>
                  <a:spcPts val="0"/>
                </a:spcBef>
                <a:spcAft>
                  <a:spcPts val="0"/>
                </a:spcAft>
                <a:buClr>
                  <a:srgbClr val="000000"/>
                </a:buClr>
                <a:buSzPts val="1000"/>
                <a:buFont typeface="Arial"/>
                <a:buNone/>
              </a:pPr>
              <a:t>36</a:t>
            </a:fld>
            <a:endParaRPr/>
          </a:p>
        </p:txBody>
      </p:sp>
      <p:sp>
        <p:nvSpPr>
          <p:cNvPr id="460" name="Google Shape;460;p3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rPr>
              <a:t>Exercices</a:t>
            </a:r>
            <a:endParaRPr lang="es-ES" sz="2800" b="0" i="0" u="none" strike="noStrike" cap="none" dirty="0">
              <a:solidFill>
                <a:schemeClr val="lt1"/>
              </a:solidFill>
              <a:latin typeface="Arial"/>
              <a:ea typeface="Arial"/>
              <a:cs typeface="Arial"/>
              <a:sym typeface="Arial"/>
            </a:endParaRPr>
          </a:p>
        </p:txBody>
      </p:sp>
      <p:sp>
        <p:nvSpPr>
          <p:cNvPr id="5" name="4 Rectángulo"/>
          <p:cNvSpPr/>
          <p:nvPr/>
        </p:nvSpPr>
        <p:spPr>
          <a:xfrm>
            <a:off x="313509" y="1874729"/>
            <a:ext cx="8438605" cy="2062103"/>
          </a:xfrm>
          <a:prstGeom prst="rect">
            <a:avLst/>
          </a:prstGeom>
        </p:spPr>
        <p:txBody>
          <a:bodyPr wrap="square">
            <a:spAutoFit/>
          </a:bodyPr>
          <a:lstStyle/>
          <a:p>
            <a:pPr lvl="0" algn="just">
              <a:buSzPts val="2000"/>
            </a:pPr>
            <a:r>
              <a:rPr lang="fr-FR" sz="1600" dirty="0">
                <a:solidFill>
                  <a:schemeClr val="tx1"/>
                </a:solidFill>
              </a:rPr>
              <a:t>Sélectionnez la bonne réponse pour chaque question, une seule :
</a:t>
            </a:r>
            <a:endParaRPr lang="en-US" sz="1600" dirty="0">
              <a:solidFill>
                <a:schemeClr val="tx1"/>
              </a:solidFill>
            </a:endParaRPr>
          </a:p>
          <a:p>
            <a:pPr lvl="0" algn="just">
              <a:buSzPts val="2000"/>
            </a:pPr>
            <a:r>
              <a:rPr lang="en-US" sz="1600" dirty="0">
                <a:solidFill>
                  <a:schemeClr val="tx1"/>
                </a:solidFill>
              </a:rPr>
              <a:t>5. </a:t>
            </a:r>
            <a:r>
              <a:rPr lang="fr-FR" sz="1600" dirty="0"/>
              <a:t>Lorsque plus d’un moyen de transport et même des catégories de véhicules sont utilisés pour livrer dans la ville, et que toute la livraison se fait avec un seul contrat.
A)C’est la </a:t>
            </a:r>
            <a:r>
              <a:rPr lang="fr-FR" sz="1600" dirty="0" err="1"/>
              <a:t>synchromodalité</a:t>
            </a:r>
            <a:r>
              <a:rPr lang="fr-FR" sz="1600" dirty="0"/>
              <a:t>.
B)Il s’agit du transport intermodal.
C)Il s’agit d’un transport multimodal.
</a:t>
            </a:r>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4"/>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37</a:t>
            </a:fld>
            <a:endParaRPr/>
          </a:p>
        </p:txBody>
      </p:sp>
      <p:sp>
        <p:nvSpPr>
          <p:cNvPr id="467" name="Google Shape;467;p34"/>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rPr>
              <a:t>Références</a:t>
            </a:r>
            <a:endParaRPr sz="2800" b="0" i="0" u="none" strike="noStrike" cap="none" dirty="0">
              <a:solidFill>
                <a:schemeClr val="lt1"/>
              </a:solidFill>
              <a:latin typeface="Arial"/>
              <a:ea typeface="Arial"/>
              <a:cs typeface="Arial"/>
              <a:sym typeface="Arial"/>
            </a:endParaRPr>
          </a:p>
        </p:txBody>
      </p:sp>
      <p:sp>
        <p:nvSpPr>
          <p:cNvPr id="468" name="Google Shape;468;p34"/>
          <p:cNvSpPr txBox="1"/>
          <p:nvPr/>
        </p:nvSpPr>
        <p:spPr>
          <a:xfrm>
            <a:off x="444137" y="1907177"/>
            <a:ext cx="8399417" cy="2031285"/>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50000"/>
              </a:lnSpc>
              <a:spcBef>
                <a:spcPts val="0"/>
              </a:spcBef>
              <a:spcAft>
                <a:spcPts val="0"/>
              </a:spcAft>
              <a:buClr>
                <a:srgbClr val="000000"/>
              </a:buClr>
              <a:buSzPts val="1200"/>
              <a:buFont typeface="Arial"/>
              <a:buAutoNum type="arabicParenBoth"/>
            </a:pPr>
            <a:r>
              <a:rPr lang="es-ES" sz="1200" b="0" i="0" u="none" strike="noStrike" cap="none" dirty="0" err="1">
                <a:solidFill>
                  <a:srgbClr val="000000"/>
                </a:solidFill>
                <a:latin typeface="Arial"/>
                <a:ea typeface="Arial"/>
                <a:cs typeface="Arial"/>
                <a:sym typeface="Arial"/>
              </a:rPr>
              <a:t>European</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Commission</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Vehicle</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categories</a:t>
            </a:r>
            <a:r>
              <a:rPr lang="es-ES" sz="1200" b="0" i="0" u="none" strike="noStrike" cap="none" dirty="0">
                <a:solidFill>
                  <a:srgbClr val="0070C0"/>
                </a:solidFill>
                <a:latin typeface="Arial"/>
                <a:ea typeface="Arial"/>
                <a:cs typeface="Arial"/>
                <a:sym typeface="Arial"/>
              </a:rPr>
              <a:t>. </a:t>
            </a:r>
            <a:r>
              <a:rPr lang="es-ES" sz="1200" b="0" i="0" u="sng" strike="noStrike" cap="none"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https://ec.europa.eu/growth/sectors/automotive-industry/vehicle-categories_en</a:t>
            </a:r>
            <a:r>
              <a:rPr lang="es-ES" sz="1200" b="0" i="0" u="none" strike="noStrike" cap="none" dirty="0">
                <a:solidFill>
                  <a:srgbClr val="0070C0"/>
                </a:solidFill>
                <a:latin typeface="Arial"/>
                <a:ea typeface="Arial"/>
                <a:cs typeface="Arial"/>
                <a:sym typeface="Arial"/>
              </a:rPr>
              <a:t> </a:t>
            </a:r>
            <a:endParaRPr dirty="0">
              <a:solidFill>
                <a:srgbClr val="0070C0"/>
              </a:solidFill>
            </a:endParaRPr>
          </a:p>
          <a:p>
            <a:pPr marL="228600" marR="0" lvl="0" indent="-228600" algn="just" rtl="0">
              <a:lnSpc>
                <a:spcPct val="150000"/>
              </a:lnSpc>
              <a:spcBef>
                <a:spcPts val="0"/>
              </a:spcBef>
              <a:spcAft>
                <a:spcPts val="0"/>
              </a:spcAft>
              <a:buClr>
                <a:srgbClr val="000000"/>
              </a:buClr>
              <a:buSzPts val="1200"/>
              <a:buFont typeface="Arial"/>
              <a:buAutoNum type="arabicParenBoth"/>
            </a:pPr>
            <a:r>
              <a:rPr lang="es-ES" sz="1200" b="0" i="0" u="none" strike="noStrike" cap="none" dirty="0">
                <a:solidFill>
                  <a:srgbClr val="000000"/>
                </a:solidFill>
                <a:latin typeface="Arial"/>
                <a:ea typeface="Arial"/>
                <a:cs typeface="Arial"/>
                <a:sym typeface="Arial"/>
              </a:rPr>
              <a:t>BESTFACT. (2013). </a:t>
            </a:r>
            <a:r>
              <a:rPr lang="es-ES" sz="1200" b="0" i="1" u="none" strike="noStrike" cap="none" dirty="0">
                <a:solidFill>
                  <a:srgbClr val="000000"/>
                </a:solidFill>
                <a:latin typeface="Arial"/>
                <a:ea typeface="Arial"/>
                <a:cs typeface="Arial"/>
                <a:sym typeface="Arial"/>
              </a:rPr>
              <a:t>Electric </a:t>
            </a:r>
            <a:r>
              <a:rPr lang="es-ES" sz="1200" b="0" i="1" u="none" strike="noStrike" cap="none" dirty="0" err="1">
                <a:solidFill>
                  <a:srgbClr val="000000"/>
                </a:solidFill>
                <a:latin typeface="Arial"/>
                <a:ea typeface="Arial"/>
                <a:cs typeface="Arial"/>
                <a:sym typeface="Arial"/>
              </a:rPr>
              <a:t>freight</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vehicle</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with</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trailers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Cargohopper</a:t>
            </a:r>
            <a:r>
              <a:rPr lang="es-ES" sz="1200" b="0" i="1" u="none" strike="noStrike" cap="none" dirty="0">
                <a:solidFill>
                  <a:srgbClr val="000000"/>
                </a:solidFill>
                <a:latin typeface="Arial"/>
                <a:ea typeface="Arial"/>
                <a:cs typeface="Arial"/>
                <a:sym typeface="Arial"/>
              </a:rPr>
              <a:t> in Utrecht</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http://www.bestfact.net/wp-content/uploads/2016/01/CL1_078_QuickInfo_Cargohopper-16Dec2015.pdf</a:t>
            </a:r>
            <a:endParaRPr sz="1200" b="0" i="0" u="none" strike="noStrike" cap="none" dirty="0">
              <a:solidFill>
                <a:srgbClr val="0070C0"/>
              </a:solidFill>
              <a:latin typeface="Arial"/>
              <a:ea typeface="Arial"/>
              <a:cs typeface="Arial"/>
              <a:sym typeface="Arial"/>
            </a:endParaRPr>
          </a:p>
          <a:p>
            <a:pPr marL="228600" marR="0" lvl="0" indent="-228600" algn="just" rtl="0">
              <a:lnSpc>
                <a:spcPct val="150000"/>
              </a:lnSpc>
              <a:spcBef>
                <a:spcPts val="0"/>
              </a:spcBef>
              <a:spcAft>
                <a:spcPts val="0"/>
              </a:spcAft>
              <a:buClr>
                <a:srgbClr val="000000"/>
              </a:buClr>
              <a:buSzPts val="1200"/>
              <a:buFont typeface="Arial"/>
              <a:buAutoNum type="arabicParenBoth"/>
            </a:pPr>
            <a:r>
              <a:rPr lang="es-ES" sz="1200" b="0" i="0" u="none" strike="noStrike" cap="none" dirty="0">
                <a:solidFill>
                  <a:srgbClr val="000000"/>
                </a:solidFill>
                <a:latin typeface="Arial"/>
                <a:ea typeface="Arial"/>
                <a:cs typeface="Arial"/>
                <a:sym typeface="Arial"/>
              </a:rPr>
              <a:t>Cadena de suministro. </a:t>
            </a:r>
            <a:r>
              <a:rPr lang="es-ES" sz="1200" b="0" i="1" u="none" strike="noStrike" cap="none" dirty="0">
                <a:solidFill>
                  <a:srgbClr val="000000"/>
                </a:solidFill>
                <a:latin typeface="Arial"/>
                <a:ea typeface="Arial"/>
                <a:cs typeface="Arial"/>
                <a:sym typeface="Arial"/>
              </a:rPr>
              <a:t>Azkar pone en marcha un ‘piloto’ para la distribución en el casco antiguo de Málaga con vehículos eléctricos.</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https://www.cadenadesuministro.es/noticias/azkar-pone-en-marcha-un-piloto-para-la-distribucion-en-el-casco-antiguo-de-malaga-con-vehiculos-electricos/</a:t>
            </a:r>
            <a:r>
              <a:rPr lang="es-ES" sz="1200" b="0" i="0" u="none" strike="noStrike" cap="none" dirty="0">
                <a:solidFill>
                  <a:srgbClr val="0070C0"/>
                </a:solidFill>
                <a:latin typeface="Arial"/>
                <a:ea typeface="Arial"/>
                <a:cs typeface="Arial"/>
                <a:sym typeface="Arial"/>
              </a:rPr>
              <a:t> </a:t>
            </a:r>
            <a:endParaRPr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45475" y="2148488"/>
            <a:ext cx="7354388" cy="4708941"/>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pPr>
            <a:r>
              <a:rPr lang="fr-FR" sz="2000" dirty="0"/>
              <a:t>1. Transport de marchandises sur les routes urbaines
	- Indicateurs à prendre en compte 
	- Catégories de véhicules L &amp; N
	- Relation entre les indicateurs et les catégories de véhicules
2. Logistique urbaine multimodale 
3. Véhicules « personnalisés »
4. Exercices à choix multiples  
</a:t>
            </a:r>
            <a:br>
              <a:rPr lang="es-ES" sz="2000" b="0" i="0" u="none" strike="noStrike" cap="none" dirty="0">
                <a:solidFill>
                  <a:srgbClr val="000000"/>
                </a:solidFill>
                <a:latin typeface="Arial"/>
                <a:ea typeface="Arial"/>
                <a:cs typeface="Arial"/>
                <a:sym typeface="Arial"/>
              </a:rPr>
            </a:br>
            <a:endParaRPr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099453"/>
            <a:ext cx="338093" cy="3373883"/>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6"/>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5</a:t>
            </a:fld>
            <a:endParaRPr dirty="0"/>
          </a:p>
        </p:txBody>
      </p:sp>
      <p:sp>
        <p:nvSpPr>
          <p:cNvPr id="68" name="Google Shape;68;p6"/>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buSzPct val="100000"/>
            </a:pPr>
            <a:r>
              <a:rPr lang="fr-FR" sz="2400" dirty="0">
                <a:solidFill>
                  <a:schemeClr val="lt1"/>
                </a:solidFill>
              </a:rPr>
              <a:t>1. Transport de marchandises sur les routes urbaines - INDICATEURS </a:t>
            </a:r>
            <a:endParaRPr dirty="0"/>
          </a:p>
        </p:txBody>
      </p:sp>
      <p:sp>
        <p:nvSpPr>
          <p:cNvPr id="69" name="Google Shape;69;p6"/>
          <p:cNvSpPr/>
          <p:nvPr/>
        </p:nvSpPr>
        <p:spPr>
          <a:xfrm>
            <a:off x="306006" y="1616129"/>
            <a:ext cx="8367731" cy="1046440"/>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La distribution du fret est planifiée selon 6 indicateurs principaux, et la distribution du dernier kilomètre s’applique également*. Il y a:
</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70" name="Google Shape;70;p6"/>
          <p:cNvPicPr preferRelativeResize="0"/>
          <p:nvPr/>
        </p:nvPicPr>
        <p:blipFill rotWithShape="1">
          <a:blip r:embed="rId3">
            <a:alphaModFix/>
          </a:blip>
          <a:srcRect/>
          <a:stretch/>
        </p:blipFill>
        <p:spPr>
          <a:xfrm>
            <a:off x="875210" y="2825116"/>
            <a:ext cx="1579517" cy="1433466"/>
          </a:xfrm>
          <a:prstGeom prst="rect">
            <a:avLst/>
          </a:prstGeom>
          <a:noFill/>
          <a:ln>
            <a:noFill/>
          </a:ln>
        </p:spPr>
      </p:pic>
      <p:pic>
        <p:nvPicPr>
          <p:cNvPr id="71" name="Google Shape;71;p6"/>
          <p:cNvPicPr preferRelativeResize="0"/>
          <p:nvPr/>
        </p:nvPicPr>
        <p:blipFill rotWithShape="1">
          <a:blip r:embed="rId4">
            <a:alphaModFix/>
          </a:blip>
          <a:srcRect/>
          <a:stretch/>
        </p:blipFill>
        <p:spPr>
          <a:xfrm>
            <a:off x="3827416" y="2890428"/>
            <a:ext cx="1503046" cy="1409834"/>
          </a:xfrm>
          <a:prstGeom prst="rect">
            <a:avLst/>
          </a:prstGeom>
          <a:noFill/>
          <a:ln>
            <a:noFill/>
          </a:ln>
        </p:spPr>
      </p:pic>
      <p:pic>
        <p:nvPicPr>
          <p:cNvPr id="72" name="Google Shape;72;p6"/>
          <p:cNvPicPr preferRelativeResize="0"/>
          <p:nvPr/>
        </p:nvPicPr>
        <p:blipFill rotWithShape="1">
          <a:blip r:embed="rId5">
            <a:alphaModFix/>
          </a:blip>
          <a:srcRect/>
          <a:stretch/>
        </p:blipFill>
        <p:spPr>
          <a:xfrm>
            <a:off x="6766560" y="2929486"/>
            <a:ext cx="914400" cy="1301817"/>
          </a:xfrm>
          <a:prstGeom prst="rect">
            <a:avLst/>
          </a:prstGeom>
          <a:noFill/>
          <a:ln>
            <a:noFill/>
          </a:ln>
        </p:spPr>
      </p:pic>
      <p:sp>
        <p:nvSpPr>
          <p:cNvPr id="73" name="Google Shape;73;p6"/>
          <p:cNvSpPr/>
          <p:nvPr/>
        </p:nvSpPr>
        <p:spPr>
          <a:xfrm>
            <a:off x="709748" y="2381796"/>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CAPACITÉ DE CHARGEMENT</a:t>
            </a:r>
            <a:endParaRPr dirty="0"/>
          </a:p>
        </p:txBody>
      </p:sp>
      <p:sp>
        <p:nvSpPr>
          <p:cNvPr id="74" name="Google Shape;74;p6"/>
          <p:cNvSpPr/>
          <p:nvPr/>
        </p:nvSpPr>
        <p:spPr>
          <a:xfrm>
            <a:off x="3553096" y="2364376"/>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DISTANCE DE LIVRAISON</a:t>
            </a:r>
            <a:endParaRPr dirty="0"/>
          </a:p>
        </p:txBody>
      </p:sp>
      <p:sp>
        <p:nvSpPr>
          <p:cNvPr id="75" name="Google Shape;75;p6"/>
          <p:cNvSpPr/>
          <p:nvPr/>
        </p:nvSpPr>
        <p:spPr>
          <a:xfrm>
            <a:off x="6270172" y="2364377"/>
            <a:ext cx="1998617" cy="431075"/>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DÉLAI DE LIVRAISON</a:t>
            </a:r>
            <a:endParaRPr dirty="0"/>
          </a:p>
        </p:txBody>
      </p:sp>
      <p:pic>
        <p:nvPicPr>
          <p:cNvPr id="76" name="Google Shape;76;p6"/>
          <p:cNvPicPr preferRelativeResize="0"/>
          <p:nvPr/>
        </p:nvPicPr>
        <p:blipFill rotWithShape="1">
          <a:blip r:embed="rId6">
            <a:alphaModFix/>
          </a:blip>
          <a:srcRect/>
          <a:stretch/>
        </p:blipFill>
        <p:spPr>
          <a:xfrm>
            <a:off x="1025634" y="4329386"/>
            <a:ext cx="1115257" cy="1431333"/>
          </a:xfrm>
          <a:prstGeom prst="rect">
            <a:avLst/>
          </a:prstGeom>
          <a:noFill/>
          <a:ln>
            <a:noFill/>
          </a:ln>
        </p:spPr>
      </p:pic>
      <p:pic>
        <p:nvPicPr>
          <p:cNvPr id="77" name="Google Shape;77;p6"/>
          <p:cNvPicPr preferRelativeResize="0"/>
          <p:nvPr/>
        </p:nvPicPr>
        <p:blipFill rotWithShape="1">
          <a:blip r:embed="rId7">
            <a:alphaModFix/>
          </a:blip>
          <a:srcRect/>
          <a:stretch/>
        </p:blipFill>
        <p:spPr>
          <a:xfrm>
            <a:off x="3931920" y="4375786"/>
            <a:ext cx="1048975" cy="1390207"/>
          </a:xfrm>
          <a:prstGeom prst="rect">
            <a:avLst/>
          </a:prstGeom>
          <a:noFill/>
          <a:ln>
            <a:noFill/>
          </a:ln>
        </p:spPr>
      </p:pic>
      <p:pic>
        <p:nvPicPr>
          <p:cNvPr id="78" name="Google Shape;78;p6"/>
          <p:cNvPicPr preferRelativeResize="0"/>
          <p:nvPr/>
        </p:nvPicPr>
        <p:blipFill rotWithShape="1">
          <a:blip r:embed="rId8">
            <a:alphaModFix/>
          </a:blip>
          <a:srcRect/>
          <a:stretch/>
        </p:blipFill>
        <p:spPr>
          <a:xfrm>
            <a:off x="6648994" y="4301084"/>
            <a:ext cx="1281520" cy="1403446"/>
          </a:xfrm>
          <a:prstGeom prst="rect">
            <a:avLst/>
          </a:prstGeom>
          <a:noFill/>
          <a:ln>
            <a:noFill/>
          </a:ln>
        </p:spPr>
      </p:pic>
      <p:sp>
        <p:nvSpPr>
          <p:cNvPr id="79" name="Google Shape;79;p6"/>
          <p:cNvSpPr/>
          <p:nvPr/>
        </p:nvSpPr>
        <p:spPr>
          <a:xfrm>
            <a:off x="718457" y="5799908"/>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algn="ctr"/>
            <a:r>
              <a:rPr lang="es-ES" sz="1400" b="1" i="0" u="none" strike="noStrike" cap="none" dirty="0">
                <a:solidFill>
                  <a:schemeClr val="dk1"/>
                </a:solidFill>
                <a:latin typeface="Arial"/>
                <a:ea typeface="Arial"/>
                <a:cs typeface="Arial"/>
                <a:sym typeface="Arial"/>
              </a:rPr>
              <a:t>IMPACT ENVIRONMENTAL</a:t>
            </a:r>
            <a:endParaRPr lang="es-ES" dirty="0"/>
          </a:p>
        </p:txBody>
      </p:sp>
      <p:sp>
        <p:nvSpPr>
          <p:cNvPr id="80" name="Google Shape;80;p6"/>
          <p:cNvSpPr/>
          <p:nvPr/>
        </p:nvSpPr>
        <p:spPr>
          <a:xfrm>
            <a:off x="3627122" y="5782493"/>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COÛT D’EXPLOITATION</a:t>
            </a:r>
            <a:endParaRPr dirty="0"/>
          </a:p>
        </p:txBody>
      </p:sp>
      <p:sp>
        <p:nvSpPr>
          <p:cNvPr id="81" name="Google Shape;81;p6"/>
          <p:cNvSpPr/>
          <p:nvPr/>
        </p:nvSpPr>
        <p:spPr>
          <a:xfrm>
            <a:off x="6392092" y="5791200"/>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SATISFACTION DU CLIENT</a:t>
            </a:r>
            <a:endParaRPr dirty="0"/>
          </a:p>
        </p:txBody>
      </p:sp>
      <p:sp>
        <p:nvSpPr>
          <p:cNvPr id="18" name="17 CuadroTexto"/>
          <p:cNvSpPr txBox="1"/>
          <p:nvPr/>
        </p:nvSpPr>
        <p:spPr>
          <a:xfrm>
            <a:off x="496389" y="6439989"/>
            <a:ext cx="6048102" cy="523220"/>
          </a:xfrm>
          <a:prstGeom prst="rect">
            <a:avLst/>
          </a:prstGeom>
          <a:noFill/>
        </p:spPr>
        <p:txBody>
          <a:bodyPr wrap="square" rtlCol="0">
            <a:spAutoFit/>
          </a:bodyPr>
          <a:lstStyle/>
          <a:p>
            <a:r>
              <a:rPr lang="fr-FR" dirty="0"/>
              <a:t>* D’autres indicateurs seront également analysés au chapitre 3.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0"/>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96" name="Google Shape;96;p10"/>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INDICATEURS </a:t>
            </a:r>
            <a:endParaRPr dirty="0"/>
          </a:p>
        </p:txBody>
      </p:sp>
      <p:sp>
        <p:nvSpPr>
          <p:cNvPr id="97" name="Google Shape;97;p10"/>
          <p:cNvSpPr/>
          <p:nvPr/>
        </p:nvSpPr>
        <p:spPr>
          <a:xfrm>
            <a:off x="306006" y="1616129"/>
            <a:ext cx="8367731" cy="4524275"/>
          </a:xfrm>
          <a:prstGeom prst="rect">
            <a:avLst/>
          </a:prstGeom>
          <a:noFill/>
          <a:ln>
            <a:noFill/>
          </a:ln>
        </p:spPr>
        <p:txBody>
          <a:bodyPr spcFirstLastPara="1" wrap="square" lIns="91425" tIns="45700" rIns="91425" bIns="45700" anchor="t" anchorCtr="0">
            <a:spAutoFit/>
          </a:bodyPr>
          <a:lstStyle/>
          <a:p>
            <a:pPr lvl="0" algn="just"/>
            <a:r>
              <a:rPr lang="fr-FR" sz="1600" dirty="0"/>
              <a:t>Chaque véhicule a une capacité de chargement et une distance de livraison différentes:
</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lvl="0" algn="just"/>
            <a:r>
              <a:rPr lang="fr-FR" sz="1600" dirty="0"/>
              <a:t>Cela signifie qu’en fonction du type de chargement des marchandises à livrer et de la distance à parcourir depuis le point d’origine, vous devez décider quel est le meilleur véhicule pour votre distribution. 
</a:t>
            </a:r>
            <a:endParaRPr dirty="0"/>
          </a:p>
        </p:txBody>
      </p:sp>
      <p:pic>
        <p:nvPicPr>
          <p:cNvPr id="98" name="Google Shape;98;p10"/>
          <p:cNvPicPr preferRelativeResize="0"/>
          <p:nvPr/>
        </p:nvPicPr>
        <p:blipFill rotWithShape="1">
          <a:blip r:embed="rId3">
            <a:alphaModFix/>
          </a:blip>
          <a:srcRect/>
          <a:stretch/>
        </p:blipFill>
        <p:spPr>
          <a:xfrm>
            <a:off x="4858568" y="1910714"/>
            <a:ext cx="2457450" cy="2305050"/>
          </a:xfrm>
          <a:prstGeom prst="rect">
            <a:avLst/>
          </a:prstGeom>
          <a:noFill/>
          <a:ln>
            <a:noFill/>
          </a:ln>
        </p:spPr>
      </p:pic>
      <p:sp>
        <p:nvSpPr>
          <p:cNvPr id="99" name="Google Shape;99;p10"/>
          <p:cNvSpPr/>
          <p:nvPr/>
        </p:nvSpPr>
        <p:spPr>
          <a:xfrm>
            <a:off x="5029199" y="4297679"/>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DISTANCE DE LIVRAISON</a:t>
            </a:r>
            <a:endParaRPr dirty="0"/>
          </a:p>
        </p:txBody>
      </p:sp>
      <p:pic>
        <p:nvPicPr>
          <p:cNvPr id="100" name="Google Shape;100;p10"/>
          <p:cNvPicPr preferRelativeResize="0"/>
          <p:nvPr/>
        </p:nvPicPr>
        <p:blipFill rotWithShape="1">
          <a:blip r:embed="rId4">
            <a:alphaModFix/>
          </a:blip>
          <a:srcRect/>
          <a:stretch/>
        </p:blipFill>
        <p:spPr>
          <a:xfrm>
            <a:off x="1371600" y="2015218"/>
            <a:ext cx="2180408" cy="1978795"/>
          </a:xfrm>
          <a:prstGeom prst="rect">
            <a:avLst/>
          </a:prstGeom>
          <a:noFill/>
          <a:ln>
            <a:noFill/>
          </a:ln>
        </p:spPr>
      </p:pic>
      <p:sp>
        <p:nvSpPr>
          <p:cNvPr id="101" name="Google Shape;101;p10"/>
          <p:cNvSpPr/>
          <p:nvPr/>
        </p:nvSpPr>
        <p:spPr>
          <a:xfrm>
            <a:off x="1323703" y="4328161"/>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CAPACITÉ DE CHARGEMENT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1"/>
          <p:cNvSpPr/>
          <p:nvPr/>
        </p:nvSpPr>
        <p:spPr>
          <a:xfrm>
            <a:off x="2704011" y="1658983"/>
            <a:ext cx="6139543" cy="4950823"/>
          </a:xfrm>
          <a:prstGeom prst="roundRect">
            <a:avLst>
              <a:gd name="adj" fmla="val 16667"/>
            </a:avLst>
          </a:prstGeom>
          <a:solidFill>
            <a:srgbClr val="EAF1DD"/>
          </a:solidFill>
          <a:ln w="25400" cap="flat" cmpd="sng">
            <a:solidFill>
              <a:srgbClr val="D6E3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 name="Google Shape;107;p1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7</a:t>
            </a:fld>
            <a:endParaRPr/>
          </a:p>
        </p:txBody>
      </p:sp>
      <p:sp>
        <p:nvSpPr>
          <p:cNvPr id="108" name="Google Shape;108;p11"/>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INDICATEURS </a:t>
            </a:r>
            <a:endParaRPr lang="fr-FR" sz="2400" dirty="0"/>
          </a:p>
        </p:txBody>
      </p:sp>
      <p:sp>
        <p:nvSpPr>
          <p:cNvPr id="109" name="Google Shape;109;p11"/>
          <p:cNvSpPr/>
          <p:nvPr/>
        </p:nvSpPr>
        <p:spPr>
          <a:xfrm>
            <a:off x="306006" y="1616129"/>
            <a:ext cx="8367731"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pic>
        <p:nvPicPr>
          <p:cNvPr id="110" name="Google Shape;110;p11"/>
          <p:cNvPicPr preferRelativeResize="0"/>
          <p:nvPr/>
        </p:nvPicPr>
        <p:blipFill rotWithShape="1">
          <a:blip r:embed="rId3">
            <a:alphaModFix/>
          </a:blip>
          <a:srcRect/>
          <a:stretch/>
        </p:blipFill>
        <p:spPr>
          <a:xfrm>
            <a:off x="443774" y="2054274"/>
            <a:ext cx="1293586" cy="1841658"/>
          </a:xfrm>
          <a:prstGeom prst="rect">
            <a:avLst/>
          </a:prstGeom>
          <a:noFill/>
          <a:ln>
            <a:noFill/>
          </a:ln>
        </p:spPr>
      </p:pic>
      <p:sp>
        <p:nvSpPr>
          <p:cNvPr id="111" name="Google Shape;111;p11"/>
          <p:cNvSpPr/>
          <p:nvPr/>
        </p:nvSpPr>
        <p:spPr>
          <a:xfrm>
            <a:off x="300446" y="1554480"/>
            <a:ext cx="1998617" cy="431075"/>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DÉLAI DE LIVRAISON</a:t>
            </a:r>
            <a:endParaRPr dirty="0"/>
          </a:p>
        </p:txBody>
      </p:sp>
      <p:pic>
        <p:nvPicPr>
          <p:cNvPr id="112" name="Google Shape;112;p11"/>
          <p:cNvPicPr preferRelativeResize="0"/>
          <p:nvPr/>
        </p:nvPicPr>
        <p:blipFill rotWithShape="1">
          <a:blip r:embed="rId4">
            <a:alphaModFix/>
          </a:blip>
          <a:srcRect/>
          <a:stretch/>
        </p:blipFill>
        <p:spPr>
          <a:xfrm>
            <a:off x="3905793" y="1917656"/>
            <a:ext cx="4667249" cy="3295078"/>
          </a:xfrm>
          <a:prstGeom prst="rect">
            <a:avLst/>
          </a:prstGeom>
          <a:noFill/>
          <a:ln>
            <a:noFill/>
          </a:ln>
        </p:spPr>
      </p:pic>
      <p:pic>
        <p:nvPicPr>
          <p:cNvPr id="113" name="Google Shape;113;p11"/>
          <p:cNvPicPr preferRelativeResize="0"/>
          <p:nvPr/>
        </p:nvPicPr>
        <p:blipFill rotWithShape="1">
          <a:blip r:embed="rId5">
            <a:alphaModFix/>
          </a:blip>
          <a:srcRect/>
          <a:stretch/>
        </p:blipFill>
        <p:spPr>
          <a:xfrm>
            <a:off x="5277393" y="2941864"/>
            <a:ext cx="458289" cy="604108"/>
          </a:xfrm>
          <a:prstGeom prst="rect">
            <a:avLst/>
          </a:prstGeom>
          <a:noFill/>
          <a:ln>
            <a:noFill/>
          </a:ln>
        </p:spPr>
      </p:pic>
      <p:pic>
        <p:nvPicPr>
          <p:cNvPr id="114" name="Google Shape;114;p11"/>
          <p:cNvPicPr preferRelativeResize="0"/>
          <p:nvPr/>
        </p:nvPicPr>
        <p:blipFill rotWithShape="1">
          <a:blip r:embed="rId6">
            <a:alphaModFix/>
          </a:blip>
          <a:srcRect/>
          <a:stretch/>
        </p:blipFill>
        <p:spPr>
          <a:xfrm>
            <a:off x="4728754" y="2935742"/>
            <a:ext cx="582114" cy="606731"/>
          </a:xfrm>
          <a:prstGeom prst="rect">
            <a:avLst/>
          </a:prstGeom>
          <a:noFill/>
          <a:ln>
            <a:noFill/>
          </a:ln>
        </p:spPr>
      </p:pic>
      <p:pic>
        <p:nvPicPr>
          <p:cNvPr id="115" name="Google Shape;115;p11"/>
          <p:cNvPicPr preferRelativeResize="0"/>
          <p:nvPr/>
        </p:nvPicPr>
        <p:blipFill rotWithShape="1">
          <a:blip r:embed="rId7">
            <a:alphaModFix/>
          </a:blip>
          <a:srcRect/>
          <a:stretch/>
        </p:blipFill>
        <p:spPr>
          <a:xfrm>
            <a:off x="7053943" y="3599634"/>
            <a:ext cx="569186" cy="462953"/>
          </a:xfrm>
          <a:prstGeom prst="rect">
            <a:avLst/>
          </a:prstGeom>
          <a:noFill/>
          <a:ln>
            <a:noFill/>
          </a:ln>
        </p:spPr>
      </p:pic>
      <p:pic>
        <p:nvPicPr>
          <p:cNvPr id="116" name="Google Shape;116;p11"/>
          <p:cNvPicPr preferRelativeResize="0"/>
          <p:nvPr/>
        </p:nvPicPr>
        <p:blipFill rotWithShape="1">
          <a:blip r:embed="rId7">
            <a:alphaModFix/>
          </a:blip>
          <a:srcRect/>
          <a:stretch/>
        </p:blipFill>
        <p:spPr>
          <a:xfrm>
            <a:off x="352371" y="4705624"/>
            <a:ext cx="1907503" cy="1551486"/>
          </a:xfrm>
          <a:prstGeom prst="rect">
            <a:avLst/>
          </a:prstGeom>
          <a:noFill/>
          <a:ln>
            <a:noFill/>
          </a:ln>
        </p:spPr>
      </p:pic>
      <p:sp>
        <p:nvSpPr>
          <p:cNvPr id="117" name="Google Shape;117;p11"/>
          <p:cNvSpPr/>
          <p:nvPr/>
        </p:nvSpPr>
        <p:spPr>
          <a:xfrm>
            <a:off x="209006" y="6270170"/>
            <a:ext cx="2155371" cy="431075"/>
          </a:xfrm>
          <a:prstGeom prst="rect">
            <a:avLst/>
          </a:prstGeom>
          <a:solidFill>
            <a:srgbClr val="18C32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b="1" dirty="0">
                <a:solidFill>
                  <a:schemeClr val="lt1"/>
                </a:solidFill>
              </a:rPr>
              <a:t>Entrepôt en dehors de la ville</a:t>
            </a:r>
            <a:endParaRPr dirty="0"/>
          </a:p>
        </p:txBody>
      </p:sp>
      <p:sp>
        <p:nvSpPr>
          <p:cNvPr id="118" name="Google Shape;118;p11"/>
          <p:cNvSpPr/>
          <p:nvPr/>
        </p:nvSpPr>
        <p:spPr>
          <a:xfrm>
            <a:off x="7585165" y="3339737"/>
            <a:ext cx="343989" cy="252549"/>
          </a:xfrm>
          <a:prstGeom prst="rect">
            <a:avLst/>
          </a:prstGeom>
          <a:solidFill>
            <a:srgbClr val="18C32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600" b="1" i="0" u="none" strike="noStrike" cap="none">
                <a:solidFill>
                  <a:schemeClr val="lt1"/>
                </a:solidFill>
                <a:latin typeface="Arial"/>
                <a:ea typeface="Arial"/>
                <a:cs typeface="Arial"/>
                <a:sym typeface="Arial"/>
              </a:rPr>
              <a:t>1</a:t>
            </a:r>
            <a:endParaRPr/>
          </a:p>
        </p:txBody>
      </p:sp>
      <p:cxnSp>
        <p:nvCxnSpPr>
          <p:cNvPr id="119" name="Google Shape;119;p11"/>
          <p:cNvCxnSpPr>
            <a:stCxn id="116" idx="0"/>
            <a:endCxn id="114" idx="1"/>
          </p:cNvCxnSpPr>
          <p:nvPr/>
        </p:nvCxnSpPr>
        <p:spPr>
          <a:xfrm rot="-5400000">
            <a:off x="2284273" y="2261074"/>
            <a:ext cx="1466400" cy="3422700"/>
          </a:xfrm>
          <a:prstGeom prst="curvedConnector2">
            <a:avLst/>
          </a:prstGeom>
          <a:noFill/>
          <a:ln w="38100" cap="flat" cmpd="sng">
            <a:solidFill>
              <a:schemeClr val="dk1"/>
            </a:solidFill>
            <a:prstDash val="solid"/>
            <a:round/>
            <a:headEnd type="none" w="sm" len="sm"/>
            <a:tailEnd type="stealth" w="med" len="med"/>
          </a:ln>
        </p:spPr>
      </p:cxnSp>
      <p:cxnSp>
        <p:nvCxnSpPr>
          <p:cNvPr id="120" name="Google Shape;120;p11"/>
          <p:cNvCxnSpPr/>
          <p:nvPr/>
        </p:nvCxnSpPr>
        <p:spPr>
          <a:xfrm rot="10800000">
            <a:off x="5799917" y="3226534"/>
            <a:ext cx="1685100" cy="313500"/>
          </a:xfrm>
          <a:prstGeom prst="curvedConnector3">
            <a:avLst>
              <a:gd name="adj1" fmla="val 22868"/>
            </a:avLst>
          </a:prstGeom>
          <a:noFill/>
          <a:ln w="28575" cap="flat" cmpd="sng">
            <a:solidFill>
              <a:schemeClr val="dk1"/>
            </a:solidFill>
            <a:prstDash val="solid"/>
            <a:round/>
            <a:headEnd type="none" w="sm" len="sm"/>
            <a:tailEnd type="stealth" w="med" len="med"/>
          </a:ln>
        </p:spPr>
      </p:cxnSp>
      <p:sp>
        <p:nvSpPr>
          <p:cNvPr id="121" name="Google Shape;121;p11"/>
          <p:cNvSpPr/>
          <p:nvPr/>
        </p:nvSpPr>
        <p:spPr>
          <a:xfrm>
            <a:off x="6609806" y="4084318"/>
            <a:ext cx="1828800" cy="431075"/>
          </a:xfrm>
          <a:prstGeom prst="rect">
            <a:avLst/>
          </a:prstGeom>
          <a:solidFill>
            <a:srgbClr val="18C32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dirty="0" err="1">
                <a:solidFill>
                  <a:schemeClr val="lt1"/>
                </a:solidFill>
              </a:rPr>
              <a:t>Entrepôt</a:t>
            </a:r>
            <a:r>
              <a:rPr lang="es-ES" sz="1600" b="1" dirty="0">
                <a:solidFill>
                  <a:schemeClr val="lt1"/>
                </a:solidFill>
              </a:rPr>
              <a:t> </a:t>
            </a:r>
            <a:r>
              <a:rPr lang="es-ES" sz="1600" b="1" dirty="0" err="1">
                <a:solidFill>
                  <a:schemeClr val="lt1"/>
                </a:solidFill>
              </a:rPr>
              <a:t>dans</a:t>
            </a:r>
            <a:r>
              <a:rPr lang="es-ES" sz="1600" b="1" dirty="0">
                <a:solidFill>
                  <a:schemeClr val="lt1"/>
                </a:solidFill>
              </a:rPr>
              <a:t> la </a:t>
            </a:r>
            <a:r>
              <a:rPr lang="es-ES" sz="1600" b="1" dirty="0" err="1">
                <a:solidFill>
                  <a:schemeClr val="lt1"/>
                </a:solidFill>
              </a:rPr>
              <a:t>ville</a:t>
            </a:r>
            <a:endParaRPr dirty="0"/>
          </a:p>
        </p:txBody>
      </p:sp>
      <p:sp>
        <p:nvSpPr>
          <p:cNvPr id="122" name="Google Shape;122;p11"/>
          <p:cNvSpPr txBox="1"/>
          <p:nvPr/>
        </p:nvSpPr>
        <p:spPr>
          <a:xfrm>
            <a:off x="2991393" y="5408023"/>
            <a:ext cx="5512525" cy="1323399"/>
          </a:xfrm>
          <a:prstGeom prst="rect">
            <a:avLst/>
          </a:prstGeom>
          <a:noFill/>
          <a:ln>
            <a:noFill/>
          </a:ln>
        </p:spPr>
        <p:txBody>
          <a:bodyPr spcFirstLastPara="1" wrap="square" lIns="91425" tIns="45700" rIns="91425" bIns="45700" anchor="t" anchorCtr="0">
            <a:spAutoFit/>
          </a:bodyPr>
          <a:lstStyle/>
          <a:p>
            <a:pPr lvl="0" algn="just"/>
            <a:r>
              <a:rPr lang="fr-FR" sz="1600" dirty="0"/>
              <a:t>L’entrepôt, qui est le point de départ de la marchandise, détermine la </a:t>
            </a:r>
            <a:r>
              <a:rPr lang="fr-FR" sz="1600" b="1" dirty="0">
                <a:solidFill>
                  <a:srgbClr val="18C320"/>
                </a:solidFill>
              </a:rPr>
              <a:t>distance</a:t>
            </a:r>
            <a:r>
              <a:rPr lang="fr-FR" sz="1600" dirty="0"/>
              <a:t> à parcourir pour la livraison et donc le </a:t>
            </a:r>
            <a:r>
              <a:rPr lang="fr-FR" sz="1600" b="1" dirty="0">
                <a:solidFill>
                  <a:srgbClr val="18C320"/>
                </a:solidFill>
              </a:rPr>
              <a:t>véhicule</a:t>
            </a:r>
            <a:r>
              <a:rPr lang="fr-FR" sz="1600" dirty="0"/>
              <a:t> qui pourrait être utilisé, c’est-à-dire le </a:t>
            </a:r>
            <a:r>
              <a:rPr lang="fr-FR" sz="1600" b="1" dirty="0">
                <a:solidFill>
                  <a:srgbClr val="18C320"/>
                </a:solidFill>
              </a:rPr>
              <a:t>délai de livraison</a:t>
            </a:r>
            <a:r>
              <a:rPr lang="fr-FR" sz="1600" dirty="0"/>
              <a:t>.
</a:t>
            </a:r>
            <a:endParaRPr lang="en-US" dirty="0"/>
          </a:p>
        </p:txBody>
      </p:sp>
      <p:sp>
        <p:nvSpPr>
          <p:cNvPr id="123" name="Google Shape;123;p11"/>
          <p:cNvSpPr/>
          <p:nvPr/>
        </p:nvSpPr>
        <p:spPr>
          <a:xfrm>
            <a:off x="274320" y="4188822"/>
            <a:ext cx="1672045"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“N”</a:t>
            </a:r>
            <a:r>
              <a:rPr lang="es-ES" sz="1600" b="1" i="0" u="none" strike="noStrike" cap="none" dirty="0">
                <a:solidFill>
                  <a:schemeClr val="lt1"/>
                </a:solidFill>
                <a:latin typeface="Arial"/>
                <a:ea typeface="Arial"/>
                <a:cs typeface="Arial"/>
                <a:sym typeface="Arial"/>
              </a:rPr>
              <a:t> </a:t>
            </a:r>
            <a:r>
              <a:rPr lang="es-ES" sz="1600" b="1" dirty="0">
                <a:solidFill>
                  <a:schemeClr val="lt1"/>
                </a:solidFill>
              </a:rPr>
              <a:t>VÉHICULES</a:t>
            </a:r>
            <a:endParaRPr dirty="0"/>
          </a:p>
        </p:txBody>
      </p:sp>
      <p:sp>
        <p:nvSpPr>
          <p:cNvPr id="124" name="Google Shape;124;p11"/>
          <p:cNvSpPr/>
          <p:nvPr/>
        </p:nvSpPr>
        <p:spPr>
          <a:xfrm>
            <a:off x="6174377" y="2760617"/>
            <a:ext cx="1637212" cy="431075"/>
          </a:xfrm>
          <a:prstGeom prst="rect">
            <a:avLst/>
          </a:prstGeom>
          <a:solidFill>
            <a:srgbClr val="00B0F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i="1" u="none" strike="noStrike" cap="none" dirty="0">
                <a:solidFill>
                  <a:schemeClr val="lt1"/>
                </a:solidFill>
                <a:latin typeface="Arial"/>
                <a:ea typeface="Arial"/>
                <a:cs typeface="Arial"/>
                <a:sym typeface="Arial"/>
              </a:rPr>
              <a:t>“L</a:t>
            </a:r>
            <a:r>
              <a:rPr lang="es-ES" sz="1600" b="1" i="0" u="none" strike="noStrike" cap="none" dirty="0">
                <a:solidFill>
                  <a:schemeClr val="lt1"/>
                </a:solidFill>
                <a:latin typeface="Arial"/>
                <a:ea typeface="Arial"/>
                <a:cs typeface="Arial"/>
                <a:sym typeface="Arial"/>
              </a:rPr>
              <a:t> </a:t>
            </a:r>
            <a:r>
              <a:rPr lang="es-ES" sz="1600" b="1" dirty="0">
                <a:solidFill>
                  <a:schemeClr val="lt1"/>
                </a:solidFill>
              </a:rPr>
              <a:t>“VÉHICULES</a:t>
            </a:r>
            <a:endParaRPr dirty="0"/>
          </a:p>
        </p:txBody>
      </p:sp>
      <p:sp>
        <p:nvSpPr>
          <p:cNvPr id="125" name="Google Shape;125;p11"/>
          <p:cNvSpPr/>
          <p:nvPr/>
        </p:nvSpPr>
        <p:spPr>
          <a:xfrm>
            <a:off x="4637314" y="2503714"/>
            <a:ext cx="1214846" cy="431075"/>
          </a:xfrm>
          <a:prstGeom prst="rect">
            <a:avLst/>
          </a:prstGeom>
          <a:solidFill>
            <a:srgbClr val="18C320"/>
          </a:solid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b="1" dirty="0">
                <a:solidFill>
                  <a:schemeClr val="lt1"/>
                </a:solidFill>
              </a:rPr>
              <a:t>Client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131" name="Google Shape;131;p1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INDICATEURS </a:t>
            </a:r>
            <a:endParaRPr lang="fr-FR" sz="2400" dirty="0"/>
          </a:p>
        </p:txBody>
      </p:sp>
      <p:sp>
        <p:nvSpPr>
          <p:cNvPr id="132" name="Google Shape;132;p12"/>
          <p:cNvSpPr/>
          <p:nvPr/>
        </p:nvSpPr>
        <p:spPr>
          <a:xfrm>
            <a:off x="306006" y="1616129"/>
            <a:ext cx="8367731" cy="4278094"/>
          </a:xfrm>
          <a:prstGeom prst="rect">
            <a:avLst/>
          </a:prstGeom>
          <a:noFill/>
          <a:ln>
            <a:noFill/>
          </a:ln>
        </p:spPr>
        <p:txBody>
          <a:bodyPr spcFirstLastPara="1" wrap="square" lIns="91425" tIns="45700" rIns="91425" bIns="45700" anchor="t" anchorCtr="0">
            <a:spAutoFit/>
          </a:bodyPr>
          <a:lstStyle/>
          <a:p>
            <a:pPr lvl="0" algn="just"/>
            <a:r>
              <a:rPr lang="fr-FR" sz="1600" dirty="0"/>
              <a:t>Les véhicules ont également un impact environnemental différent, des coûts d’exploitation et même la satisfaction du client, surtout si les embouteillages affectent la livraison.
</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p:txBody>
      </p:sp>
      <p:sp>
        <p:nvSpPr>
          <p:cNvPr id="133" name="Google Shape;133;p12"/>
          <p:cNvSpPr/>
          <p:nvPr/>
        </p:nvSpPr>
        <p:spPr>
          <a:xfrm>
            <a:off x="679269" y="4637313"/>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1400" b="1" i="0" u="none" strike="noStrike" cap="none" dirty="0">
                <a:solidFill>
                  <a:schemeClr val="dk1"/>
                </a:solidFill>
                <a:latin typeface="Arial"/>
                <a:ea typeface="Arial"/>
                <a:cs typeface="Arial"/>
                <a:sym typeface="Arial"/>
              </a:rPr>
              <a:t>IMPACT ENVIRONMENTAL</a:t>
            </a:r>
            <a:endParaRPr dirty="0"/>
          </a:p>
        </p:txBody>
      </p:sp>
      <p:sp>
        <p:nvSpPr>
          <p:cNvPr id="134" name="Google Shape;134;p12"/>
          <p:cNvSpPr/>
          <p:nvPr/>
        </p:nvSpPr>
        <p:spPr>
          <a:xfrm>
            <a:off x="3757750" y="4698275"/>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COÛT D’EXPLOITATION</a:t>
            </a:r>
            <a:endParaRPr dirty="0"/>
          </a:p>
        </p:txBody>
      </p:sp>
      <p:sp>
        <p:nvSpPr>
          <p:cNvPr id="135" name="Google Shape;135;p12"/>
          <p:cNvSpPr/>
          <p:nvPr/>
        </p:nvSpPr>
        <p:spPr>
          <a:xfrm>
            <a:off x="6561909" y="4733109"/>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SATISFACTION DU CLIENT</a:t>
            </a:r>
            <a:endParaRPr dirty="0"/>
          </a:p>
        </p:txBody>
      </p:sp>
      <p:pic>
        <p:nvPicPr>
          <p:cNvPr id="136" name="Google Shape;136;p12"/>
          <p:cNvPicPr preferRelativeResize="0"/>
          <p:nvPr/>
        </p:nvPicPr>
        <p:blipFill rotWithShape="1">
          <a:blip r:embed="rId3">
            <a:alphaModFix/>
          </a:blip>
          <a:srcRect/>
          <a:stretch/>
        </p:blipFill>
        <p:spPr>
          <a:xfrm>
            <a:off x="3879669" y="2298791"/>
            <a:ext cx="1715181" cy="2273131"/>
          </a:xfrm>
          <a:prstGeom prst="rect">
            <a:avLst/>
          </a:prstGeom>
          <a:noFill/>
          <a:ln>
            <a:noFill/>
          </a:ln>
        </p:spPr>
      </p:pic>
      <p:pic>
        <p:nvPicPr>
          <p:cNvPr id="137" name="Google Shape;137;p12"/>
          <p:cNvPicPr preferRelativeResize="0"/>
          <p:nvPr/>
        </p:nvPicPr>
        <p:blipFill rotWithShape="1">
          <a:blip r:embed="rId4">
            <a:alphaModFix/>
          </a:blip>
          <a:srcRect/>
          <a:stretch/>
        </p:blipFill>
        <p:spPr>
          <a:xfrm>
            <a:off x="825657" y="2213202"/>
            <a:ext cx="1776845" cy="2280421"/>
          </a:xfrm>
          <a:prstGeom prst="rect">
            <a:avLst/>
          </a:prstGeom>
          <a:noFill/>
          <a:ln>
            <a:noFill/>
          </a:ln>
        </p:spPr>
      </p:pic>
      <p:pic>
        <p:nvPicPr>
          <p:cNvPr id="138" name="Google Shape;138;p12"/>
          <p:cNvPicPr preferRelativeResize="0"/>
          <p:nvPr/>
        </p:nvPicPr>
        <p:blipFill rotWithShape="1">
          <a:blip r:embed="rId5">
            <a:alphaModFix/>
          </a:blip>
          <a:srcRect/>
          <a:stretch/>
        </p:blipFill>
        <p:spPr>
          <a:xfrm>
            <a:off x="6246604" y="2132649"/>
            <a:ext cx="2310927" cy="25307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131" name="Google Shape;131;p1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pPr>
            <a:r>
              <a:rPr lang="fr-FR" sz="2400" dirty="0">
                <a:solidFill>
                  <a:schemeClr val="lt1"/>
                </a:solidFill>
              </a:rPr>
              <a:t>1. Transport de marchandises sur les routes urbaines - INDICATEURS </a:t>
            </a:r>
            <a:endParaRPr lang="fr-FR" sz="2400" dirty="0"/>
          </a:p>
        </p:txBody>
      </p:sp>
      <p:sp>
        <p:nvSpPr>
          <p:cNvPr id="132" name="Google Shape;132;p12"/>
          <p:cNvSpPr/>
          <p:nvPr/>
        </p:nvSpPr>
        <p:spPr>
          <a:xfrm>
            <a:off x="2780615" y="2011408"/>
            <a:ext cx="5904411" cy="3785611"/>
          </a:xfrm>
          <a:prstGeom prst="rect">
            <a:avLst/>
          </a:prstGeom>
          <a:noFill/>
          <a:ln>
            <a:noFill/>
          </a:ln>
        </p:spPr>
        <p:txBody>
          <a:bodyPr spcFirstLastPara="1" wrap="square" lIns="91425" tIns="45700" rIns="91425" bIns="45700" anchor="t" anchorCtr="0">
            <a:spAutoFit/>
          </a:bodyPr>
          <a:lstStyle/>
          <a:p>
            <a:pPr lvl="0" algn="just"/>
            <a:r>
              <a:rPr lang="fr-FR" sz="1600" dirty="0"/>
              <a:t>En LMD, le coût d’exploitation principal est le coût de transport.
</a:t>
            </a:r>
            <a:endParaRPr lang="en-GB" sz="1600" b="1" dirty="0"/>
          </a:p>
          <a:p>
            <a:pPr lvl="0" algn="just"/>
            <a:r>
              <a:rPr lang="en-GB" sz="1600" b="1" dirty="0">
                <a:solidFill>
                  <a:srgbClr val="18C320"/>
                </a:solidFill>
              </a:rPr>
              <a:t>COÛT DU TRANSPORT:
</a:t>
            </a:r>
            <a:endParaRPr lang="en-GB" sz="1600" dirty="0"/>
          </a:p>
          <a:p>
            <a:pPr lvl="0" algn="just"/>
            <a:r>
              <a:rPr lang="fr-FR" sz="1600" dirty="0"/>
              <a:t>Ce coût comprend la masse salariale du personnel de transport, la consommation de carburant, les coûts d’assurance, le coût du véhicule et ses coûts d’entretien.</a:t>
            </a:r>
          </a:p>
          <a:p>
            <a:pPr lvl="0" algn="just"/>
            <a:r>
              <a:rPr lang="fr-FR" sz="1600" dirty="0"/>
              <a:t>
En divisant les coûts de transport totaux par les ventes totales sur les produits transportés, le pourcentage des coûts de transport sera déterminé.</a:t>
            </a:r>
          </a:p>
          <a:p>
            <a:pPr lvl="0" algn="just"/>
            <a:r>
              <a:rPr lang="fr-FR" sz="1600" dirty="0"/>
              <a:t>
Par conséquent, à coût salarial égal, le coût du véhicule et sa capacité de chargement détermineront son coût d’exploitation.
</a:t>
            </a:r>
            <a:endParaRPr sz="1600" b="0" i="0" u="none" strike="noStrike" cap="none" dirty="0">
              <a:solidFill>
                <a:srgbClr val="000000"/>
              </a:solidFill>
              <a:latin typeface="Arial"/>
              <a:ea typeface="Arial"/>
              <a:cs typeface="Arial"/>
              <a:sym typeface="Arial"/>
            </a:endParaRPr>
          </a:p>
        </p:txBody>
      </p:sp>
      <p:sp>
        <p:nvSpPr>
          <p:cNvPr id="134" name="Google Shape;134;p12"/>
          <p:cNvSpPr/>
          <p:nvPr/>
        </p:nvSpPr>
        <p:spPr>
          <a:xfrm>
            <a:off x="635727" y="4685212"/>
            <a:ext cx="1946366" cy="457200"/>
          </a:xfrm>
          <a:prstGeom prst="roundRect">
            <a:avLst>
              <a:gd name="adj" fmla="val 16667"/>
            </a:avLst>
          </a:prstGeom>
          <a:noFill/>
          <a:ln w="25400" cap="flat" cmpd="sng">
            <a:solidFill>
              <a:srgbClr val="18C320"/>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a:solidFill>
                  <a:schemeClr val="dk1"/>
                </a:solidFill>
              </a:rPr>
              <a:t>COÛT D’EXPLOITATION</a:t>
            </a:r>
            <a:endParaRPr dirty="0"/>
          </a:p>
        </p:txBody>
      </p:sp>
      <p:pic>
        <p:nvPicPr>
          <p:cNvPr id="136" name="Google Shape;136;p12"/>
          <p:cNvPicPr preferRelativeResize="0"/>
          <p:nvPr/>
        </p:nvPicPr>
        <p:blipFill rotWithShape="1">
          <a:blip r:embed="rId3">
            <a:alphaModFix/>
          </a:blip>
          <a:srcRect/>
          <a:stretch/>
        </p:blipFill>
        <p:spPr>
          <a:xfrm>
            <a:off x="666206" y="2011408"/>
            <a:ext cx="1715181" cy="2273131"/>
          </a:xfrm>
          <a:prstGeom prst="rect">
            <a:avLst/>
          </a:prstGeom>
          <a:noFill/>
          <a:ln>
            <a:noFill/>
          </a:ln>
        </p:spPr>
      </p:pic>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3347</Words>
  <Application>Microsoft Office PowerPoint</Application>
  <PresentationFormat>Affichage à l'écran (4:3)</PresentationFormat>
  <Paragraphs>441</Paragraphs>
  <Slides>37</Slides>
  <Notes>37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Cambria</vt:lpstr>
      <vt:lpstr>Noto Sans Symbols</vt:lpstr>
      <vt:lpstr>Calibri</vt:lpstr>
      <vt:lpstr>Arial</vt:lpstr>
      <vt:lpstr>Source Sans Pro</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41</cp:revision>
  <dcterms:created xsi:type="dcterms:W3CDTF">2016-11-18T09:55:38Z</dcterms:created>
  <dcterms:modified xsi:type="dcterms:W3CDTF">2022-10-19T16:10:39Z</dcterms:modified>
</cp:coreProperties>
</file>