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0"/>
  </p:notesMasterIdLst>
  <p:sldIdLst>
    <p:sldId id="256" r:id="rId2"/>
    <p:sldId id="257" r:id="rId3"/>
    <p:sldId id="264" r:id="rId4"/>
    <p:sldId id="259" r:id="rId5"/>
    <p:sldId id="261" r:id="rId6"/>
    <p:sldId id="269" r:id="rId7"/>
    <p:sldId id="271" r:id="rId8"/>
    <p:sldId id="268" r:id="rId9"/>
    <p:sldId id="273" r:id="rId10"/>
    <p:sldId id="272" r:id="rId11"/>
    <p:sldId id="275" r:id="rId12"/>
    <p:sldId id="276" r:id="rId13"/>
    <p:sldId id="277" r:id="rId14"/>
    <p:sldId id="262" r:id="rId15"/>
    <p:sldId id="278" r:id="rId16"/>
    <p:sldId id="279" r:id="rId17"/>
    <p:sldId id="280" r:id="rId18"/>
    <p:sldId id="281" r:id="rId1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1" roundtripDataSignature="AMtx7mgbzyEzC8tiMHWx6deNdtHXJhxgO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roa" initials="G"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C32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897" y="82"/>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pic>
        <p:nvPicPr>
          <p:cNvPr id="16" name="Google Shape;16;p7"/>
          <p:cNvPicPr preferRelativeResize="0"/>
          <p:nvPr/>
        </p:nvPicPr>
        <p:blipFill rotWithShape="1">
          <a:blip r:embed="rId2">
            <a:alphaModFix/>
          </a:blip>
          <a:srcRect/>
          <a:stretch/>
        </p:blipFill>
        <p:spPr>
          <a:xfrm>
            <a:off x="177846" y="6357782"/>
            <a:ext cx="2010676" cy="500217"/>
          </a:xfrm>
          <a:prstGeom prst="rect">
            <a:avLst/>
          </a:prstGeom>
          <a:noFill/>
          <a:ln>
            <a:noFill/>
          </a:ln>
        </p:spPr>
      </p:pic>
      <p:sp>
        <p:nvSpPr>
          <p:cNvPr id="2" name="ZoneTexte 1">
            <a:extLst>
              <a:ext uri="{FF2B5EF4-FFF2-40B4-BE49-F238E27FC236}">
                <a16:creationId xmlns:a16="http://schemas.microsoft.com/office/drawing/2014/main" id="{05A44CDF-AC53-2D97-1730-3F49F5BA348D}"/>
              </a:ext>
            </a:extLst>
          </p:cNvPr>
          <p:cNvSpPr txBox="1"/>
          <p:nvPr userDrawn="1"/>
        </p:nvSpPr>
        <p:spPr>
          <a:xfrm>
            <a:off x="2188522" y="6400142"/>
            <a:ext cx="4599432" cy="415498"/>
          </a:xfrm>
          <a:prstGeom prst="rect">
            <a:avLst/>
          </a:prstGeom>
          <a:noFill/>
        </p:spPr>
        <p:txBody>
          <a:bodyPr wrap="square">
            <a:spAutoFit/>
          </a:bodyPr>
          <a:lstStyle/>
          <a:p>
            <a:pPr marL="0" marR="0" lvl="0" indent="0" algn="l" rtl="0">
              <a:lnSpc>
                <a:spcPct val="100000"/>
              </a:lnSpc>
              <a:spcBef>
                <a:spcPts val="0"/>
              </a:spcBef>
              <a:spcAft>
                <a:spcPts val="0"/>
              </a:spcAft>
              <a:buClr>
                <a:srgbClr val="666666"/>
              </a:buClr>
              <a:buSzPts val="750"/>
              <a:buFont typeface="Calibri"/>
              <a:buNone/>
            </a:pPr>
            <a:r>
              <a:rPr lang="fr-FR" sz="70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0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urbanaccessregulations.eu/" TargetMode="Externa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dirty="0"/>
          </a:p>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1.4.6</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830956"/>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400" b="1" dirty="0">
                <a:solidFill>
                  <a:schemeClr val="dk1"/>
                </a:solidFill>
              </a:rPr>
              <a:t> Réglementation environnementale dans les zones urbaines</a:t>
            </a:r>
            <a:endParaRPr lang="en-GB" sz="2400" b="1" dirty="0">
              <a:solidFill>
                <a:schemeClr val="tx1"/>
              </a:solidFill>
            </a:endParaRPr>
          </a:p>
        </p:txBody>
      </p:sp>
      <p:sp>
        <p:nvSpPr>
          <p:cNvPr id="2" name="Google Shape;27;p4">
            <a:extLst>
              <a:ext uri="{FF2B5EF4-FFF2-40B4-BE49-F238E27FC236}">
                <a16:creationId xmlns:a16="http://schemas.microsoft.com/office/drawing/2014/main" id="{5AE9A8E6-FCCC-503E-0074-0CFEC442211E}"/>
              </a:ext>
            </a:extLst>
          </p:cNvPr>
          <p:cNvSpPr txBox="1"/>
          <p:nvPr/>
        </p:nvSpPr>
        <p:spPr>
          <a:xfrm>
            <a:off x="248194" y="1222861"/>
            <a:ext cx="8451669" cy="707846"/>
          </a:xfrm>
          <a:prstGeom prst="rect">
            <a:avLst/>
          </a:prstGeom>
          <a:solidFill>
            <a:srgbClr val="18C320"/>
          </a:solid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fr-FR" sz="2000" b="1" dirty="0">
                <a:solidFill>
                  <a:schemeClr val="lt1"/>
                </a:solidFill>
              </a:rPr>
              <a:t>CHAPITRE 1 : L’environnement de la logistique de logistique du dernier kilomètre</a:t>
            </a:r>
            <a:endParaRPr lang="en-GB" sz="2000" b="1" i="0" u="none" strike="noStrike" cap="none" dirty="0">
              <a:solidFill>
                <a:schemeClr val="lt1"/>
              </a:solidFill>
              <a:latin typeface="Arial"/>
              <a:ea typeface="Arial"/>
              <a:cs typeface="Arial"/>
              <a:sym typeface="Arial"/>
            </a:endParaRPr>
          </a:p>
        </p:txBody>
      </p:sp>
      <p:sp>
        <p:nvSpPr>
          <p:cNvPr id="3" name="Google Shape;28;p4">
            <a:extLst>
              <a:ext uri="{FF2B5EF4-FFF2-40B4-BE49-F238E27FC236}">
                <a16:creationId xmlns:a16="http://schemas.microsoft.com/office/drawing/2014/main" id="{0017D325-8AEA-8F68-6B12-D40443623855}"/>
              </a:ext>
            </a:extLst>
          </p:cNvPr>
          <p:cNvSpPr txBox="1"/>
          <p:nvPr/>
        </p:nvSpPr>
        <p:spPr>
          <a:xfrm>
            <a:off x="243840" y="1858586"/>
            <a:ext cx="8451669" cy="707846"/>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000" b="1" dirty="0">
                <a:solidFill>
                  <a:schemeClr val="dk1"/>
                </a:solidFill>
              </a:rPr>
              <a:t>UNITÉ 4: Caractéristiques et complexité de la logistique du fret urbain</a:t>
            </a:r>
            <a:endParaRPr lang="en-GB"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10</a:t>
            </a:fld>
            <a:endParaRPr/>
          </a:p>
        </p:txBody>
      </p:sp>
      <p:sp>
        <p:nvSpPr>
          <p:cNvPr id="5" name="4 Rectángulo"/>
          <p:cNvSpPr/>
          <p:nvPr/>
        </p:nvSpPr>
        <p:spPr>
          <a:xfrm>
            <a:off x="306006" y="1838197"/>
            <a:ext cx="6249173" cy="1569660"/>
          </a:xfrm>
          <a:prstGeom prst="rect">
            <a:avLst/>
          </a:prstGeom>
        </p:spPr>
        <p:txBody>
          <a:bodyPr wrap="square">
            <a:spAutoFit/>
          </a:bodyPr>
          <a:lstStyle/>
          <a:p>
            <a:pPr lvl="0" algn="just"/>
            <a:r>
              <a:rPr lang="en-GB" sz="1600" b="1" dirty="0">
                <a:solidFill>
                  <a:schemeClr val="tx1"/>
                </a:solidFill>
              </a:rPr>
              <a:t>1) Access regulated by vehicles emission:</a:t>
            </a:r>
          </a:p>
          <a:p>
            <a:pPr lvl="0" algn="just"/>
            <a:endParaRPr lang="en-GB" sz="1600" dirty="0">
              <a:solidFill>
                <a:schemeClr val="tx1"/>
              </a:solidFill>
            </a:endParaRPr>
          </a:p>
          <a:p>
            <a:pPr lvl="0" algn="just"/>
            <a:r>
              <a:rPr lang="en-GB" sz="1600" dirty="0">
                <a:solidFill>
                  <a:schemeClr val="tx1"/>
                </a:solidFill>
              </a:rPr>
              <a:t>If a city wants to regulate the access based on the vehicle emissions, it has to organise the city by AREAS or ZONES. One of this area will be categorized as a </a:t>
            </a:r>
            <a:r>
              <a:rPr lang="en-GB" sz="1600" b="1" dirty="0">
                <a:solidFill>
                  <a:srgbClr val="18C320"/>
                </a:solidFill>
              </a:rPr>
              <a:t>LOW EMMISSION ZONES (LEZ)</a:t>
            </a:r>
            <a:r>
              <a:rPr lang="en-GB" sz="1600" dirty="0">
                <a:solidFill>
                  <a:schemeClr val="tx1"/>
                </a:solidFill>
              </a:rPr>
              <a:t>, </a:t>
            </a:r>
            <a:r>
              <a:rPr lang="en-US" sz="1600" dirty="0"/>
              <a:t>where access for the most polluting vehicles is regulated. </a:t>
            </a:r>
            <a:endParaRPr lang="es-ES" dirty="0">
              <a:solidFill>
                <a:schemeClr val="tx1"/>
              </a:solidFill>
            </a:endParaRPr>
          </a:p>
        </p:txBody>
      </p:sp>
      <p:pic>
        <p:nvPicPr>
          <p:cNvPr id="6" name="Picture 2"/>
          <p:cNvPicPr>
            <a:picLocks noChangeAspect="1" noChangeArrowheads="1"/>
          </p:cNvPicPr>
          <p:nvPr/>
        </p:nvPicPr>
        <p:blipFill>
          <a:blip r:embed="rId3"/>
          <a:srcRect l="16425" t="10396" r="26669" b="15765"/>
          <a:stretch>
            <a:fillRect/>
          </a:stretch>
        </p:blipFill>
        <p:spPr bwMode="auto">
          <a:xfrm>
            <a:off x="6581303" y="1698172"/>
            <a:ext cx="2312126" cy="1805049"/>
          </a:xfrm>
          <a:prstGeom prst="rect">
            <a:avLst/>
          </a:prstGeom>
          <a:noFill/>
          <a:ln w="9525">
            <a:noFill/>
            <a:miter lim="800000"/>
            <a:headEnd/>
            <a:tailEnd/>
          </a:ln>
        </p:spPr>
      </p:pic>
      <p:sp>
        <p:nvSpPr>
          <p:cNvPr id="7" name="6 Rectángulo"/>
          <p:cNvSpPr/>
          <p:nvPr/>
        </p:nvSpPr>
        <p:spPr>
          <a:xfrm>
            <a:off x="332510" y="3531305"/>
            <a:ext cx="8395854" cy="2062103"/>
          </a:xfrm>
          <a:prstGeom prst="rect">
            <a:avLst/>
          </a:prstGeom>
        </p:spPr>
        <p:txBody>
          <a:bodyPr wrap="square">
            <a:spAutoFit/>
          </a:bodyPr>
          <a:lstStyle/>
          <a:p>
            <a:pPr lvl="0" algn="just"/>
            <a:r>
              <a:rPr lang="fr-FR" sz="1600" dirty="0"/>
              <a:t>Les zones à faibles émissions sont souvent la mesure la plus efficace que les villes peuvent prendre pour améliorer la pollution atmosphérique. En fait, en plus des zones à faibles émissions, il existe également </a:t>
            </a:r>
            <a:r>
              <a:rPr lang="fr-FR" sz="1600" b="1" dirty="0">
                <a:solidFill>
                  <a:srgbClr val="18C320"/>
                </a:solidFill>
              </a:rPr>
              <a:t>des zones à zéro émission, et même des zones à très faibles émissions.</a:t>
            </a:r>
            <a:r>
              <a:rPr lang="fr-FR" sz="1600" dirty="0"/>
              <a:t>
Normalement, les villes contrôlent la </a:t>
            </a:r>
            <a:r>
              <a:rPr lang="fr-FR" sz="1600" b="1" dirty="0">
                <a:solidFill>
                  <a:srgbClr val="18C320"/>
                </a:solidFill>
              </a:rPr>
              <a:t>zone LEZ </a:t>
            </a:r>
            <a:r>
              <a:rPr lang="fr-FR" sz="1600" dirty="0"/>
              <a:t>à l’aide de caméras et identifient également les véhicules en fonction de leur impact environnemental (vignettes environnementales ou autocollants – voir capsule 2.1.3).
</a:t>
            </a:r>
            <a:endParaRPr lang="en-US" sz="1600" dirty="0"/>
          </a:p>
        </p:txBody>
      </p:sp>
      <p:pic>
        <p:nvPicPr>
          <p:cNvPr id="1026" name="Picture 2"/>
          <p:cNvPicPr>
            <a:picLocks noChangeAspect="1" noChangeArrowheads="1"/>
          </p:cNvPicPr>
          <p:nvPr/>
        </p:nvPicPr>
        <p:blipFill>
          <a:blip r:embed="rId4"/>
          <a:srcRect/>
          <a:stretch>
            <a:fillRect/>
          </a:stretch>
        </p:blipFill>
        <p:spPr bwMode="auto">
          <a:xfrm>
            <a:off x="2029303" y="5459720"/>
            <a:ext cx="1401289" cy="1425243"/>
          </a:xfrm>
          <a:prstGeom prst="rect">
            <a:avLst/>
          </a:prstGeom>
          <a:noFill/>
          <a:ln w="9525">
            <a:noFill/>
            <a:miter lim="800000"/>
            <a:headEnd/>
            <a:tailEnd/>
          </a:ln>
        </p:spPr>
      </p:pic>
      <p:pic>
        <p:nvPicPr>
          <p:cNvPr id="1027" name="Picture 3"/>
          <p:cNvPicPr>
            <a:picLocks noChangeAspect="1" noChangeArrowheads="1"/>
          </p:cNvPicPr>
          <p:nvPr/>
        </p:nvPicPr>
        <p:blipFill>
          <a:blip r:embed="rId5"/>
          <a:srcRect/>
          <a:stretch>
            <a:fillRect/>
          </a:stretch>
        </p:blipFill>
        <p:spPr bwMode="auto">
          <a:xfrm>
            <a:off x="4132537" y="5251677"/>
            <a:ext cx="1282534" cy="1450736"/>
          </a:xfrm>
          <a:prstGeom prst="rect">
            <a:avLst/>
          </a:prstGeom>
          <a:noFill/>
          <a:ln w="9525">
            <a:noFill/>
            <a:miter lim="800000"/>
            <a:headEnd/>
            <a:tailEnd/>
          </a:ln>
        </p:spPr>
      </p:pic>
      <p:pic>
        <p:nvPicPr>
          <p:cNvPr id="1028" name="Picture 4"/>
          <p:cNvPicPr>
            <a:picLocks noChangeAspect="1" noChangeArrowheads="1"/>
          </p:cNvPicPr>
          <p:nvPr/>
        </p:nvPicPr>
        <p:blipFill>
          <a:blip r:embed="rId6"/>
          <a:srcRect/>
          <a:stretch>
            <a:fillRect/>
          </a:stretch>
        </p:blipFill>
        <p:spPr bwMode="auto">
          <a:xfrm>
            <a:off x="6117016" y="5251677"/>
            <a:ext cx="795646" cy="1395789"/>
          </a:xfrm>
          <a:prstGeom prst="rect">
            <a:avLst/>
          </a:prstGeom>
          <a:noFill/>
          <a:ln w="9525">
            <a:noFill/>
            <a:miter lim="800000"/>
            <a:headEnd/>
            <a:tailEnd/>
          </a:ln>
        </p:spPr>
      </p:pic>
      <p:sp>
        <p:nvSpPr>
          <p:cNvPr id="2" name="Google Shape;72;g10b78f225a7_0_23">
            <a:extLst>
              <a:ext uri="{FF2B5EF4-FFF2-40B4-BE49-F238E27FC236}">
                <a16:creationId xmlns:a16="http://schemas.microsoft.com/office/drawing/2014/main" id="{77718A8D-B63D-9DA8-708B-A64BF571AEE9}"/>
              </a:ext>
            </a:extLst>
          </p:cNvPr>
          <p:cNvSpPr txBox="1"/>
          <p:nvPr/>
        </p:nvSpPr>
        <p:spPr>
          <a:xfrm>
            <a:off x="297406" y="934403"/>
            <a:ext cx="8558023" cy="493011"/>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buSzPts val="2200"/>
            </a:pPr>
            <a:r>
              <a:rPr lang="en-GB" sz="2800" dirty="0">
                <a:solidFill>
                  <a:schemeClr val="lt1"/>
                </a:solidFill>
              </a:rPr>
              <a:t>2. </a:t>
            </a:r>
            <a:r>
              <a:rPr lang="fr-FR" sz="2400" dirty="0">
                <a:solidFill>
                  <a:schemeClr val="lt1"/>
                </a:solidFill>
              </a:rPr>
              <a:t>Règlement sur l’accès aux véhicules urbains </a:t>
            </a:r>
            <a:r>
              <a:rPr lang="en-GB" sz="2400" dirty="0">
                <a:solidFill>
                  <a:schemeClr val="lt1"/>
                </a:solidFill>
              </a:rPr>
              <a:t>(UVAR) </a:t>
            </a:r>
            <a:endParaRPr lang="en-GB" sz="2800" dirty="0">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11</a:t>
            </a:fld>
            <a:endParaRPr/>
          </a:p>
        </p:txBody>
      </p:sp>
      <p:sp>
        <p:nvSpPr>
          <p:cNvPr id="10" name="9 Rectángulo"/>
          <p:cNvSpPr/>
          <p:nvPr/>
        </p:nvSpPr>
        <p:spPr>
          <a:xfrm>
            <a:off x="302820" y="1814508"/>
            <a:ext cx="8508671" cy="3293209"/>
          </a:xfrm>
          <a:prstGeom prst="rect">
            <a:avLst/>
          </a:prstGeom>
        </p:spPr>
        <p:txBody>
          <a:bodyPr wrap="square">
            <a:spAutoFit/>
          </a:bodyPr>
          <a:lstStyle/>
          <a:p>
            <a:pPr algn="just"/>
            <a:r>
              <a:rPr lang="fr-FR" sz="1600" dirty="0"/>
              <a:t>Le niveau d’impact des ZLE sur la qualité de l’air dépend de beaucoup de choses, telles que:</a:t>
            </a:r>
          </a:p>
          <a:p>
            <a:pPr algn="just"/>
            <a:r>
              <a:rPr lang="fr-FR" sz="1600" dirty="0"/>
              <a:t>
- la norme d’émissions fixée,
- Dans quelle mesure la LEZ est appliquée (contrôlée),
- Quels types de véhicules sont concernés,
- La zone géographique de la LEZ,
- Etc.
</a:t>
            </a:r>
          </a:p>
          <a:p>
            <a:pPr algn="just"/>
            <a:r>
              <a:rPr lang="fr-FR" sz="1600" dirty="0"/>
              <a:t>En naviguant sur le site web, vous verrez plusieurs analyses d’impact effectuées dans certaines villes européennes (section Zones à faibles émissions - Impact des zones à faibles émissions).
</a:t>
            </a:r>
            <a:endParaRPr lang="en-US" sz="1600" dirty="0"/>
          </a:p>
        </p:txBody>
      </p:sp>
      <p:sp>
        <p:nvSpPr>
          <p:cNvPr id="2" name="Google Shape;72;g10b78f225a7_0_23">
            <a:extLst>
              <a:ext uri="{FF2B5EF4-FFF2-40B4-BE49-F238E27FC236}">
                <a16:creationId xmlns:a16="http://schemas.microsoft.com/office/drawing/2014/main" id="{3D8CC0C3-0F8A-4572-4418-B89A7115D25C}"/>
              </a:ext>
            </a:extLst>
          </p:cNvPr>
          <p:cNvSpPr txBox="1"/>
          <p:nvPr/>
        </p:nvSpPr>
        <p:spPr>
          <a:xfrm>
            <a:off x="297406" y="934403"/>
            <a:ext cx="8558023" cy="493011"/>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buSzPts val="2200"/>
            </a:pPr>
            <a:r>
              <a:rPr lang="en-GB" sz="2800" dirty="0">
                <a:solidFill>
                  <a:schemeClr val="lt1"/>
                </a:solidFill>
              </a:rPr>
              <a:t>2. </a:t>
            </a:r>
            <a:r>
              <a:rPr lang="fr-FR" sz="2400" dirty="0">
                <a:solidFill>
                  <a:schemeClr val="lt1"/>
                </a:solidFill>
              </a:rPr>
              <a:t>Règlement sur l’accès aux véhicules urbains </a:t>
            </a:r>
            <a:r>
              <a:rPr lang="en-GB" sz="2400" dirty="0">
                <a:solidFill>
                  <a:schemeClr val="lt1"/>
                </a:solidFill>
              </a:rPr>
              <a:t>(UVAR) </a:t>
            </a:r>
            <a:endParaRPr lang="en-GB" sz="2800" dirty="0">
              <a:solidFill>
                <a:schemeClr val="l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12</a:t>
            </a:fld>
            <a:endParaRPr/>
          </a:p>
        </p:txBody>
      </p:sp>
      <p:sp>
        <p:nvSpPr>
          <p:cNvPr id="5" name="4 Rectángulo"/>
          <p:cNvSpPr/>
          <p:nvPr/>
        </p:nvSpPr>
        <p:spPr>
          <a:xfrm>
            <a:off x="306005" y="1660067"/>
            <a:ext cx="6997319" cy="1815882"/>
          </a:xfrm>
          <a:prstGeom prst="rect">
            <a:avLst/>
          </a:prstGeom>
        </p:spPr>
        <p:txBody>
          <a:bodyPr wrap="square">
            <a:spAutoFit/>
          </a:bodyPr>
          <a:lstStyle/>
          <a:p>
            <a:pPr lvl="0" algn="just"/>
            <a:r>
              <a:rPr lang="en-GB" sz="1600" b="1" dirty="0">
                <a:solidFill>
                  <a:schemeClr val="tx1"/>
                </a:solidFill>
              </a:rPr>
              <a:t>2) </a:t>
            </a:r>
            <a:r>
              <a:rPr lang="en-GB" sz="1600" b="1" dirty="0" err="1">
                <a:solidFill>
                  <a:schemeClr val="tx1"/>
                </a:solidFill>
              </a:rPr>
              <a:t>Accès</a:t>
            </a:r>
            <a:r>
              <a:rPr lang="en-GB" sz="1600" b="1" dirty="0">
                <a:solidFill>
                  <a:schemeClr val="tx1"/>
                </a:solidFill>
              </a:rPr>
              <a:t> </a:t>
            </a:r>
            <a:r>
              <a:rPr lang="en-GB" sz="1600" b="1" dirty="0" err="1">
                <a:solidFill>
                  <a:schemeClr val="tx1"/>
                </a:solidFill>
              </a:rPr>
              <a:t>réglementé</a:t>
            </a:r>
            <a:r>
              <a:rPr lang="en-GB" sz="1600" b="1" dirty="0">
                <a:solidFill>
                  <a:schemeClr val="tx1"/>
                </a:solidFill>
              </a:rPr>
              <a:t> par </a:t>
            </a:r>
            <a:r>
              <a:rPr lang="en-GB" sz="1600" b="1" dirty="0" err="1">
                <a:solidFill>
                  <a:schemeClr val="tx1"/>
                </a:solidFill>
              </a:rPr>
              <a:t>paiement</a:t>
            </a:r>
            <a:r>
              <a:rPr lang="en-GB" sz="1600" b="1" dirty="0">
                <a:solidFill>
                  <a:schemeClr val="tx1"/>
                </a:solidFill>
              </a:rPr>
              <a:t> :
</a:t>
            </a:r>
            <a:endParaRPr lang="en-GB" sz="1600" dirty="0">
              <a:solidFill>
                <a:schemeClr val="tx1"/>
              </a:solidFill>
            </a:endParaRPr>
          </a:p>
          <a:p>
            <a:pPr lvl="0" algn="just"/>
            <a:r>
              <a:rPr lang="fr-FR" sz="1600" dirty="0"/>
              <a:t>Un péage routier urbain ou un péage urbain ou un </a:t>
            </a:r>
            <a:r>
              <a:rPr lang="fr-FR" sz="1600" b="1" dirty="0">
                <a:solidFill>
                  <a:srgbClr val="18C320"/>
                </a:solidFill>
              </a:rPr>
              <a:t>charbon de congestion </a:t>
            </a:r>
            <a:r>
              <a:rPr lang="fr-FR" sz="1600" dirty="0"/>
              <a:t>est l’endroit où l’entrée dans une zone est soumise à paiement. Dans la plupart des villes, l’argent collecté est utilisé pour améliorer les transports dans et autour de la ville.
</a:t>
            </a:r>
            <a:endParaRPr lang="en-US" sz="1600" dirty="0"/>
          </a:p>
        </p:txBody>
      </p:sp>
      <p:sp>
        <p:nvSpPr>
          <p:cNvPr id="11" name="10 Rectángulo"/>
          <p:cNvSpPr/>
          <p:nvPr/>
        </p:nvSpPr>
        <p:spPr>
          <a:xfrm>
            <a:off x="362198" y="3251422"/>
            <a:ext cx="8484919" cy="2308324"/>
          </a:xfrm>
          <a:prstGeom prst="rect">
            <a:avLst/>
          </a:prstGeom>
        </p:spPr>
        <p:txBody>
          <a:bodyPr wrap="square">
            <a:spAutoFit/>
          </a:bodyPr>
          <a:lstStyle/>
          <a:p>
            <a:pPr algn="just"/>
            <a:r>
              <a:rPr lang="fr-FR" sz="1600" b="1" dirty="0">
                <a:solidFill>
                  <a:srgbClr val="18C320"/>
                </a:solidFill>
              </a:rPr>
              <a:t>Pourquoi les péages routiers urbains?
</a:t>
            </a:r>
            <a:r>
              <a:rPr lang="fr-FR" sz="1600" dirty="0"/>
              <a:t>
De nombreuses villes et villages luttent pour équilibrer la congestion, la pollution de l’air, les niveaux de bruit, l’accessibilité, les dommages aux bâtiments historiques et d’autres pressions de la vie urbaine. Les péages routiers urbains sont l’un des moyens de réduire le trafic et la congestion dans une ville et de s’assurer que ceux qui doivent voyager avec un véhicule - par exemple </a:t>
            </a:r>
            <a:r>
              <a:rPr lang="fr-FR" sz="1600" b="1" dirty="0">
                <a:solidFill>
                  <a:srgbClr val="18C320"/>
                </a:solidFill>
              </a:rPr>
              <a:t>les livraisons </a:t>
            </a:r>
            <a:r>
              <a:rPr lang="fr-FR" sz="1600" dirty="0"/>
              <a:t>- peuvent voyager plutôt que de rester assis dans un embouteillage.
</a:t>
            </a:r>
            <a:endParaRPr lang="en-US" sz="1600" dirty="0"/>
          </a:p>
        </p:txBody>
      </p:sp>
      <p:pic>
        <p:nvPicPr>
          <p:cNvPr id="7" name="Picture 2"/>
          <p:cNvPicPr>
            <a:picLocks noChangeAspect="1" noChangeArrowheads="1"/>
          </p:cNvPicPr>
          <p:nvPr/>
        </p:nvPicPr>
        <p:blipFill>
          <a:blip r:embed="rId3"/>
          <a:srcRect/>
          <a:stretch>
            <a:fillRect/>
          </a:stretch>
        </p:blipFill>
        <p:spPr bwMode="auto">
          <a:xfrm>
            <a:off x="4415653" y="5133623"/>
            <a:ext cx="2133600" cy="1658799"/>
          </a:xfrm>
          <a:prstGeom prst="rect">
            <a:avLst/>
          </a:prstGeom>
          <a:noFill/>
          <a:ln w="9525">
            <a:noFill/>
            <a:miter lim="800000"/>
            <a:headEnd/>
            <a:tailEnd/>
          </a:ln>
        </p:spPr>
      </p:pic>
      <p:pic>
        <p:nvPicPr>
          <p:cNvPr id="2050" name="Picture 2"/>
          <p:cNvPicPr>
            <a:picLocks noChangeAspect="1" noChangeArrowheads="1"/>
          </p:cNvPicPr>
          <p:nvPr/>
        </p:nvPicPr>
        <p:blipFill>
          <a:blip r:embed="rId4"/>
          <a:srcRect/>
          <a:stretch>
            <a:fillRect/>
          </a:stretch>
        </p:blipFill>
        <p:spPr bwMode="auto">
          <a:xfrm>
            <a:off x="7386452" y="1772083"/>
            <a:ext cx="1464376" cy="1640643"/>
          </a:xfrm>
          <a:prstGeom prst="rect">
            <a:avLst/>
          </a:prstGeom>
          <a:noFill/>
          <a:ln w="9525">
            <a:noFill/>
            <a:miter lim="800000"/>
            <a:headEnd/>
            <a:tailEnd/>
          </a:ln>
        </p:spPr>
      </p:pic>
      <p:sp>
        <p:nvSpPr>
          <p:cNvPr id="2" name="Google Shape;72;g10b78f225a7_0_23">
            <a:extLst>
              <a:ext uri="{FF2B5EF4-FFF2-40B4-BE49-F238E27FC236}">
                <a16:creationId xmlns:a16="http://schemas.microsoft.com/office/drawing/2014/main" id="{9D22A543-6773-2982-13D5-2C97B709BAE5}"/>
              </a:ext>
            </a:extLst>
          </p:cNvPr>
          <p:cNvSpPr txBox="1"/>
          <p:nvPr/>
        </p:nvSpPr>
        <p:spPr>
          <a:xfrm>
            <a:off x="297406" y="934403"/>
            <a:ext cx="8558023" cy="493011"/>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buSzPts val="2200"/>
            </a:pPr>
            <a:r>
              <a:rPr lang="en-GB" sz="2800" dirty="0">
                <a:solidFill>
                  <a:schemeClr val="lt1"/>
                </a:solidFill>
              </a:rPr>
              <a:t>2. </a:t>
            </a:r>
            <a:r>
              <a:rPr lang="fr-FR" sz="2400" dirty="0">
                <a:solidFill>
                  <a:schemeClr val="lt1"/>
                </a:solidFill>
              </a:rPr>
              <a:t>Règlement sur l’accès aux véhicules urbains </a:t>
            </a:r>
            <a:r>
              <a:rPr lang="en-GB" sz="2400" dirty="0">
                <a:solidFill>
                  <a:schemeClr val="lt1"/>
                </a:solidFill>
              </a:rPr>
              <a:t>(UVAR) </a:t>
            </a:r>
            <a:endParaRPr lang="en-GB" sz="2800" dirty="0">
              <a:solidFill>
                <a:schemeClr val="l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13</a:t>
            </a:fld>
            <a:endParaRPr/>
          </a:p>
        </p:txBody>
      </p:sp>
      <p:sp>
        <p:nvSpPr>
          <p:cNvPr id="5" name="4 Rectángulo"/>
          <p:cNvSpPr/>
          <p:nvPr/>
        </p:nvSpPr>
        <p:spPr>
          <a:xfrm>
            <a:off x="280568" y="1746757"/>
            <a:ext cx="8516923" cy="3293209"/>
          </a:xfrm>
          <a:prstGeom prst="rect">
            <a:avLst/>
          </a:prstGeom>
        </p:spPr>
        <p:txBody>
          <a:bodyPr wrap="square">
            <a:spAutoFit/>
          </a:bodyPr>
          <a:lstStyle/>
          <a:p>
            <a:pPr lvl="0" algn="just"/>
            <a:r>
              <a:rPr lang="en-GB" sz="1600" b="1" dirty="0">
                <a:solidFill>
                  <a:schemeClr val="tx1"/>
                </a:solidFill>
              </a:rPr>
              <a:t>3) </a:t>
            </a:r>
            <a:r>
              <a:rPr lang="fr-FR" sz="1600" b="1" dirty="0">
                <a:solidFill>
                  <a:schemeClr val="tx1"/>
                </a:solidFill>
              </a:rPr>
              <a:t>Accès réglementé par d’autres systèmes :
</a:t>
            </a:r>
            <a:endParaRPr lang="en-GB" sz="1600" dirty="0">
              <a:solidFill>
                <a:schemeClr val="tx1"/>
              </a:solidFill>
            </a:endParaRPr>
          </a:p>
          <a:p>
            <a:pPr lvl="0" algn="just"/>
            <a:r>
              <a:rPr lang="fr-FR" sz="1600" dirty="0">
                <a:solidFill>
                  <a:schemeClr val="tx1"/>
                </a:solidFill>
              </a:rPr>
              <a:t>En dehors des permis spécifiques, dans certaines villes, des </a:t>
            </a:r>
            <a:r>
              <a:rPr lang="fr-FR" sz="1600" b="1" dirty="0">
                <a:solidFill>
                  <a:srgbClr val="18C320"/>
                </a:solidFill>
              </a:rPr>
              <a:t>programmes de smog d’urgence sont utilisés.</a:t>
            </a:r>
            <a:r>
              <a:rPr lang="fr-FR" sz="1600" dirty="0">
                <a:solidFill>
                  <a:schemeClr val="tx1"/>
                </a:solidFill>
              </a:rPr>
              <a:t>
</a:t>
            </a:r>
            <a:endParaRPr lang="en-GB" sz="1600" b="1" dirty="0">
              <a:solidFill>
                <a:schemeClr val="tx1"/>
              </a:solidFill>
            </a:endParaRPr>
          </a:p>
          <a:p>
            <a:pPr lvl="0" algn="just"/>
            <a:r>
              <a:rPr lang="fr-FR" sz="1600" dirty="0">
                <a:solidFill>
                  <a:schemeClr val="tx1"/>
                </a:solidFill>
              </a:rPr>
              <a:t>Avec ce système, lorsqu’une pollution élevée est attendue, ou après un certain nombre de jours de forte pollution, il existe des restrictions sur l’utilisation des véhicules, souvent combinées à des restrictions sur la combustion de combustibles solides. Cela pourrait toucher une certaine région, une municipalité entière ou une région.</a:t>
            </a:r>
          </a:p>
          <a:p>
            <a:pPr lvl="0" algn="just"/>
            <a:r>
              <a:rPr lang="fr-FR" sz="1600" dirty="0">
                <a:solidFill>
                  <a:schemeClr val="tx1"/>
                </a:solidFill>
              </a:rPr>
              <a:t>
En vérifiant dans la section « Régimes par pays », vous verrez si dans votre pays il y a une restriction d’urgence de pollution applicable.
</a:t>
            </a:r>
            <a:endParaRPr lang="es-ES" dirty="0">
              <a:solidFill>
                <a:schemeClr val="tx1"/>
              </a:solidFill>
            </a:endParaRPr>
          </a:p>
        </p:txBody>
      </p:sp>
      <p:pic>
        <p:nvPicPr>
          <p:cNvPr id="3074" name="Picture 2"/>
          <p:cNvPicPr>
            <a:picLocks noChangeAspect="1" noChangeArrowheads="1"/>
          </p:cNvPicPr>
          <p:nvPr/>
        </p:nvPicPr>
        <p:blipFill>
          <a:blip r:embed="rId3"/>
          <a:srcRect/>
          <a:stretch>
            <a:fillRect/>
          </a:stretch>
        </p:blipFill>
        <p:spPr bwMode="auto">
          <a:xfrm>
            <a:off x="2980211" y="4672012"/>
            <a:ext cx="3503716" cy="1857574"/>
          </a:xfrm>
          <a:prstGeom prst="rect">
            <a:avLst/>
          </a:prstGeom>
          <a:noFill/>
          <a:ln w="9525">
            <a:noFill/>
            <a:miter lim="800000"/>
            <a:headEnd/>
            <a:tailEnd/>
          </a:ln>
        </p:spPr>
      </p:pic>
      <p:sp>
        <p:nvSpPr>
          <p:cNvPr id="2" name="Google Shape;72;g10b78f225a7_0_23">
            <a:extLst>
              <a:ext uri="{FF2B5EF4-FFF2-40B4-BE49-F238E27FC236}">
                <a16:creationId xmlns:a16="http://schemas.microsoft.com/office/drawing/2014/main" id="{34AC2A0A-BC1B-FCEE-B73C-C00E5DF074A0}"/>
              </a:ext>
            </a:extLst>
          </p:cNvPr>
          <p:cNvSpPr txBox="1"/>
          <p:nvPr/>
        </p:nvSpPr>
        <p:spPr>
          <a:xfrm>
            <a:off x="297406" y="934403"/>
            <a:ext cx="8558023" cy="493011"/>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buSzPts val="2200"/>
            </a:pPr>
            <a:r>
              <a:rPr lang="en-GB" sz="2800" dirty="0">
                <a:solidFill>
                  <a:schemeClr val="lt1"/>
                </a:solidFill>
              </a:rPr>
              <a:t>2. </a:t>
            </a:r>
            <a:r>
              <a:rPr lang="fr-FR" sz="2400" dirty="0">
                <a:solidFill>
                  <a:schemeClr val="lt1"/>
                </a:solidFill>
              </a:rPr>
              <a:t>Règlement sur l’accès aux véhicules urbains </a:t>
            </a:r>
            <a:r>
              <a:rPr lang="en-GB" sz="2400" dirty="0">
                <a:solidFill>
                  <a:schemeClr val="lt1"/>
                </a:solidFill>
              </a:rPr>
              <a:t>(UVAR) </a:t>
            </a:r>
            <a:endParaRPr lang="en-GB" sz="2800" dirty="0">
              <a:solidFill>
                <a:schemeClr val="l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14</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lt1"/>
              </a:buClr>
              <a:buSzPts val="3959"/>
              <a:buFont typeface="Arial"/>
              <a:buNone/>
            </a:pPr>
            <a:r>
              <a:rPr lang="en-GB" sz="2800" dirty="0" err="1">
                <a:solidFill>
                  <a:schemeClr val="lt1"/>
                </a:solidFill>
              </a:rPr>
              <a:t>Exercices</a:t>
            </a:r>
            <a:endParaRPr lang="en-GB" sz="2800" b="0" i="0" u="none" strike="noStrike" cap="none" dirty="0">
              <a:solidFill>
                <a:schemeClr val="lt1"/>
              </a:solidFill>
              <a:latin typeface="Arial"/>
              <a:ea typeface="Arial"/>
              <a:cs typeface="Arial"/>
              <a:sym typeface="Arial"/>
            </a:endParaRPr>
          </a:p>
        </p:txBody>
      </p:sp>
      <p:sp>
        <p:nvSpPr>
          <p:cNvPr id="80" name="Google Shape;80;g10b78f226a2_0_0"/>
          <p:cNvSpPr/>
          <p:nvPr/>
        </p:nvSpPr>
        <p:spPr>
          <a:xfrm>
            <a:off x="326575" y="1704725"/>
            <a:ext cx="8477700" cy="3311412"/>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buSzPts val="2000"/>
            </a:pPr>
            <a:r>
              <a:rPr lang="fr-FR" sz="2000" dirty="0">
                <a:solidFill>
                  <a:schemeClr val="tx1"/>
                </a:solidFill>
              </a:rPr>
              <a:t>Sélectionnez la bonne réponse pour chaque question, une seule :
</a:t>
            </a:r>
            <a:endParaRPr lang="en-GB" sz="2000" dirty="0">
              <a:solidFill>
                <a:schemeClr val="tx1"/>
              </a:solidFill>
            </a:endParaRPr>
          </a:p>
          <a:p>
            <a:pPr lvl="0" algn="just">
              <a:buSzPts val="2000"/>
            </a:pPr>
            <a:r>
              <a:rPr lang="en-GB" sz="2000" dirty="0">
                <a:solidFill>
                  <a:schemeClr val="tx1"/>
                </a:solidFill>
              </a:rPr>
              <a:t>1. </a:t>
            </a:r>
            <a:r>
              <a:rPr lang="fr-FR" sz="2000" dirty="0">
                <a:solidFill>
                  <a:schemeClr val="tx1"/>
                </a:solidFill>
              </a:rPr>
              <a:t>Règlement sur l’accès aux véhicules urbains </a:t>
            </a:r>
            <a:r>
              <a:rPr lang="en-GB" sz="2000" dirty="0">
                <a:solidFill>
                  <a:schemeClr val="tx1"/>
                </a:solidFill>
              </a:rPr>
              <a:t>(UVAR):</a:t>
            </a:r>
          </a:p>
          <a:p>
            <a:pPr marL="457200" lvl="0" indent="-457200" algn="just">
              <a:buSzPts val="2000"/>
              <a:buAutoNum type="alphaLcParenR"/>
            </a:pPr>
            <a:r>
              <a:rPr lang="fr-FR" sz="2000" dirty="0">
                <a:solidFill>
                  <a:schemeClr val="tx1"/>
                </a:solidFill>
              </a:rPr>
              <a:t>Les règles environnementales sont-elles approuvées par les organismes de réglementation régionaux </a:t>
            </a:r>
            <a:r>
              <a:rPr lang="en-GB" sz="2000" dirty="0">
                <a:solidFill>
                  <a:schemeClr val="tx1"/>
                </a:solidFill>
              </a:rPr>
              <a:t>.</a:t>
            </a:r>
          </a:p>
          <a:p>
            <a:pPr marL="457200" lvl="0" indent="-457200" algn="just">
              <a:buSzPts val="2000"/>
              <a:buAutoNum type="alphaLcParenR"/>
            </a:pPr>
            <a:r>
              <a:rPr lang="fr-FR" sz="2000" dirty="0">
                <a:solidFill>
                  <a:schemeClr val="tx1"/>
                </a:solidFill>
              </a:rPr>
              <a:t>Les États adoptent-ils des règles pour obtenir un air plus pur, plus d’espace pour la marche et le vélo et moins de congestion routière</a:t>
            </a:r>
            <a:r>
              <a:rPr lang="en-US" sz="2000" dirty="0"/>
              <a:t>.</a:t>
            </a:r>
          </a:p>
          <a:p>
            <a:pPr marL="457200" indent="-457200" algn="just">
              <a:buSzPts val="2000"/>
              <a:buFont typeface="Arial"/>
              <a:buAutoNum type="alphaLcParenR"/>
            </a:pPr>
            <a:r>
              <a:rPr lang="fr-FR" sz="2000" dirty="0">
                <a:solidFill>
                  <a:schemeClr val="tx1"/>
                </a:solidFill>
              </a:rPr>
              <a:t>Les villes sont-elles des outils utilisés pour réguler l’accès des véhicules aux infrastructures urbaines ?</a:t>
            </a:r>
            <a:r>
              <a:rPr lang="en-GB" sz="2000" dirty="0"/>
              <a:t>.</a:t>
            </a:r>
            <a:endParaRPr lang="en-GB" sz="2000" dirty="0">
              <a:solidFill>
                <a:schemeClr val="tx1"/>
              </a:solidFill>
            </a:endParaRPr>
          </a:p>
          <a:p>
            <a:pPr marL="0" lvl="0" indent="0" algn="just" rtl="0">
              <a:spcBef>
                <a:spcPts val="0"/>
              </a:spcBef>
              <a:spcAft>
                <a:spcPts val="0"/>
              </a:spcAft>
              <a:buNone/>
            </a:pPr>
            <a:endParaRPr sz="2000" dirty="0">
              <a:solidFill>
                <a:srgbClr val="7F7F7F"/>
              </a:solidFill>
            </a:endParaRPr>
          </a:p>
          <a:p>
            <a:pPr marL="0" lvl="0" indent="0" algn="just" rtl="0">
              <a:spcBef>
                <a:spcPts val="0"/>
              </a:spcBef>
              <a:spcAft>
                <a:spcPts val="0"/>
              </a:spcAft>
              <a:buNone/>
            </a:pPr>
            <a:endParaRPr sz="2000" dirty="0">
              <a:solidFill>
                <a:schemeClr val="lt1"/>
              </a:solidFill>
            </a:endParaRPr>
          </a:p>
          <a:p>
            <a:pPr marL="0" marR="0" lvl="0" indent="0" algn="just"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just"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15</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lt1"/>
              </a:buClr>
              <a:buSzPts val="3959"/>
              <a:buFont typeface="Arial"/>
              <a:buNone/>
            </a:pPr>
            <a:r>
              <a:rPr lang="en-GB" sz="2800" dirty="0" err="1">
                <a:solidFill>
                  <a:schemeClr val="lt1"/>
                </a:solidFill>
              </a:rPr>
              <a:t>Exercisces</a:t>
            </a:r>
            <a:endParaRPr lang="en-GB" sz="2800" b="0" i="0" u="none" strike="noStrike" cap="none" dirty="0">
              <a:solidFill>
                <a:schemeClr val="lt1"/>
              </a:solidFill>
              <a:latin typeface="Arial"/>
              <a:ea typeface="Arial"/>
              <a:cs typeface="Arial"/>
              <a:sym typeface="Arial"/>
            </a:endParaRPr>
          </a:p>
        </p:txBody>
      </p:sp>
      <p:sp>
        <p:nvSpPr>
          <p:cNvPr id="80" name="Google Shape;80;g10b78f226a2_0_0"/>
          <p:cNvSpPr/>
          <p:nvPr/>
        </p:nvSpPr>
        <p:spPr>
          <a:xfrm>
            <a:off x="326575" y="1704725"/>
            <a:ext cx="8477700" cy="3311412"/>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buSzPts val="2000"/>
            </a:pPr>
            <a:r>
              <a:rPr lang="fr-FR" sz="2000" dirty="0">
                <a:solidFill>
                  <a:schemeClr val="tx1"/>
                </a:solidFill>
              </a:rPr>
              <a:t>Sélectionnez la bonne réponse pour chaque question, une seule :
</a:t>
            </a:r>
            <a:endParaRPr lang="en-GB" sz="2000" dirty="0">
              <a:solidFill>
                <a:schemeClr val="tx1"/>
              </a:solidFill>
            </a:endParaRPr>
          </a:p>
          <a:p>
            <a:pPr lvl="0" algn="just">
              <a:buSzPts val="2000"/>
            </a:pPr>
            <a:r>
              <a:rPr lang="en-GB" sz="2000" dirty="0">
                <a:solidFill>
                  <a:schemeClr val="tx1"/>
                </a:solidFill>
              </a:rPr>
              <a:t>2. </a:t>
            </a:r>
            <a:r>
              <a:rPr lang="fr-FR" sz="2000" dirty="0">
                <a:solidFill>
                  <a:schemeClr val="tx1"/>
                </a:solidFill>
              </a:rPr>
              <a:t>Les villes utilisent le Règlement sur l’accès aux véhicules urbains </a:t>
            </a:r>
            <a:r>
              <a:rPr lang="en-GB" sz="2000" dirty="0">
                <a:solidFill>
                  <a:schemeClr val="tx1"/>
                </a:solidFill>
              </a:rPr>
              <a:t>(UVAR) car :</a:t>
            </a:r>
          </a:p>
          <a:p>
            <a:pPr marL="457200" lvl="0" indent="-457200" algn="just">
              <a:buSzPts val="2000"/>
              <a:buAutoNum type="alphaLcParenR"/>
            </a:pPr>
            <a:r>
              <a:rPr lang="fr-FR" sz="2000" dirty="0">
                <a:solidFill>
                  <a:schemeClr val="tx1"/>
                </a:solidFill>
              </a:rPr>
              <a:t>Ils veulent obtenir de l’argent</a:t>
            </a:r>
            <a:r>
              <a:rPr lang="en-GB" sz="2000" dirty="0">
                <a:solidFill>
                  <a:schemeClr val="tx1"/>
                </a:solidFill>
              </a:rPr>
              <a:t>.</a:t>
            </a:r>
          </a:p>
          <a:p>
            <a:pPr marL="457200" lvl="0" indent="-457200" algn="just">
              <a:buSzPts val="2000"/>
              <a:buAutoNum type="alphaLcParenR"/>
            </a:pPr>
            <a:r>
              <a:rPr lang="fr-FR" sz="2000" dirty="0"/>
              <a:t>Assurer l’entrée et le transit des transports en commun dans la ville</a:t>
            </a:r>
            <a:r>
              <a:rPr lang="en-US" sz="2000" dirty="0"/>
              <a:t>.</a:t>
            </a:r>
          </a:p>
          <a:p>
            <a:pPr marL="457200" lvl="0" indent="-457200" algn="just">
              <a:buSzPts val="2000"/>
              <a:buAutoNum type="alphaLcParenR"/>
            </a:pPr>
            <a:r>
              <a:rPr lang="fr-FR" sz="2000" dirty="0"/>
              <a:t>Les villes luttent contre l’équilibre entre la congestion, la « qualité de vie », la pollution de l’air, les niveaux de bruit, l’accessibilité, les dommages aux bâtiments historiques et d’autres pressions de la vie urbaine.</a:t>
            </a:r>
            <a:endParaRPr sz="2000" dirty="0">
              <a:solidFill>
                <a:schemeClr val="lt1"/>
              </a:solidFill>
            </a:endParaRPr>
          </a:p>
          <a:p>
            <a:pPr marL="0" marR="0" lvl="0" indent="0" algn="just"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just"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16</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lt1"/>
              </a:buClr>
              <a:buSzPts val="3959"/>
              <a:buFont typeface="Arial"/>
              <a:buNone/>
            </a:pPr>
            <a:r>
              <a:rPr lang="en-GB" sz="2800" dirty="0" err="1">
                <a:solidFill>
                  <a:schemeClr val="lt1"/>
                </a:solidFill>
              </a:rPr>
              <a:t>Exercices</a:t>
            </a:r>
            <a:endParaRPr lang="en-GB" sz="2800" b="0" i="0" u="none" strike="noStrike" cap="none" dirty="0">
              <a:solidFill>
                <a:schemeClr val="lt1"/>
              </a:solidFill>
              <a:latin typeface="Arial"/>
              <a:ea typeface="Arial"/>
              <a:cs typeface="Arial"/>
              <a:sym typeface="Arial"/>
            </a:endParaRPr>
          </a:p>
        </p:txBody>
      </p:sp>
      <p:sp>
        <p:nvSpPr>
          <p:cNvPr id="80" name="Google Shape;80;g10b78f226a2_0_0"/>
          <p:cNvSpPr/>
          <p:nvPr/>
        </p:nvSpPr>
        <p:spPr>
          <a:xfrm>
            <a:off x="326575" y="1704725"/>
            <a:ext cx="8477700" cy="3311412"/>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buSzPts val="2000"/>
            </a:pPr>
            <a:r>
              <a:rPr lang="fr-FR" sz="2000" dirty="0">
                <a:solidFill>
                  <a:schemeClr val="tx1"/>
                </a:solidFill>
              </a:rPr>
              <a:t>Sélectionnez la bonne réponse pour chaque question, une seule :
</a:t>
            </a:r>
            <a:endParaRPr lang="en-GB" sz="2000" dirty="0">
              <a:solidFill>
                <a:schemeClr val="tx1"/>
              </a:solidFill>
            </a:endParaRPr>
          </a:p>
          <a:p>
            <a:pPr lvl="0" algn="just">
              <a:buSzPts val="2000"/>
            </a:pPr>
            <a:r>
              <a:rPr lang="en-GB" sz="2000" dirty="0">
                <a:solidFill>
                  <a:schemeClr val="tx1"/>
                </a:solidFill>
              </a:rPr>
              <a:t>3. </a:t>
            </a:r>
            <a:r>
              <a:rPr lang="fr-FR" sz="2000" dirty="0">
                <a:solidFill>
                  <a:schemeClr val="tx1"/>
                </a:solidFill>
              </a:rPr>
              <a:t>UVAR et régimes de réglementation</a:t>
            </a:r>
            <a:r>
              <a:rPr lang="en-GB" sz="2000" dirty="0">
                <a:solidFill>
                  <a:schemeClr val="tx1"/>
                </a:solidFill>
              </a:rPr>
              <a:t>:</a:t>
            </a:r>
          </a:p>
          <a:p>
            <a:pPr marL="457200" indent="-457200" algn="just">
              <a:buSzPts val="2000"/>
              <a:buFont typeface="Arial"/>
              <a:buAutoNum type="alphaLcParenR"/>
            </a:pPr>
            <a:r>
              <a:rPr lang="fr-FR" sz="2000" dirty="0">
                <a:solidFill>
                  <a:schemeClr val="tx1"/>
                </a:solidFill>
              </a:rPr>
              <a:t>Deux principaux systèmes de réglementation sont utilisés: les émissions des véhicules et le paiement.
Trois principaux systèmes de réglementation sont utilisés: l’émission des véhicules, le paiement et d’autres, tels que les autorisations américaines.
Trois principaux systèmes de réglementation sont utilisés: les émissions des véhicules, le paiement et le contrôle par caméra.</a:t>
            </a:r>
            <a:endParaRPr sz="2000" dirty="0">
              <a:solidFill>
                <a:schemeClr val="lt1"/>
              </a:solidFill>
            </a:endParaRPr>
          </a:p>
          <a:p>
            <a:pPr marL="0" marR="0" lvl="0" indent="0" algn="just"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just"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17</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lt1"/>
              </a:buClr>
              <a:buSzPts val="3959"/>
              <a:buFont typeface="Arial"/>
              <a:buNone/>
            </a:pPr>
            <a:r>
              <a:rPr lang="en-GB" sz="2800" dirty="0" err="1">
                <a:solidFill>
                  <a:schemeClr val="lt1"/>
                </a:solidFill>
              </a:rPr>
              <a:t>Exercices</a:t>
            </a:r>
            <a:endParaRPr lang="en-GB" sz="2800" b="0" i="0" u="none" strike="noStrike" cap="none" dirty="0">
              <a:solidFill>
                <a:schemeClr val="lt1"/>
              </a:solidFill>
              <a:latin typeface="Arial"/>
              <a:ea typeface="Arial"/>
              <a:cs typeface="Arial"/>
              <a:sym typeface="Arial"/>
            </a:endParaRPr>
          </a:p>
        </p:txBody>
      </p:sp>
      <p:sp>
        <p:nvSpPr>
          <p:cNvPr id="80" name="Google Shape;80;g10b78f226a2_0_0"/>
          <p:cNvSpPr/>
          <p:nvPr/>
        </p:nvSpPr>
        <p:spPr>
          <a:xfrm>
            <a:off x="326575" y="1704725"/>
            <a:ext cx="8477700" cy="3311412"/>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2000"/>
              <a:buFont typeface="Arial"/>
              <a:buNone/>
            </a:pPr>
            <a:r>
              <a:rPr lang="en-GB" sz="2000" dirty="0">
                <a:solidFill>
                  <a:schemeClr val="tx1"/>
                </a:solidFill>
              </a:rPr>
              <a:t>Select the correct answer for each question, only one:</a:t>
            </a:r>
          </a:p>
          <a:p>
            <a:pPr marL="0" marR="0" lvl="0" indent="0" algn="just" rtl="0">
              <a:lnSpc>
                <a:spcPct val="100000"/>
              </a:lnSpc>
              <a:spcBef>
                <a:spcPts val="0"/>
              </a:spcBef>
              <a:spcAft>
                <a:spcPts val="0"/>
              </a:spcAft>
              <a:buClr>
                <a:srgbClr val="000000"/>
              </a:buClr>
              <a:buSzPts val="2000"/>
              <a:buFont typeface="Arial"/>
              <a:buNone/>
            </a:pPr>
            <a:endParaRPr lang="en-GB" sz="2000" dirty="0">
              <a:solidFill>
                <a:schemeClr val="tx1"/>
              </a:solidFill>
            </a:endParaRPr>
          </a:p>
          <a:p>
            <a:pPr lvl="0" algn="just">
              <a:buSzPts val="2000"/>
            </a:pPr>
            <a:r>
              <a:rPr lang="en-GB" sz="2000" dirty="0">
                <a:solidFill>
                  <a:schemeClr val="tx1"/>
                </a:solidFill>
              </a:rPr>
              <a:t>4. Zones à </a:t>
            </a:r>
            <a:r>
              <a:rPr lang="en-GB" sz="2000" dirty="0" err="1">
                <a:solidFill>
                  <a:schemeClr val="tx1"/>
                </a:solidFill>
              </a:rPr>
              <a:t>faibles</a:t>
            </a:r>
            <a:r>
              <a:rPr lang="en-GB" sz="2000" dirty="0">
                <a:solidFill>
                  <a:schemeClr val="tx1"/>
                </a:solidFill>
              </a:rPr>
              <a:t> </a:t>
            </a:r>
            <a:r>
              <a:rPr lang="en-GB" sz="2000" dirty="0" err="1">
                <a:solidFill>
                  <a:schemeClr val="tx1"/>
                </a:solidFill>
              </a:rPr>
              <a:t>émissions</a:t>
            </a:r>
            <a:r>
              <a:rPr lang="en-GB" sz="2000" dirty="0">
                <a:solidFill>
                  <a:schemeClr val="tx1"/>
                </a:solidFill>
              </a:rPr>
              <a:t> (LEZ):</a:t>
            </a:r>
          </a:p>
          <a:p>
            <a:pPr marL="457200" indent="-457200" algn="just">
              <a:buSzPts val="2000"/>
              <a:buFont typeface="Arial"/>
              <a:buAutoNum type="alphaLcParenR"/>
            </a:pPr>
            <a:r>
              <a:rPr lang="fr-FR" sz="2000" dirty="0">
                <a:solidFill>
                  <a:schemeClr val="tx1"/>
                </a:solidFill>
              </a:rPr>
              <a:t>Sont plus restrictives que les zones à très faibles émissions </a:t>
            </a:r>
            <a:r>
              <a:rPr lang="en-GB" sz="2000" dirty="0">
                <a:solidFill>
                  <a:schemeClr val="tx1"/>
                </a:solidFill>
              </a:rPr>
              <a:t>(ULEZ)</a:t>
            </a:r>
          </a:p>
          <a:p>
            <a:pPr marL="457200" indent="-457200" algn="just">
              <a:buSzPts val="2000"/>
              <a:buFont typeface="Arial"/>
              <a:buAutoNum type="alphaLcParenR"/>
            </a:pPr>
            <a:r>
              <a:rPr lang="fr-FR" sz="2000" dirty="0">
                <a:solidFill>
                  <a:schemeClr val="tx1"/>
                </a:solidFill>
              </a:rPr>
              <a:t>Ce n’est pas une mesure efficace que les villes peuvent prendre pour améliorer la pollution atmosphérique</a:t>
            </a:r>
            <a:r>
              <a:rPr lang="en-US" sz="2000" dirty="0"/>
              <a:t>.</a:t>
            </a:r>
          </a:p>
          <a:p>
            <a:pPr marL="457200" indent="-457200" algn="just">
              <a:buSzPts val="2000"/>
              <a:buFont typeface="Arial"/>
              <a:buAutoNum type="alphaLcParenR"/>
            </a:pPr>
            <a:r>
              <a:rPr lang="fr-FR" sz="2000" dirty="0"/>
              <a:t>C’est une mesure efficace si une ville veut réglementer l’accès des véhicules en fonction des émissions des véhicules</a:t>
            </a:r>
            <a:r>
              <a:rPr lang="en-GB" sz="2000" dirty="0">
                <a:solidFill>
                  <a:schemeClr val="tx1"/>
                </a:solidFill>
              </a:rPr>
              <a:t>.</a:t>
            </a:r>
            <a:endParaRPr sz="2000" dirty="0">
              <a:solidFill>
                <a:schemeClr val="lt1"/>
              </a:solidFill>
            </a:endParaRPr>
          </a:p>
          <a:p>
            <a:pPr marL="0" marR="0" lvl="0" indent="0" algn="just"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just"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18</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lt1"/>
              </a:buClr>
              <a:buSzPts val="3959"/>
              <a:buFont typeface="Arial"/>
              <a:buNone/>
            </a:pPr>
            <a:r>
              <a:rPr lang="en-GB" sz="2800" dirty="0" err="1">
                <a:solidFill>
                  <a:schemeClr val="lt1"/>
                </a:solidFill>
              </a:rPr>
              <a:t>Exercices</a:t>
            </a:r>
            <a:endParaRPr lang="en-GB" sz="2800" b="0" i="0" u="none" strike="noStrike" cap="none" dirty="0">
              <a:solidFill>
                <a:schemeClr val="lt1"/>
              </a:solidFill>
              <a:latin typeface="Arial"/>
              <a:ea typeface="Arial"/>
              <a:cs typeface="Arial"/>
              <a:sym typeface="Arial"/>
            </a:endParaRPr>
          </a:p>
        </p:txBody>
      </p:sp>
      <p:sp>
        <p:nvSpPr>
          <p:cNvPr id="80" name="Google Shape;80;g10b78f226a2_0_0"/>
          <p:cNvSpPr/>
          <p:nvPr/>
        </p:nvSpPr>
        <p:spPr>
          <a:xfrm>
            <a:off x="326575" y="1704725"/>
            <a:ext cx="8477700" cy="3311412"/>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buSzPts val="2000"/>
            </a:pPr>
            <a:r>
              <a:rPr lang="fr-FR" sz="2000" dirty="0">
                <a:solidFill>
                  <a:schemeClr val="tx1"/>
                </a:solidFill>
              </a:rPr>
              <a:t>Sélectionnez la bonne réponse pour chaque question, une seule :
</a:t>
            </a:r>
            <a:endParaRPr lang="en-GB" sz="2000" dirty="0">
              <a:solidFill>
                <a:schemeClr val="tx1"/>
              </a:solidFill>
            </a:endParaRPr>
          </a:p>
          <a:p>
            <a:pPr lvl="0" algn="just">
              <a:buSzPts val="2000"/>
            </a:pPr>
            <a:r>
              <a:rPr lang="en-GB" sz="2000" dirty="0">
                <a:solidFill>
                  <a:schemeClr val="tx1"/>
                </a:solidFill>
              </a:rPr>
              <a:t>5. </a:t>
            </a:r>
            <a:r>
              <a:rPr lang="fr-FR" sz="2000" dirty="0">
                <a:solidFill>
                  <a:schemeClr val="tx1"/>
                </a:solidFill>
              </a:rPr>
              <a:t>Quel est le régime de réglementation utilisé à Londres</a:t>
            </a:r>
            <a:r>
              <a:rPr lang="en-GB" sz="2000" dirty="0">
                <a:solidFill>
                  <a:schemeClr val="tx1"/>
                </a:solidFill>
              </a:rPr>
              <a:t>? </a:t>
            </a:r>
          </a:p>
          <a:p>
            <a:pPr marL="457200" indent="-457200" algn="just">
              <a:buSzPts val="2000"/>
              <a:buFont typeface="Arial"/>
              <a:buAutoNum type="alphaLcParenR"/>
            </a:pPr>
            <a:r>
              <a:rPr lang="en-GB" sz="2000" dirty="0">
                <a:solidFill>
                  <a:schemeClr val="tx1"/>
                </a:solidFill>
              </a:rPr>
              <a:t>Programmes </a:t>
            </a:r>
            <a:r>
              <a:rPr lang="en-GB" sz="2000" dirty="0" err="1">
                <a:solidFill>
                  <a:schemeClr val="tx1"/>
                </a:solidFill>
              </a:rPr>
              <a:t>d’urgence</a:t>
            </a:r>
            <a:r>
              <a:rPr lang="en-GB" sz="2000" dirty="0">
                <a:solidFill>
                  <a:schemeClr val="tx1"/>
                </a:solidFill>
              </a:rPr>
              <a:t> de smog
</a:t>
            </a:r>
            <a:r>
              <a:rPr lang="fr-FR" sz="2000" dirty="0">
                <a:solidFill>
                  <a:schemeClr val="tx1"/>
                </a:solidFill>
              </a:rPr>
              <a:t>Réglementation de l’accès en fonction des émissions des véhicules.
Réglementation de l’accès en fonction des émissions et du paiement des véhicules</a:t>
            </a:r>
            <a:endParaRPr sz="2000" i="0" u="none" strike="noStrike" cap="none" dirty="0">
              <a:solidFill>
                <a:schemeClr val="l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a:p>
        </p:txBody>
      </p:sp>
      <p:sp>
        <p:nvSpPr>
          <p:cNvPr id="34" name="Google Shape;34;g10b78f225a7_0_0"/>
          <p:cNvSpPr txBox="1"/>
          <p:nvPr/>
        </p:nvSpPr>
        <p:spPr>
          <a:xfrm>
            <a:off x="248175" y="1366700"/>
            <a:ext cx="4271700" cy="707846"/>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À faire avant cette capsule: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707846"/>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Capsule </a:t>
            </a:r>
            <a:r>
              <a:rPr lang="en-GB" sz="2000" b="1" dirty="0" err="1">
                <a:solidFill>
                  <a:srgbClr val="18C320"/>
                </a:solidFill>
              </a:rPr>
              <a:t>liée</a:t>
            </a:r>
            <a:r>
              <a:rPr lang="en-GB" sz="2000" b="1" dirty="0">
                <a:solidFill>
                  <a:srgbClr val="18C320"/>
                </a:solidFill>
              </a:rPr>
              <a:t> à:
</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s-ES" sz="1600" dirty="0">
                <a:solidFill>
                  <a:schemeClr val="dk1"/>
                </a:solidFill>
              </a:rPr>
              <a:t>1.2.1, 1.4.1</a:t>
            </a:r>
            <a:endParaRPr sz="2000" i="0" u="none" strike="noStrike" cap="none" dirty="0">
              <a:solidFill>
                <a:schemeClr val="dk1"/>
              </a:solidFill>
              <a:latin typeface="Arial"/>
              <a:ea typeface="Arial"/>
              <a:cs typeface="Arial"/>
              <a:sym typeface="Arial"/>
            </a:endParaRPr>
          </a:p>
        </p:txBody>
      </p:sp>
      <p:sp>
        <p:nvSpPr>
          <p:cNvPr id="37" name="Google Shape;37;g10b78f225a7_0_0"/>
          <p:cNvSpPr txBox="1"/>
          <p:nvPr/>
        </p:nvSpPr>
        <p:spPr>
          <a:xfrm>
            <a:off x="4793300" y="2915075"/>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buSzPts val="3200"/>
            </a:pPr>
            <a:r>
              <a:rPr lang="es-ES" sz="1600">
                <a:solidFill>
                  <a:schemeClr val="dk1"/>
                </a:solidFill>
              </a:rPr>
              <a:t>1.2.5, </a:t>
            </a:r>
            <a:r>
              <a:rPr lang="es-ES" sz="1600" dirty="0">
                <a:solidFill>
                  <a:schemeClr val="dk1"/>
                </a:solidFill>
              </a:rPr>
              <a:t>1.4.5, 2.1.3 </a:t>
            </a: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Auteurs:</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US" sz="1600" dirty="0">
                <a:solidFill>
                  <a:schemeClr val="dk1"/>
                </a:solidFill>
              </a:rPr>
              <a:t>MLC ITS Euskadi &amp; SUSMILE Consortium</a:t>
            </a:r>
            <a:endParaRPr lang="es-ES" sz="1600" dirty="0">
              <a:solidFill>
                <a:schemeClr val="dk1"/>
              </a:solidFill>
            </a:endParaRP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13508" y="891234"/>
            <a:ext cx="8477795" cy="523220"/>
          </a:xfrm>
          <a:prstGeom prst="rect">
            <a:avLst/>
          </a:prstGeom>
          <a:solidFill>
            <a:srgbClr val="18C320"/>
          </a:solidFill>
        </p:spPr>
        <p:txBody>
          <a:bodyPr wrap="square">
            <a:spAutoFit/>
          </a:bodyPr>
          <a:lstStyle/>
          <a:p>
            <a:r>
              <a:rPr lang="en-GB" sz="2800" dirty="0" err="1">
                <a:solidFill>
                  <a:schemeClr val="bg1"/>
                </a:solidFill>
              </a:rPr>
              <a:t>Objectifs</a:t>
            </a:r>
            <a:r>
              <a:rPr lang="en-GB" sz="2800" dirty="0">
                <a:solidFill>
                  <a:schemeClr val="bg1"/>
                </a:solidFill>
              </a:rPr>
              <a:t> de la Capsule</a:t>
            </a:r>
            <a:endParaRPr lang="en-GB" dirty="0"/>
          </a:p>
        </p:txBody>
      </p:sp>
      <p:sp>
        <p:nvSpPr>
          <p:cNvPr id="4" name="3 Rectángulo"/>
          <p:cNvSpPr/>
          <p:nvPr/>
        </p:nvSpPr>
        <p:spPr>
          <a:xfrm>
            <a:off x="313509" y="1586972"/>
            <a:ext cx="8464731" cy="1877437"/>
          </a:xfrm>
          <a:prstGeom prst="rect">
            <a:avLst/>
          </a:prstGeom>
          <a:ln>
            <a:solidFill>
              <a:schemeClr val="tx1">
                <a:lumMod val="50000"/>
                <a:lumOff val="50000"/>
              </a:schemeClr>
            </a:solidFill>
            <a:prstDash val="dash"/>
          </a:ln>
        </p:spPr>
        <p:txBody>
          <a:bodyPr wrap="square">
            <a:spAutoFit/>
          </a:bodyPr>
          <a:lstStyle/>
          <a:p>
            <a:r>
              <a:rPr lang="fr-FR" sz="2000" dirty="0">
                <a:solidFill>
                  <a:schemeClr val="tx1"/>
                </a:solidFill>
              </a:rPr>
              <a:t>Cette capsule présente quelques réglementations environnementales à prendre en compte dans la logistique du transport urbain de marchandises.</a:t>
            </a:r>
            <a:br>
              <a:rPr lang="en-GB" dirty="0"/>
            </a:br>
            <a:br>
              <a:rPr lang="en-GB" dirty="0"/>
            </a:br>
            <a:br>
              <a:rPr lang="en-GB" dirty="0"/>
            </a:br>
            <a:br>
              <a:rPr lang="en-GB" dirty="0"/>
            </a:br>
            <a:endParaRPr lang="en-GB" dirty="0"/>
          </a:p>
        </p:txBody>
      </p:sp>
      <p:graphicFrame>
        <p:nvGraphicFramePr>
          <p:cNvPr id="6" name="5 Tabla"/>
          <p:cNvGraphicFramePr>
            <a:graphicFrameLocks noGrp="1"/>
          </p:cNvGraphicFramePr>
          <p:nvPr/>
        </p:nvGraphicFramePr>
        <p:xfrm>
          <a:off x="326571" y="4053498"/>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en-GB" sz="1800" b="0" i="0" u="none" strike="noStrike" noProof="0" dirty="0" err="1">
                          <a:solidFill>
                            <a:srgbClr val="FFFFFF"/>
                          </a:solidFill>
                          <a:latin typeface="+mn-lt"/>
                        </a:rPr>
                        <a:t>Catégorie</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Arial"/>
                        </a:rPr>
                        <a:t>Document, source</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645532189"/>
              </p:ext>
            </p:extLst>
          </p:nvPr>
        </p:nvGraphicFramePr>
        <p:xfrm>
          <a:off x="326572" y="528136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en-GB" sz="1800" b="0" i="0" u="none" strike="noStrike" noProof="0" dirty="0" err="1">
                          <a:solidFill>
                            <a:srgbClr val="FFFFFF"/>
                          </a:solidFill>
                          <a:latin typeface="+mn-lt"/>
                        </a:rPr>
                        <a:t>Exercices</a:t>
                      </a:r>
                      <a:r>
                        <a:rPr lang="en-GB" sz="1800" b="0" i="0" u="none" strike="noStrike" noProof="0" dirty="0">
                          <a:solidFill>
                            <a:srgbClr val="FFFFFF"/>
                          </a:solidFill>
                          <a:latin typeface="+mn-lt"/>
                        </a:rPr>
                        <a:t> </a:t>
                      </a:r>
                      <a:r>
                        <a:rPr lang="en-GB" sz="1800" b="0" i="0" u="none" strike="noStrike" noProof="0" dirty="0" err="1">
                          <a:solidFill>
                            <a:srgbClr val="FFFFFF"/>
                          </a:solidFill>
                          <a:latin typeface="+mn-lt"/>
                        </a:rPr>
                        <a:t>inclus</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err="1">
                          <a:solidFill>
                            <a:schemeClr val="tx1"/>
                          </a:solidFill>
                          <a:latin typeface="+mn-lt"/>
                        </a:rPr>
                        <a:t>Oui</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2" name="9 Tabla">
            <a:extLst>
              <a:ext uri="{FF2B5EF4-FFF2-40B4-BE49-F238E27FC236}">
                <a16:creationId xmlns:a16="http://schemas.microsoft.com/office/drawing/2014/main" id="{401D38B3-7336-9D51-9CF4-CD921AFEA741}"/>
              </a:ext>
            </a:extLst>
          </p:cNvPr>
          <p:cNvGraphicFramePr>
            <a:graphicFrameLocks noGrp="1"/>
          </p:cNvGraphicFramePr>
          <p:nvPr>
            <p:extLst>
              <p:ext uri="{D42A27DB-BD31-4B8C-83A1-F6EECF244321}">
                <p14:modId xmlns:p14="http://schemas.microsoft.com/office/powerpoint/2010/main" val="719309225"/>
              </p:ext>
            </p:extLst>
          </p:nvPr>
        </p:nvGraphicFramePr>
        <p:xfrm>
          <a:off x="339634" y="5945750"/>
          <a:ext cx="8477796" cy="616904"/>
        </p:xfrm>
        <a:graphic>
          <a:graphicData uri="http://schemas.openxmlformats.org/drawingml/2006/table">
            <a:tbl>
              <a:tblPr/>
              <a:tblGrid>
                <a:gridCol w="2429692">
                  <a:extLst>
                    <a:ext uri="{9D8B030D-6E8A-4147-A177-3AD203B41FA5}">
                      <a16:colId xmlns:a16="http://schemas.microsoft.com/office/drawing/2014/main" val="20000"/>
                    </a:ext>
                  </a:extLst>
                </a:gridCol>
                <a:gridCol w="2024743">
                  <a:extLst>
                    <a:ext uri="{9D8B030D-6E8A-4147-A177-3AD203B41FA5}">
                      <a16:colId xmlns:a16="http://schemas.microsoft.com/office/drawing/2014/main" val="20001"/>
                    </a:ext>
                  </a:extLst>
                </a:gridCol>
                <a:gridCol w="1841862">
                  <a:extLst>
                    <a:ext uri="{9D8B030D-6E8A-4147-A177-3AD203B41FA5}">
                      <a16:colId xmlns:a16="http://schemas.microsoft.com/office/drawing/2014/main" val="20002"/>
                    </a:ext>
                  </a:extLst>
                </a:gridCol>
                <a:gridCol w="2181499">
                  <a:extLst>
                    <a:ext uri="{9D8B030D-6E8A-4147-A177-3AD203B41FA5}">
                      <a16:colId xmlns:a16="http://schemas.microsoft.com/office/drawing/2014/main" val="20003"/>
                    </a:ext>
                  </a:extLst>
                </a:gridCol>
              </a:tblGrid>
              <a:tr h="264865">
                <a:tc>
                  <a:txBody>
                    <a:bodyPr/>
                    <a:lstStyle/>
                    <a:p>
                      <a:pPr algn="just" rtl="0" fontAlgn="t">
                        <a:spcBef>
                          <a:spcPts val="0"/>
                        </a:spcBef>
                        <a:spcAft>
                          <a:spcPts val="0"/>
                        </a:spcAft>
                      </a:pPr>
                      <a:r>
                        <a:rPr lang="en-GB" sz="1800" b="0" i="0" u="none" strike="noStrike" noProof="0">
                          <a:solidFill>
                            <a:srgbClr val="FFFFFF"/>
                          </a:solidFill>
                          <a:latin typeface="+mn-lt"/>
                        </a:rPr>
                        <a:t>Effort pour la capsule
</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ctr" rtl="0" fontAlgn="t">
                        <a:spcBef>
                          <a:spcPts val="0"/>
                        </a:spcBef>
                        <a:spcAft>
                          <a:spcPts val="0"/>
                        </a:spcAft>
                      </a:pPr>
                      <a:r>
                        <a:rPr lang="en-GB" sz="1800" b="0" i="0" u="none" strike="noStrike" dirty="0">
                          <a:solidFill>
                            <a:srgbClr val="7F7F7F"/>
                          </a:solidFill>
                          <a:latin typeface="Arial"/>
                        </a:rPr>
                        <a:t> </a:t>
                      </a:r>
                      <a:r>
                        <a:rPr lang="en-GB" sz="1800" b="0" i="0" u="none" strike="noStrike" dirty="0" err="1">
                          <a:solidFill>
                            <a:schemeClr val="tx1"/>
                          </a:solidFill>
                          <a:latin typeface="Arial"/>
                        </a:rPr>
                        <a:t>Contenu</a:t>
                      </a:r>
                      <a:endParaRPr lang="en-GB" sz="1800" b="0" i="0" u="none" strike="noStrike" noProof="0" dirty="0">
                        <a:solidFill>
                          <a:schemeClr val="tx1"/>
                        </a:solidFill>
                        <a:latin typeface="Arial"/>
                      </a:endParaRPr>
                    </a:p>
                    <a:p>
                      <a:pPr algn="ctr" rtl="0" fontAlgn="t">
                        <a:spcBef>
                          <a:spcPts val="0"/>
                        </a:spcBef>
                        <a:spcAft>
                          <a:spcPts val="0"/>
                        </a:spcAft>
                      </a:pPr>
                      <a:r>
                        <a:rPr lang="en-GB" sz="1800" b="0" i="0" u="none" strike="noStrike" dirty="0">
                          <a:solidFill>
                            <a:srgbClr val="7F7F7F"/>
                          </a:solidFill>
                          <a:latin typeface="+mn-lt"/>
                        </a:rPr>
                        <a:t>10 </a:t>
                      </a:r>
                      <a:r>
                        <a:rPr lang="en-GB" sz="1800" b="0" i="0" u="none" strike="noStrike" noProof="0" dirty="0">
                          <a:solidFill>
                            <a:schemeClr val="tx1"/>
                          </a:solidFill>
                          <a:latin typeface="+mn-lt"/>
                        </a:rPr>
                        <a:t>Min.</a:t>
                      </a:r>
                      <a:endParaRPr lang="en-GB"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n-GB" sz="1800" b="0" i="0" u="none" strike="noStrike" dirty="0" err="1">
                          <a:solidFill>
                            <a:schemeClr val="tx1"/>
                          </a:solidFill>
                          <a:latin typeface="+mn-lt"/>
                        </a:rPr>
                        <a:t>Exercices</a:t>
                      </a:r>
                      <a:endParaRPr lang="en-GB" sz="1800" b="0" i="0" u="none" strike="noStrike" noProof="0" dirty="0">
                        <a:solidFill>
                          <a:schemeClr val="tx1"/>
                        </a:solidFill>
                        <a:latin typeface="+mn-lt"/>
                      </a:endParaRPr>
                    </a:p>
                    <a:p>
                      <a:pPr algn="ctr" rtl="0" fontAlgn="t">
                        <a:spcBef>
                          <a:spcPts val="0"/>
                        </a:spcBef>
                        <a:spcAft>
                          <a:spcPts val="0"/>
                        </a:spcAft>
                      </a:pPr>
                      <a:r>
                        <a:rPr lang="en-GB" sz="1800" b="0" i="0" u="none" strike="noStrike" dirty="0">
                          <a:solidFill>
                            <a:srgbClr val="7F7F7F"/>
                          </a:solidFill>
                          <a:latin typeface="+mn-lt"/>
                        </a:rPr>
                        <a:t>5 </a:t>
                      </a:r>
                      <a:r>
                        <a:rPr lang="en-GB" sz="1800" b="0" i="0" u="none" strike="noStrike" noProof="0" dirty="0">
                          <a:solidFill>
                            <a:schemeClr val="tx1"/>
                          </a:solidFill>
                          <a:latin typeface="+mn-lt"/>
                        </a:rPr>
                        <a:t>Min.</a:t>
                      </a:r>
                      <a:endParaRPr lang="en-GB"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n-GB" sz="1800" b="0" i="0" u="none" strike="noStrike" dirty="0">
                          <a:solidFill>
                            <a:schemeClr val="tx1"/>
                          </a:solidFill>
                          <a:latin typeface="+mn-lt"/>
                        </a:rPr>
                        <a:t>Matériel suppl.
</a:t>
                      </a:r>
                      <a:r>
                        <a:rPr lang="en-GB" sz="1800" b="0" i="0" u="none" strike="noStrike" dirty="0">
                          <a:solidFill>
                            <a:srgbClr val="7F7F7F"/>
                          </a:solidFill>
                          <a:latin typeface="+mn-lt"/>
                        </a:rPr>
                        <a:t>5 </a:t>
                      </a:r>
                      <a:r>
                        <a:rPr lang="en-GB" sz="1800" b="0" i="0" u="none" strike="noStrike" noProof="0" dirty="0">
                          <a:solidFill>
                            <a:schemeClr val="tx1"/>
                          </a:solidFill>
                          <a:latin typeface="+mn-lt"/>
                        </a:rPr>
                        <a:t>Min.</a:t>
                      </a:r>
                      <a:endParaRPr lang="en-GB"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en-GB" sz="2800" b="0" i="0" u="none" strike="noStrike" cap="none" dirty="0" err="1">
                <a:solidFill>
                  <a:schemeClr val="lt1"/>
                </a:solidFill>
                <a:latin typeface="Arial"/>
                <a:ea typeface="Arial"/>
                <a:cs typeface="Arial"/>
                <a:sym typeface="Arial"/>
              </a:rPr>
              <a:t>Contenu</a:t>
            </a:r>
            <a:endParaRPr lang="en-GB" sz="2800" dirty="0"/>
          </a:p>
        </p:txBody>
      </p:sp>
      <p:sp>
        <p:nvSpPr>
          <p:cNvPr id="57" name="Google Shape;57;p3"/>
          <p:cNvSpPr/>
          <p:nvPr/>
        </p:nvSpPr>
        <p:spPr>
          <a:xfrm>
            <a:off x="1358538" y="2396683"/>
            <a:ext cx="7354388" cy="1477287"/>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2200"/>
              <a:buFont typeface="+mj-lt"/>
              <a:buAutoNum type="arabicPeriod"/>
            </a:pPr>
            <a:r>
              <a:rPr lang="fr-FR" sz="2000" dirty="0">
                <a:solidFill>
                  <a:schemeClr val="tx1"/>
                </a:solidFill>
              </a:rPr>
              <a:t>Introduction 
Règlement sur l’accès aux véhicules urbains (UVAR)  
Exercice à choix multiples</a:t>
            </a:r>
            <a:endParaRPr lang="en-GB" sz="2000" b="0" i="0" u="none" strike="noStrike" cap="none" dirty="0">
              <a:solidFill>
                <a:srgbClr val="000000"/>
              </a:solidFill>
              <a:latin typeface="Arial"/>
              <a:ea typeface="Arial"/>
              <a:cs typeface="Arial"/>
              <a:sym typeface="Arial"/>
            </a:endParaRPr>
          </a:p>
        </p:txBody>
      </p:sp>
      <p:sp>
        <p:nvSpPr>
          <p:cNvPr id="58" name="Google Shape;58;p3"/>
          <p:cNvSpPr/>
          <p:nvPr/>
        </p:nvSpPr>
        <p:spPr>
          <a:xfrm>
            <a:off x="876753" y="2360711"/>
            <a:ext cx="338093" cy="1479769"/>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a:p>
        </p:txBody>
      </p:sp>
      <p:sp>
        <p:nvSpPr>
          <p:cNvPr id="72" name="Google Shape;72;g10b78f225a7_0_23"/>
          <p:cNvSpPr txBox="1"/>
          <p:nvPr/>
        </p:nvSpPr>
        <p:spPr>
          <a:xfrm>
            <a:off x="285530" y="970029"/>
            <a:ext cx="8558023" cy="493011"/>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Instructions pour la révision de la source</a:t>
            </a:r>
            <a:endParaRPr lang="en-GB" sz="2800" dirty="0">
              <a:solidFill>
                <a:schemeClr val="lt1"/>
              </a:solidFill>
            </a:endParaRPr>
          </a:p>
        </p:txBody>
      </p:sp>
      <p:sp>
        <p:nvSpPr>
          <p:cNvPr id="5" name="4 Rectángulo"/>
          <p:cNvSpPr/>
          <p:nvPr/>
        </p:nvSpPr>
        <p:spPr>
          <a:xfrm>
            <a:off x="319069" y="1929637"/>
            <a:ext cx="8367731" cy="4739759"/>
          </a:xfrm>
          <a:prstGeom prst="rect">
            <a:avLst/>
          </a:prstGeom>
        </p:spPr>
        <p:txBody>
          <a:bodyPr wrap="square">
            <a:spAutoFit/>
          </a:bodyPr>
          <a:lstStyle/>
          <a:p>
            <a:pPr lvl="0" algn="just"/>
            <a:r>
              <a:rPr lang="fr-FR" sz="1600" dirty="0">
                <a:solidFill>
                  <a:schemeClr val="tx1"/>
                </a:solidFill>
              </a:rPr>
              <a:t>Les réglementations environnementales dans les zones urbaines sont des règles approuvées par les organismes de réglementation locaux, tels que les municipalités ou les villes, dans le but de réduire l’impact environnemental généré par la mobilité des personnes et des biens. </a:t>
            </a:r>
          </a:p>
          <a:p>
            <a:pPr lvl="0" algn="just"/>
            <a:r>
              <a:rPr lang="fr-FR" sz="1600" dirty="0">
                <a:solidFill>
                  <a:schemeClr val="tx1"/>
                </a:solidFill>
              </a:rPr>
              <a:t>
Les municipalités européennes ont la compétence de gérer leurs propres villes et donc de les organiser en fonction de leurs objectifs environnementaux.  L’une des différentes mesures que les municipalités, et en particulier les villes, mettent en œuvre dans le but de réduire l’impact environnemental causé par la mobilité en leur sein, est de réglementer l’accès des véhicules aux zones urbaines, une mesure qui, en plus des véhicules privés, affecte également les distributeurs ou les opérateurs de fret urbain et en particulier ceux qui livrent dans le dernier kilomètre.</a:t>
            </a:r>
          </a:p>
          <a:p>
            <a:pPr lvl="0" algn="just"/>
            <a:r>
              <a:rPr lang="fr-FR" sz="1600" dirty="0">
                <a:solidFill>
                  <a:schemeClr val="tx1"/>
                </a:solidFill>
              </a:rPr>
              <a:t>
Dans cette capsule, en naviguant sur un site web, vous apprendrez le nom de l’outil qui régule l’accès des véhicules aux zones urbaines, et quels sont les principaux régimes de réglementation utilisés en Europe.
</a:t>
            </a:r>
            <a:endParaRPr lang="en-GB" sz="1600" dirty="0">
              <a:solidFill>
                <a:schemeClr val="tx1"/>
              </a:solidFill>
            </a:endParaRPr>
          </a:p>
          <a:p>
            <a:pPr lvl="0" algn="just"/>
            <a:r>
              <a:rPr lang="en-GB" sz="1600" dirty="0">
                <a:solidFill>
                  <a:schemeClr val="tx1"/>
                </a:solidFill>
              </a:rPr>
              <a:t> </a:t>
            </a:r>
          </a:p>
          <a:p>
            <a:r>
              <a:rPr lang="en-GB" dirty="0">
                <a:solidFill>
                  <a:schemeClr val="tx1"/>
                </a:solidFill>
              </a:rPr>
              <a:t> </a:t>
            </a:r>
            <a:endParaRPr lang="es-E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6</a:t>
            </a:fld>
            <a:endParaRPr/>
          </a:p>
        </p:txBody>
      </p:sp>
      <p:sp>
        <p:nvSpPr>
          <p:cNvPr id="72" name="Google Shape;72;g10b78f225a7_0_23"/>
          <p:cNvSpPr txBox="1"/>
          <p:nvPr/>
        </p:nvSpPr>
        <p:spPr>
          <a:xfrm>
            <a:off x="297405" y="958154"/>
            <a:ext cx="8558023" cy="493011"/>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ctr" anchorCtr="0">
            <a:noAutofit/>
          </a:bodyPr>
          <a:lstStyle/>
          <a:p>
            <a:pPr marL="742950" indent="-742950">
              <a:lnSpc>
                <a:spcPct val="90000"/>
              </a:lnSpc>
              <a:buSzPts val="2200"/>
            </a:pPr>
            <a:r>
              <a:rPr lang="en-GB" sz="2800" dirty="0">
                <a:solidFill>
                  <a:schemeClr val="lt1"/>
                </a:solidFill>
              </a:rPr>
              <a:t>1. Introduction </a:t>
            </a:r>
          </a:p>
        </p:txBody>
      </p:sp>
      <p:sp>
        <p:nvSpPr>
          <p:cNvPr id="6" name="5 CuadroTexto"/>
          <p:cNvSpPr txBox="1"/>
          <p:nvPr/>
        </p:nvSpPr>
        <p:spPr>
          <a:xfrm>
            <a:off x="313509" y="1815737"/>
            <a:ext cx="8477794" cy="3539430"/>
          </a:xfrm>
          <a:prstGeom prst="rect">
            <a:avLst/>
          </a:prstGeom>
          <a:noFill/>
        </p:spPr>
        <p:txBody>
          <a:bodyPr wrap="square" rtlCol="0">
            <a:spAutoFit/>
          </a:bodyPr>
          <a:lstStyle/>
          <a:p>
            <a:pPr algn="just"/>
            <a:r>
              <a:rPr lang="fr-FR" sz="1600" dirty="0"/>
              <a:t>La logistique du fret urbain est un écosystème complexe, où se produisent des impacts économiques, sociaux, territoriaux et environnementaux. En outre, près de 80 % des citoyens de l’UE vivent dans les villes, et ce pourcentage ne cesse de croître. </a:t>
            </a:r>
          </a:p>
          <a:p>
            <a:pPr algn="just"/>
            <a:r>
              <a:rPr lang="fr-FR" sz="1600" dirty="0"/>
              <a:t>
Dans ce contexte, la Commission européenne, par le biais d’une législation environnementale générale, veille à ce que les citoyens européens bénéficient de villes avec de l’air et de l’eau propres, qu’ils évitent l’exposition à un bruit excessif, que les villes traitent correctement les déchets, qu’ils protègent leur nature et leur biodiversité, qu’une meilleure infrastructure verte soit promue et bien plus encore.</a:t>
            </a:r>
          </a:p>
          <a:p>
            <a:pPr algn="just"/>
            <a:r>
              <a:rPr lang="fr-FR" sz="1600" dirty="0"/>
              <a:t>
Par conséquent, de nombreuses villes sont aux prises avec l’équilibre entre la congestion, la « qualité de vie », la pollution de l’air, les niveaux de bruit, l’accessibilité, les dommages aux bâtiments historiques et d’autres pressions de la vie urbaine.
</a:t>
            </a:r>
            <a:endParaRPr lang="en-US" sz="1600" dirty="0"/>
          </a:p>
        </p:txBody>
      </p:sp>
      <p:pic>
        <p:nvPicPr>
          <p:cNvPr id="1026" name="Picture 2"/>
          <p:cNvPicPr>
            <a:picLocks noChangeAspect="1" noChangeArrowheads="1"/>
          </p:cNvPicPr>
          <p:nvPr/>
        </p:nvPicPr>
        <p:blipFill>
          <a:blip r:embed="rId3"/>
          <a:srcRect/>
          <a:stretch>
            <a:fillRect/>
          </a:stretch>
        </p:blipFill>
        <p:spPr bwMode="auto">
          <a:xfrm>
            <a:off x="6231880" y="4965737"/>
            <a:ext cx="2133600" cy="1658799"/>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7</a:t>
            </a:fld>
            <a:endParaRPr/>
          </a:p>
        </p:txBody>
      </p:sp>
      <p:sp>
        <p:nvSpPr>
          <p:cNvPr id="72" name="Google Shape;72;g10b78f225a7_0_23"/>
          <p:cNvSpPr txBox="1"/>
          <p:nvPr/>
        </p:nvSpPr>
        <p:spPr>
          <a:xfrm>
            <a:off x="285530" y="970029"/>
            <a:ext cx="8558023" cy="493011"/>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buSzPts val="2200"/>
            </a:pPr>
            <a:r>
              <a:rPr lang="en-GB" sz="2800" dirty="0">
                <a:solidFill>
                  <a:schemeClr val="lt1"/>
                </a:solidFill>
              </a:rPr>
              <a:t>1. Introduction  </a:t>
            </a:r>
          </a:p>
        </p:txBody>
      </p:sp>
      <p:sp>
        <p:nvSpPr>
          <p:cNvPr id="6" name="5 CuadroTexto"/>
          <p:cNvSpPr txBox="1"/>
          <p:nvPr/>
        </p:nvSpPr>
        <p:spPr>
          <a:xfrm>
            <a:off x="313509" y="1776548"/>
            <a:ext cx="8477794" cy="1077218"/>
          </a:xfrm>
          <a:prstGeom prst="rect">
            <a:avLst/>
          </a:prstGeom>
          <a:noFill/>
        </p:spPr>
        <p:txBody>
          <a:bodyPr wrap="square" rtlCol="0">
            <a:spAutoFit/>
          </a:bodyPr>
          <a:lstStyle/>
          <a:p>
            <a:pPr algn="just"/>
            <a:r>
              <a:rPr lang="fr-FR" sz="1600" dirty="0"/>
              <a:t>Dans ce contexte, les villes prennent des mesures pour obtenir un air plus pur, plus d’espace pour la marche et le vélo, moins de congestion routière, etc. et le </a:t>
            </a:r>
            <a:r>
              <a:rPr lang="fr-FR" sz="1600" b="1" dirty="0">
                <a:solidFill>
                  <a:srgbClr val="18C320"/>
                </a:solidFill>
              </a:rPr>
              <a:t>Règlement sur l’accès aux véhicules urbains (UVAR) </a:t>
            </a:r>
            <a:r>
              <a:rPr lang="fr-FR" sz="1600" dirty="0"/>
              <a:t>est un outil puissant qu’elles utilisent.
</a:t>
            </a:r>
            <a:endParaRPr lang="en-GB" sz="1600" dirty="0"/>
          </a:p>
        </p:txBody>
      </p:sp>
      <p:pic>
        <p:nvPicPr>
          <p:cNvPr id="2050" name="Picture 2"/>
          <p:cNvPicPr>
            <a:picLocks noChangeAspect="1" noChangeArrowheads="1"/>
          </p:cNvPicPr>
          <p:nvPr/>
        </p:nvPicPr>
        <p:blipFill>
          <a:blip r:embed="rId3"/>
          <a:srcRect/>
          <a:stretch>
            <a:fillRect/>
          </a:stretch>
        </p:blipFill>
        <p:spPr bwMode="auto">
          <a:xfrm>
            <a:off x="3960307" y="2976877"/>
            <a:ext cx="1184197" cy="1444009"/>
          </a:xfrm>
          <a:prstGeom prst="rect">
            <a:avLst/>
          </a:prstGeom>
          <a:noFill/>
          <a:ln w="9525">
            <a:noFill/>
            <a:miter lim="800000"/>
            <a:headEnd/>
            <a:tailEnd/>
          </a:ln>
        </p:spPr>
      </p:pic>
      <p:sp>
        <p:nvSpPr>
          <p:cNvPr id="7" name="6 CuadroTexto"/>
          <p:cNvSpPr txBox="1"/>
          <p:nvPr/>
        </p:nvSpPr>
        <p:spPr>
          <a:xfrm>
            <a:off x="444135" y="4663439"/>
            <a:ext cx="4898573" cy="2062103"/>
          </a:xfrm>
          <a:prstGeom prst="rect">
            <a:avLst/>
          </a:prstGeom>
          <a:noFill/>
        </p:spPr>
        <p:txBody>
          <a:bodyPr wrap="square" rtlCol="0">
            <a:spAutoFit/>
          </a:bodyPr>
          <a:lstStyle/>
          <a:p>
            <a:pPr algn="just"/>
            <a:r>
              <a:rPr lang="es-ES" sz="1600" b="1" dirty="0"/>
              <a:t>DÉFINITION: 
</a:t>
            </a:r>
          </a:p>
          <a:p>
            <a:pPr algn="just"/>
            <a:r>
              <a:rPr lang="fr-FR" sz="1600" dirty="0"/>
              <a:t>Les UVAR réglementent l’accès des véhicules aux infrastructures urbaines (particulières et de marchandises). Ils peuvent également être considérés comme des règlements, des restrictions ou des interdictions. 
</a:t>
            </a:r>
            <a:endParaRPr lang="en-GB" sz="1600" dirty="0"/>
          </a:p>
        </p:txBody>
      </p:sp>
      <p:pic>
        <p:nvPicPr>
          <p:cNvPr id="2051" name="Picture 3"/>
          <p:cNvPicPr>
            <a:picLocks noChangeAspect="1" noChangeArrowheads="1"/>
          </p:cNvPicPr>
          <p:nvPr/>
        </p:nvPicPr>
        <p:blipFill>
          <a:blip r:embed="rId4"/>
          <a:srcRect/>
          <a:stretch>
            <a:fillRect/>
          </a:stretch>
        </p:blipFill>
        <p:spPr bwMode="auto">
          <a:xfrm>
            <a:off x="6218033" y="4386804"/>
            <a:ext cx="1657759" cy="187670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8</a:t>
            </a:fld>
            <a:endParaRPr/>
          </a:p>
        </p:txBody>
      </p:sp>
      <p:sp>
        <p:nvSpPr>
          <p:cNvPr id="72" name="Google Shape;72;g10b78f225a7_0_23"/>
          <p:cNvSpPr txBox="1"/>
          <p:nvPr/>
        </p:nvSpPr>
        <p:spPr>
          <a:xfrm>
            <a:off x="297406" y="934403"/>
            <a:ext cx="8558023" cy="493011"/>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buSzPts val="2200"/>
            </a:pPr>
            <a:r>
              <a:rPr lang="en-GB" sz="2800" dirty="0">
                <a:solidFill>
                  <a:schemeClr val="lt1"/>
                </a:solidFill>
              </a:rPr>
              <a:t>2. </a:t>
            </a:r>
            <a:r>
              <a:rPr lang="fr-FR" sz="2400" dirty="0">
                <a:solidFill>
                  <a:schemeClr val="lt1"/>
                </a:solidFill>
              </a:rPr>
              <a:t>Règlement sur l’accès aux véhicules urbains </a:t>
            </a:r>
            <a:r>
              <a:rPr lang="en-GB" sz="2400" dirty="0">
                <a:solidFill>
                  <a:schemeClr val="lt1"/>
                </a:solidFill>
              </a:rPr>
              <a:t>(UVAR) </a:t>
            </a:r>
            <a:endParaRPr lang="en-GB" sz="2800" dirty="0">
              <a:solidFill>
                <a:schemeClr val="lt1"/>
              </a:solidFill>
            </a:endParaRPr>
          </a:p>
        </p:txBody>
      </p:sp>
      <p:sp>
        <p:nvSpPr>
          <p:cNvPr id="5" name="4 Rectángulo"/>
          <p:cNvSpPr/>
          <p:nvPr/>
        </p:nvSpPr>
        <p:spPr>
          <a:xfrm>
            <a:off x="306006" y="1838197"/>
            <a:ext cx="8367731" cy="2554545"/>
          </a:xfrm>
          <a:prstGeom prst="rect">
            <a:avLst/>
          </a:prstGeom>
        </p:spPr>
        <p:txBody>
          <a:bodyPr wrap="square">
            <a:spAutoFit/>
          </a:bodyPr>
          <a:lstStyle/>
          <a:p>
            <a:r>
              <a:rPr lang="fr-FR" sz="1600" b="1" dirty="0">
                <a:solidFill>
                  <a:schemeClr val="tx1"/>
                </a:solidFill>
              </a:rPr>
              <a:t>Source (site web en EN): </a:t>
            </a:r>
            <a:r>
              <a:rPr lang="fr-FR" sz="1600" dirty="0">
                <a:solidFill>
                  <a:schemeClr val="tx1"/>
                </a:solidFill>
              </a:rPr>
              <a:t>Réglementation de l’accès urbain en Europe. (s.d.). </a:t>
            </a:r>
            <a:endParaRPr lang="en-GB" sz="1600" b="1" dirty="0">
              <a:solidFill>
                <a:schemeClr val="tx1"/>
              </a:solidFill>
            </a:endParaRPr>
          </a:p>
          <a:p>
            <a:endParaRPr lang="en-GB" sz="1600" b="1" dirty="0">
              <a:solidFill>
                <a:schemeClr val="tx1"/>
              </a:solidFill>
            </a:endParaRPr>
          </a:p>
          <a:p>
            <a:endParaRPr lang="en-GB" sz="1600" b="1" dirty="0">
              <a:solidFill>
                <a:schemeClr val="tx1"/>
              </a:solidFill>
            </a:endParaRPr>
          </a:p>
          <a:p>
            <a:endParaRPr lang="en-GB" sz="1600" dirty="0">
              <a:solidFill>
                <a:schemeClr val="tx1"/>
              </a:solidFill>
            </a:endParaRPr>
          </a:p>
          <a:p>
            <a:pPr lvl="0" algn="just"/>
            <a:endParaRPr lang="en-GB" sz="1600" dirty="0">
              <a:solidFill>
                <a:schemeClr val="tx1"/>
              </a:solidFill>
            </a:endParaRPr>
          </a:p>
          <a:p>
            <a:pPr lvl="0" algn="just"/>
            <a:r>
              <a:rPr lang="en-GB" sz="1600" b="1" dirty="0">
                <a:solidFill>
                  <a:schemeClr val="tx1"/>
                </a:solidFill>
              </a:rPr>
              <a:t>Résumé:</a:t>
            </a:r>
          </a:p>
          <a:p>
            <a:pPr lvl="0" algn="just"/>
            <a:r>
              <a:rPr lang="fr-FR" sz="1600" dirty="0">
                <a:solidFill>
                  <a:schemeClr val="tx1"/>
                </a:solidFill>
              </a:rPr>
              <a:t>Les villes régulent leur accès à l’aide de trois principaux systèmes de réglementation</a:t>
            </a:r>
            <a:r>
              <a:rPr lang="en-GB" sz="1600" dirty="0">
                <a:solidFill>
                  <a:schemeClr val="tx1"/>
                </a:solidFill>
              </a:rPr>
              <a:t>:</a:t>
            </a:r>
          </a:p>
          <a:p>
            <a:pPr lvl="0" algn="just">
              <a:buFont typeface="Wingdings" pitchFamily="2" charset="2"/>
              <a:buChar char="q"/>
            </a:pPr>
            <a:r>
              <a:rPr lang="en-GB" sz="1600" dirty="0">
                <a:solidFill>
                  <a:schemeClr val="tx1"/>
                </a:solidFill>
              </a:rPr>
              <a:t> </a:t>
            </a:r>
            <a:r>
              <a:rPr lang="fr-FR" sz="1600" dirty="0">
                <a:solidFill>
                  <a:schemeClr val="tx1"/>
                </a:solidFill>
              </a:rPr>
              <a:t>L’accès est régi par les émissions des véhicules
 L’accès est réglementé par paiement
 L’accès est réglementé par d’autres systèmes (permis par exemple)</a:t>
            </a:r>
            <a:endParaRPr lang="es-ES" dirty="0">
              <a:solidFill>
                <a:schemeClr val="tx1"/>
              </a:solidFill>
            </a:endParaRPr>
          </a:p>
        </p:txBody>
      </p:sp>
      <p:pic>
        <p:nvPicPr>
          <p:cNvPr id="3074" name="Picture 2"/>
          <p:cNvPicPr>
            <a:picLocks noChangeAspect="1" noChangeArrowheads="1"/>
          </p:cNvPicPr>
          <p:nvPr/>
        </p:nvPicPr>
        <p:blipFill>
          <a:blip r:embed="rId3"/>
          <a:srcRect l="16425" r="26669"/>
          <a:stretch>
            <a:fillRect/>
          </a:stretch>
        </p:blipFill>
        <p:spPr bwMode="auto">
          <a:xfrm>
            <a:off x="754996" y="4602163"/>
            <a:ext cx="2133600" cy="2255837"/>
          </a:xfrm>
          <a:prstGeom prst="rect">
            <a:avLst/>
          </a:prstGeom>
          <a:noFill/>
          <a:ln w="9525">
            <a:noFill/>
            <a:miter lim="800000"/>
            <a:headEnd/>
            <a:tailEnd/>
          </a:ln>
        </p:spPr>
      </p:pic>
      <p:pic>
        <p:nvPicPr>
          <p:cNvPr id="3075" name="Picture 3"/>
          <p:cNvPicPr>
            <a:picLocks noChangeAspect="1" noChangeArrowheads="1"/>
          </p:cNvPicPr>
          <p:nvPr/>
        </p:nvPicPr>
        <p:blipFill>
          <a:blip r:embed="rId4"/>
          <a:srcRect/>
          <a:stretch>
            <a:fillRect/>
          </a:stretch>
        </p:blipFill>
        <p:spPr bwMode="auto">
          <a:xfrm>
            <a:off x="3539795" y="4792886"/>
            <a:ext cx="1586278" cy="1851223"/>
          </a:xfrm>
          <a:prstGeom prst="rect">
            <a:avLst/>
          </a:prstGeom>
          <a:noFill/>
          <a:ln w="9525">
            <a:noFill/>
            <a:miter lim="800000"/>
            <a:headEnd/>
            <a:tailEnd/>
          </a:ln>
        </p:spPr>
      </p:pic>
      <p:pic>
        <p:nvPicPr>
          <p:cNvPr id="3076" name="Picture 4"/>
          <p:cNvPicPr>
            <a:picLocks noChangeAspect="1" noChangeArrowheads="1"/>
          </p:cNvPicPr>
          <p:nvPr/>
        </p:nvPicPr>
        <p:blipFill>
          <a:blip r:embed="rId5"/>
          <a:srcRect/>
          <a:stretch>
            <a:fillRect/>
          </a:stretch>
        </p:blipFill>
        <p:spPr bwMode="auto">
          <a:xfrm>
            <a:off x="6295112" y="4697947"/>
            <a:ext cx="1915368" cy="2005794"/>
          </a:xfrm>
          <a:prstGeom prst="rect">
            <a:avLst/>
          </a:prstGeom>
          <a:noFill/>
          <a:ln w="9525">
            <a:noFill/>
            <a:miter lim="800000"/>
            <a:headEnd/>
            <a:tailEnd/>
          </a:ln>
        </p:spPr>
      </p:pic>
      <p:sp>
        <p:nvSpPr>
          <p:cNvPr id="3" name="CuadroTexto 2">
            <a:extLst>
              <a:ext uri="{FF2B5EF4-FFF2-40B4-BE49-F238E27FC236}">
                <a16:creationId xmlns:a16="http://schemas.microsoft.com/office/drawing/2014/main" id="{A3E790B1-441A-F101-78EB-21D0B95B415A}"/>
              </a:ext>
            </a:extLst>
          </p:cNvPr>
          <p:cNvSpPr txBox="1"/>
          <p:nvPr/>
        </p:nvSpPr>
        <p:spPr>
          <a:xfrm>
            <a:off x="2645420" y="2526948"/>
            <a:ext cx="4593100" cy="307777"/>
          </a:xfrm>
          <a:prstGeom prst="rect">
            <a:avLst/>
          </a:prstGeom>
          <a:noFill/>
        </p:spPr>
        <p:txBody>
          <a:bodyPr wrap="square">
            <a:spAutoFit/>
          </a:bodyPr>
          <a:lstStyle/>
          <a:p>
            <a:r>
              <a:rPr lang="en-GB" sz="1400" dirty="0">
                <a:solidFill>
                  <a:schemeClr val="tx1"/>
                </a:solidFill>
                <a:hlinkClick r:id="rId6"/>
              </a:rPr>
              <a:t>https://urbanaccessregulations.eu/</a:t>
            </a:r>
            <a:r>
              <a:rPr lang="en-GB" sz="1400" dirty="0">
                <a:solidFill>
                  <a:schemeClr val="tx1"/>
                </a:solidFill>
              </a:rPr>
              <a:t> </a:t>
            </a:r>
            <a:endParaRPr lang="es-ES" dirty="0"/>
          </a:p>
        </p:txBody>
      </p:sp>
      <p:pic>
        <p:nvPicPr>
          <p:cNvPr id="4" name="Irudia 3">
            <a:extLst>
              <a:ext uri="{FF2B5EF4-FFF2-40B4-BE49-F238E27FC236}">
                <a16:creationId xmlns:a16="http://schemas.microsoft.com/office/drawing/2014/main" id="{8A439076-8C10-2847-FC2F-FE0B59694315}"/>
              </a:ext>
            </a:extLst>
          </p:cNvPr>
          <p:cNvPicPr>
            <a:picLocks noChangeAspect="1"/>
          </p:cNvPicPr>
          <p:nvPr/>
        </p:nvPicPr>
        <p:blipFill>
          <a:blip r:embed="rId7"/>
          <a:stretch>
            <a:fillRect/>
          </a:stretch>
        </p:blipFill>
        <p:spPr>
          <a:xfrm>
            <a:off x="1416752" y="2275792"/>
            <a:ext cx="810087" cy="81008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9</a:t>
            </a:fld>
            <a:endParaRPr/>
          </a:p>
        </p:txBody>
      </p:sp>
      <p:sp>
        <p:nvSpPr>
          <p:cNvPr id="5" name="4 Rectángulo"/>
          <p:cNvSpPr/>
          <p:nvPr/>
        </p:nvSpPr>
        <p:spPr>
          <a:xfrm>
            <a:off x="306006" y="1838197"/>
            <a:ext cx="8367731" cy="1569660"/>
          </a:xfrm>
          <a:prstGeom prst="rect">
            <a:avLst/>
          </a:prstGeom>
        </p:spPr>
        <p:txBody>
          <a:bodyPr wrap="square">
            <a:spAutoFit/>
          </a:bodyPr>
          <a:lstStyle/>
          <a:p>
            <a:pPr lvl="0" algn="just"/>
            <a:r>
              <a:rPr lang="fr-FR" sz="1600" dirty="0">
                <a:solidFill>
                  <a:schemeClr val="tx1"/>
                </a:solidFill>
              </a:rPr>
              <a:t>Bien qu’il existe trois principaux régimes de réglementation, les villes peuvent également les combiner.</a:t>
            </a:r>
          </a:p>
          <a:p>
            <a:pPr lvl="0" algn="just"/>
            <a:r>
              <a:rPr lang="fr-FR" sz="1600" dirty="0">
                <a:solidFill>
                  <a:schemeClr val="tx1"/>
                </a:solidFill>
              </a:rPr>
              <a:t>
Par exemple, lorsque les véhicules doivent payer et respecter les normes d’émissions pour accéder au centre-ville, comme c’est le cas à Londres. 
</a:t>
            </a:r>
            <a:endParaRPr lang="es-ES" dirty="0">
              <a:solidFill>
                <a:schemeClr val="tx1"/>
              </a:solidFill>
            </a:endParaRPr>
          </a:p>
        </p:txBody>
      </p:sp>
      <p:pic>
        <p:nvPicPr>
          <p:cNvPr id="6" name="Picture 2"/>
          <p:cNvPicPr>
            <a:picLocks noChangeAspect="1" noChangeArrowheads="1"/>
          </p:cNvPicPr>
          <p:nvPr/>
        </p:nvPicPr>
        <p:blipFill>
          <a:blip r:embed="rId3"/>
          <a:srcRect l="16425" r="26669"/>
          <a:stretch>
            <a:fillRect/>
          </a:stretch>
        </p:blipFill>
        <p:spPr bwMode="auto">
          <a:xfrm>
            <a:off x="1700545" y="3142199"/>
            <a:ext cx="2312126" cy="2444591"/>
          </a:xfrm>
          <a:prstGeom prst="rect">
            <a:avLst/>
          </a:prstGeom>
          <a:noFill/>
          <a:ln w="9525">
            <a:noFill/>
            <a:miter lim="800000"/>
            <a:headEnd/>
            <a:tailEnd/>
          </a:ln>
        </p:spPr>
      </p:pic>
      <p:pic>
        <p:nvPicPr>
          <p:cNvPr id="7" name="Picture 3"/>
          <p:cNvPicPr>
            <a:picLocks noChangeAspect="1" noChangeArrowheads="1"/>
          </p:cNvPicPr>
          <p:nvPr/>
        </p:nvPicPr>
        <p:blipFill>
          <a:blip r:embed="rId4"/>
          <a:srcRect/>
          <a:stretch>
            <a:fillRect/>
          </a:stretch>
        </p:blipFill>
        <p:spPr bwMode="auto">
          <a:xfrm>
            <a:off x="5284519" y="3550513"/>
            <a:ext cx="1562632" cy="1823628"/>
          </a:xfrm>
          <a:prstGeom prst="rect">
            <a:avLst/>
          </a:prstGeom>
          <a:noFill/>
          <a:ln w="9525">
            <a:noFill/>
            <a:miter lim="800000"/>
            <a:headEnd/>
            <a:tailEnd/>
          </a:ln>
        </p:spPr>
      </p:pic>
      <p:sp>
        <p:nvSpPr>
          <p:cNvPr id="8" name="7 Más"/>
          <p:cNvSpPr/>
          <p:nvPr/>
        </p:nvSpPr>
        <p:spPr>
          <a:xfrm>
            <a:off x="4120740" y="3838103"/>
            <a:ext cx="1123404" cy="1267099"/>
          </a:xfrm>
          <a:prstGeom prst="mathPlus">
            <a:avLst/>
          </a:prstGeom>
          <a:solidFill>
            <a:srgbClr val="18C320"/>
          </a:solidFill>
          <a:ln>
            <a:solidFill>
              <a:srgbClr val="18C3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Google Shape;72;g10b78f225a7_0_23">
            <a:extLst>
              <a:ext uri="{FF2B5EF4-FFF2-40B4-BE49-F238E27FC236}">
                <a16:creationId xmlns:a16="http://schemas.microsoft.com/office/drawing/2014/main" id="{6067454C-90D9-9986-786F-34BCEE4C0EE2}"/>
              </a:ext>
            </a:extLst>
          </p:cNvPr>
          <p:cNvSpPr txBox="1"/>
          <p:nvPr/>
        </p:nvSpPr>
        <p:spPr>
          <a:xfrm>
            <a:off x="297406" y="934403"/>
            <a:ext cx="8558023" cy="493011"/>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buSzPts val="2200"/>
            </a:pPr>
            <a:r>
              <a:rPr lang="en-GB" sz="2800" dirty="0">
                <a:solidFill>
                  <a:schemeClr val="lt1"/>
                </a:solidFill>
              </a:rPr>
              <a:t>2. </a:t>
            </a:r>
            <a:r>
              <a:rPr lang="fr-FR" sz="2400" dirty="0">
                <a:solidFill>
                  <a:schemeClr val="lt1"/>
                </a:solidFill>
              </a:rPr>
              <a:t>Règlement sur l’accès aux véhicules urbains </a:t>
            </a:r>
            <a:r>
              <a:rPr lang="en-GB" sz="2400" dirty="0">
                <a:solidFill>
                  <a:schemeClr val="lt1"/>
                </a:solidFill>
              </a:rPr>
              <a:t>(UVAR) </a:t>
            </a:r>
            <a:endParaRPr lang="en-GB" sz="2800" dirty="0">
              <a:solidFill>
                <a:schemeClr val="lt1"/>
              </a:solidFill>
            </a:endParaRPr>
          </a:p>
        </p:txBody>
      </p:sp>
    </p:spTree>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763</TotalTime>
  <Words>1652</Words>
  <Application>Microsoft Office PowerPoint</Application>
  <PresentationFormat>Affichage à l'écran (4:3)</PresentationFormat>
  <Paragraphs>129</Paragraphs>
  <Slides>18</Slides>
  <Notes>17</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vt:i4>
      </vt:variant>
    </vt:vector>
  </HeadingPairs>
  <TitlesOfParts>
    <vt:vector size="24" baseType="lpstr">
      <vt:lpstr>Arial</vt:lpstr>
      <vt:lpstr>Calibri</vt:lpstr>
      <vt:lpstr>Cambria</vt:lpstr>
      <vt:lpstr>Noto Sans Symbols</vt:lpstr>
      <vt:lpstr>Wingdings</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Emilie DE MIGUEL</cp:lastModifiedBy>
  <cp:revision>75</cp:revision>
  <dcterms:created xsi:type="dcterms:W3CDTF">2016-11-18T09:55:38Z</dcterms:created>
  <dcterms:modified xsi:type="dcterms:W3CDTF">2022-10-14T16:56:41Z</dcterms:modified>
</cp:coreProperties>
</file>