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0"/>
  </p:notesMasterIdLst>
  <p:sldIdLst>
    <p:sldId id="256" r:id="rId2"/>
    <p:sldId id="257" r:id="rId3"/>
    <p:sldId id="264" r:id="rId4"/>
    <p:sldId id="259" r:id="rId5"/>
    <p:sldId id="279" r:id="rId6"/>
    <p:sldId id="281" r:id="rId7"/>
    <p:sldId id="268" r:id="rId8"/>
    <p:sldId id="269" r:id="rId9"/>
    <p:sldId id="270" r:id="rId10"/>
    <p:sldId id="277" r:id="rId11"/>
    <p:sldId id="275" r:id="rId12"/>
    <p:sldId id="273" r:id="rId13"/>
    <p:sldId id="278" r:id="rId14"/>
    <p:sldId id="262" r:id="rId15"/>
    <p:sldId id="283" r:id="rId16"/>
    <p:sldId id="282" r:id="rId17"/>
    <p:sldId id="284" r:id="rId18"/>
    <p:sldId id="285" r:id="rId1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gbzyEzC8tiMHWx6deNdtHXJhxgO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roa" initials="G" lastIdx="11" clrIdx="0"/>
  <p:cmAuthor id="1" name="Pablo Alonso" initials="PA" lastIdx="1" clrIdx="1">
    <p:extLst>
      <p:ext uri="{19B8F6BF-5375-455C-9EA6-DF929625EA0E}">
        <p15:presenceInfo xmlns:p15="http://schemas.microsoft.com/office/powerpoint/2012/main" userId="Pablo Alons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C32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0C5976-FB19-4867-A2B4-DEF7078B3A27}">
  <a:tblStyle styleId="{980C5976-FB19-4867-A2B4-DEF7078B3A2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60"/>
  </p:normalViewPr>
  <p:slideViewPr>
    <p:cSldViewPr snapToGrid="0">
      <p:cViewPr varScale="1">
        <p:scale>
          <a:sx n="94" d="100"/>
          <a:sy n="94" d="100"/>
        </p:scale>
        <p:origin x="788" y="92"/>
      </p:cViewPr>
      <p:guideLst>
        <p:guide orient="horz" pos="2160"/>
        <p:guide pos="2880"/>
      </p:guideLst>
    </p:cSldViewPr>
  </p:slideViewPr>
  <p:notesTextViewPr>
    <p:cViewPr>
      <p:scale>
        <a:sx n="100" d="100"/>
        <a:sy n="100" d="100"/>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 name="Google Shape;2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4211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0b78f226a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6" name="Google Shape;76;g10b78f226a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0b78f226a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6" name="Google Shape;76;g10b78f226a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0b78f226a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6" name="Google Shape;76;g10b78f226a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0b78f226a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6" name="Google Shape;76;g10b78f226a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0b78f226a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6" name="Google Shape;76;g10b78f226a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10b78f22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1" name="Google Shape;31;g10b78f22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 name="Google Shape;5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6252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4"/>
        <p:cNvGrpSpPr/>
        <p:nvPr/>
      </p:nvGrpSpPr>
      <p:grpSpPr>
        <a:xfrm>
          <a:off x="0" y="0"/>
          <a:ext cx="0" cy="0"/>
          <a:chOff x="0" y="0"/>
          <a:chExt cx="0" cy="0"/>
        </a:xfrm>
      </p:grpSpPr>
      <p:sp>
        <p:nvSpPr>
          <p:cNvPr id="15" name="Google Shape;15;p7"/>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a:t>
            </a:fld>
            <a:endParaRPr/>
          </a:p>
        </p:txBody>
      </p:sp>
      <p:pic>
        <p:nvPicPr>
          <p:cNvPr id="16" name="Google Shape;16;p7"/>
          <p:cNvPicPr preferRelativeResize="0"/>
          <p:nvPr/>
        </p:nvPicPr>
        <p:blipFill rotWithShape="1">
          <a:blip r:embed="rId2">
            <a:alphaModFix/>
          </a:blip>
          <a:srcRect/>
          <a:stretch/>
        </p:blipFill>
        <p:spPr>
          <a:xfrm>
            <a:off x="239229" y="6327759"/>
            <a:ext cx="2010676" cy="500217"/>
          </a:xfrm>
          <a:prstGeom prst="rect">
            <a:avLst/>
          </a:prstGeom>
          <a:noFill/>
          <a:ln>
            <a:noFill/>
          </a:ln>
        </p:spPr>
      </p:pic>
      <p:sp>
        <p:nvSpPr>
          <p:cNvPr id="2" name="ZoneTexte 1">
            <a:extLst>
              <a:ext uri="{FF2B5EF4-FFF2-40B4-BE49-F238E27FC236}">
                <a16:creationId xmlns:a16="http://schemas.microsoft.com/office/drawing/2014/main" id="{0F7D8EB3-A4D8-A346-2C59-FDC21D13A4CC}"/>
              </a:ext>
            </a:extLst>
          </p:cNvPr>
          <p:cNvSpPr txBox="1"/>
          <p:nvPr userDrawn="1"/>
        </p:nvSpPr>
        <p:spPr>
          <a:xfrm>
            <a:off x="2188522" y="6400142"/>
            <a:ext cx="4599432" cy="415498"/>
          </a:xfrm>
          <a:prstGeom prst="rect">
            <a:avLst/>
          </a:prstGeom>
          <a:noFill/>
        </p:spPr>
        <p:txBody>
          <a:bodyPr wrap="square">
            <a:spAutoFit/>
          </a:bodyPr>
          <a:lstStyle/>
          <a:p>
            <a:pPr marL="0" marR="0" lvl="0" indent="0" algn="l" rtl="0">
              <a:lnSpc>
                <a:spcPct val="100000"/>
              </a:lnSpc>
              <a:spcBef>
                <a:spcPts val="0"/>
              </a:spcBef>
              <a:spcAft>
                <a:spcPts val="0"/>
              </a:spcAft>
              <a:buClr>
                <a:srgbClr val="666666"/>
              </a:buClr>
              <a:buSzPts val="750"/>
              <a:buFont typeface="Calibri"/>
              <a:buNone/>
            </a:pPr>
            <a:r>
              <a:rPr lang="fr-FR" sz="700" b="0" i="0" u="none" strike="noStrike" cap="none" dirty="0">
                <a:solidFill>
                  <a:srgbClr val="666666"/>
                </a:solidFill>
                <a:latin typeface="Arial"/>
                <a:cs typeface="Arial"/>
                <a:sym typeface="Arial"/>
              </a:rPr>
              <a:t>Le soutien de la Commission européenne à la production de cette publication ne constitue pas une approbation du contenu, qui reflète uniquement le point de vue des auteurs, et la Commission ne peut pas être tenue responsable de toute utilisation qui pourrait être faite des informations qu’elle contient.</a:t>
            </a:r>
            <a:endParaRPr lang="fr-FR" sz="700" b="0" i="0" u="none" strike="noStrike" cap="none" dirty="0">
              <a:solidFill>
                <a:srgbClr val="666666"/>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18"/>
        <p:cNvGrpSpPr/>
        <p:nvPr/>
      </p:nvGrpSpPr>
      <p:grpSpPr>
        <a:xfrm>
          <a:off x="0" y="0"/>
          <a:ext cx="0" cy="0"/>
          <a:chOff x="0" y="0"/>
          <a:chExt cx="0" cy="0"/>
        </a:xfrm>
      </p:grpSpPr>
      <p:sp>
        <p:nvSpPr>
          <p:cNvPr id="19" name="Google Shape;19;p8"/>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body" idx="1"/>
          </p:nvPr>
        </p:nvSpPr>
        <p:spPr>
          <a:xfrm>
            <a:off x="468313" y="1196975"/>
            <a:ext cx="8183562" cy="1612900"/>
          </a:xfrm>
          <a:prstGeom prst="rect">
            <a:avLst/>
          </a:prstGeom>
          <a:noFill/>
          <a:ln>
            <a:noFill/>
          </a:ln>
        </p:spPr>
        <p:txBody>
          <a:bodyPr spcFirstLastPara="1" wrap="square" lIns="182875" tIns="91425" rIns="91425" bIns="45700" anchor="t" anchorCtr="0">
            <a:noAutofit/>
          </a:bodyPr>
          <a:lstStyle>
            <a:lvl1pPr marL="457200" marR="0" lvl="0" indent="-370840" algn="l" rtl="0">
              <a:lnSpc>
                <a:spcPct val="100000"/>
              </a:lnSpc>
              <a:spcBef>
                <a:spcPts val="250"/>
              </a:spcBef>
              <a:spcAft>
                <a:spcPts val="0"/>
              </a:spcAft>
              <a:buClr>
                <a:schemeClr val="accent1"/>
              </a:buClr>
              <a:buSzPts val="2240"/>
              <a:buFont typeface="Noto Sans Symbols"/>
              <a:buChar char="⚫"/>
              <a:defRPr sz="2800" b="0" i="0" u="none" strike="noStrike" cap="none">
                <a:solidFill>
                  <a:schemeClr val="dk1"/>
                </a:solidFill>
                <a:latin typeface="Cambria"/>
                <a:ea typeface="Cambria"/>
                <a:cs typeface="Cambria"/>
                <a:sym typeface="Cambria"/>
              </a:defRPr>
            </a:lvl1pPr>
            <a:lvl2pPr marL="914400" marR="0" lvl="1" indent="-381000" algn="l" rtl="0">
              <a:lnSpc>
                <a:spcPct val="100000"/>
              </a:lnSpc>
              <a:spcBef>
                <a:spcPts val="250"/>
              </a:spcBef>
              <a:spcAft>
                <a:spcPts val="0"/>
              </a:spcAft>
              <a:buClr>
                <a:schemeClr val="accent1"/>
              </a:buClr>
              <a:buSzPts val="2400"/>
              <a:buFont typeface="Verdana"/>
              <a:buChar char="◦"/>
              <a:defRPr sz="2400" b="0" i="0" u="none" strike="noStrike" cap="none">
                <a:solidFill>
                  <a:schemeClr val="dk1"/>
                </a:solidFill>
                <a:latin typeface="Cambria"/>
                <a:ea typeface="Cambria"/>
                <a:cs typeface="Cambria"/>
                <a:sym typeface="Cambria"/>
              </a:defRPr>
            </a:lvl2pPr>
            <a:lvl3pPr marL="1371600" marR="0" lvl="2" indent="-368300" algn="l" rtl="0">
              <a:lnSpc>
                <a:spcPct val="100000"/>
              </a:lnSpc>
              <a:spcBef>
                <a:spcPts val="250"/>
              </a:spcBef>
              <a:spcAft>
                <a:spcPts val="0"/>
              </a:spcAft>
              <a:buClr>
                <a:srgbClr val="ED3742"/>
              </a:buClr>
              <a:buSzPts val="2200"/>
              <a:buFont typeface="Noto Sans Symbols"/>
              <a:buChar char="●"/>
              <a:defRPr sz="2200" b="0" i="0" u="none" strike="noStrike" cap="none">
                <a:solidFill>
                  <a:schemeClr val="dk1"/>
                </a:solidFill>
                <a:latin typeface="Cambria"/>
                <a:ea typeface="Cambria"/>
                <a:cs typeface="Cambria"/>
                <a:sym typeface="Cambria"/>
              </a:defRPr>
            </a:lvl3pPr>
            <a:lvl4pPr marL="1828800" marR="0" lvl="3" indent="-363728" algn="l" rtl="0">
              <a:lnSpc>
                <a:spcPct val="100000"/>
              </a:lnSpc>
              <a:spcBef>
                <a:spcPts val="225"/>
              </a:spcBef>
              <a:spcAft>
                <a:spcPts val="0"/>
              </a:spcAft>
              <a:buClr>
                <a:srgbClr val="ED3742"/>
              </a:buClr>
              <a:buSzPts val="2128"/>
              <a:buFont typeface="Verdana"/>
              <a:buChar char="◦"/>
              <a:defRPr sz="1900" b="0" i="0" u="none" strike="noStrike" cap="none">
                <a:solidFill>
                  <a:schemeClr val="dk1"/>
                </a:solidFill>
                <a:latin typeface="Cambria"/>
                <a:ea typeface="Cambria"/>
                <a:cs typeface="Cambria"/>
                <a:sym typeface="Cambria"/>
              </a:defRPr>
            </a:lvl4pPr>
            <a:lvl5pPr marL="2286000" marR="0" lvl="4" indent="-342900" algn="l" rtl="0">
              <a:lnSpc>
                <a:spcPct val="100000"/>
              </a:lnSpc>
              <a:spcBef>
                <a:spcPts val="250"/>
              </a:spcBef>
              <a:spcAft>
                <a:spcPts val="0"/>
              </a:spcAft>
              <a:buClr>
                <a:srgbClr val="4A85BF"/>
              </a:buClr>
              <a:buSzPts val="1800"/>
              <a:buFont typeface="Noto Sans Symbols"/>
              <a:buChar char="●"/>
              <a:defRPr sz="1800" b="0" i="0" u="none" strike="noStrike" cap="none">
                <a:solidFill>
                  <a:schemeClr val="dk1"/>
                </a:solidFill>
                <a:latin typeface="Cambria"/>
                <a:ea typeface="Cambria"/>
                <a:cs typeface="Cambria"/>
                <a:sym typeface="Cambria"/>
              </a:defRPr>
            </a:lvl5pPr>
            <a:lvl6pPr marL="2743200" marR="0" lvl="5" indent="-336550" algn="l" rtl="0">
              <a:lnSpc>
                <a:spcPct val="100000"/>
              </a:lnSpc>
              <a:spcBef>
                <a:spcPts val="250"/>
              </a:spcBef>
              <a:spcAft>
                <a:spcPts val="0"/>
              </a:spcAft>
              <a:buClr>
                <a:srgbClr val="BFFF49"/>
              </a:buClr>
              <a:buSzPts val="1700"/>
              <a:buFont typeface="Verdana"/>
              <a:buChar char="◦"/>
              <a:defRPr sz="1700" b="0" i="0" u="none" strike="noStrike" cap="none">
                <a:solidFill>
                  <a:schemeClr val="dk1"/>
                </a:solidFill>
                <a:latin typeface="Cambria"/>
                <a:ea typeface="Cambria"/>
                <a:cs typeface="Cambria"/>
                <a:sym typeface="Cambria"/>
              </a:defRPr>
            </a:lvl6pPr>
            <a:lvl7pPr marL="3200400" marR="0" lvl="6"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7pPr>
            <a:lvl8pPr marL="3657600" marR="0" lvl="7" indent="-323850" algn="l" rtl="0">
              <a:lnSpc>
                <a:spcPct val="100000"/>
              </a:lnSpc>
              <a:spcBef>
                <a:spcPts val="257"/>
              </a:spcBef>
              <a:spcAft>
                <a:spcPts val="0"/>
              </a:spcAft>
              <a:buClr>
                <a:srgbClr val="BFFF49"/>
              </a:buClr>
              <a:buSzPts val="1500"/>
              <a:buFont typeface="Verdana"/>
              <a:buChar char="◦"/>
              <a:defRPr sz="1500" b="0" i="0" u="none" strike="noStrike" cap="none">
                <a:solidFill>
                  <a:schemeClr val="dk1"/>
                </a:solidFill>
                <a:latin typeface="Cambria"/>
                <a:ea typeface="Cambria"/>
                <a:cs typeface="Cambria"/>
                <a:sym typeface="Cambria"/>
              </a:defRPr>
            </a:lvl8pPr>
            <a:lvl9pPr marL="4114800" marR="0" lvl="8"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9pPr>
          </a:lstStyle>
          <a:p>
            <a:endParaRPr/>
          </a:p>
        </p:txBody>
      </p:sp>
      <p:sp>
        <p:nvSpPr>
          <p:cNvPr id="11" name="Google Shape;11;p5" descr="Dexion s.r.o. joins the Czech Logistics Association"/>
          <p:cNvSpPr/>
          <p:nvPr/>
        </p:nvSpPr>
        <p:spPr>
          <a:xfrm>
            <a:off x="173038"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 name="Google Shape;12;p5"/>
          <p:cNvPicPr preferRelativeResize="0"/>
          <p:nvPr/>
        </p:nvPicPr>
        <p:blipFill rotWithShape="1">
          <a:blip r:embed="rId4">
            <a:alphaModFix/>
          </a:blip>
          <a:srcRect/>
          <a:stretch/>
        </p:blipFill>
        <p:spPr>
          <a:xfrm>
            <a:off x="372979" y="0"/>
            <a:ext cx="2061054" cy="649705"/>
          </a:xfrm>
          <a:prstGeom prst="rect">
            <a:avLst/>
          </a:prstGeom>
          <a:noFill/>
          <a:ln>
            <a:noFill/>
          </a:ln>
        </p:spPr>
      </p:pic>
      <p:sp>
        <p:nvSpPr>
          <p:cNvPr id="13" name="Google Shape;13;p5"/>
          <p:cNvSpPr/>
          <p:nvPr/>
        </p:nvSpPr>
        <p:spPr>
          <a:xfrm>
            <a:off x="264695" y="508411"/>
            <a:ext cx="1852863" cy="338554"/>
          </a:xfrm>
          <a:prstGeom prst="rect">
            <a:avLst/>
          </a:prstGeom>
          <a:noFill/>
          <a:ln>
            <a:noFill/>
          </a:ln>
        </p:spPr>
        <p:txBody>
          <a:bodyPr spcFirstLastPara="1" wrap="square" lIns="91425" tIns="45700" rIns="91425" bIns="45700" anchor="t" anchorCtr="0">
            <a:spAutoFit/>
          </a:bodyPr>
          <a:lstStyle/>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Successful online learning for </a:t>
            </a:r>
            <a:endParaRPr sz="800" b="0" i="0" u="none" strike="noStrike" cap="none">
              <a:solidFill>
                <a:srgbClr val="7F7F7F"/>
              </a:solidFill>
              <a:latin typeface="Arial"/>
              <a:ea typeface="Arial"/>
              <a:cs typeface="Arial"/>
              <a:sym typeface="Arial"/>
            </a:endParaRPr>
          </a:p>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sustainable last mile logistics</a:t>
            </a:r>
            <a:endParaRPr sz="800" b="1" i="0" u="none" strike="noStrike" cap="none">
              <a:solidFill>
                <a:srgbClr val="7F7F7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c.europa.eu/environment/strategy/environment-action-programme-2030_e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c.europa.eu/environment/strategy/environment-action-programme-2030_e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ec.europa.eu/clima/eu-action/climate-strategies-targets/2030-climate-energy-framework_e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ec.europa.eu/clima/eu-action/climate-strategies-targets/2050-long-term-strategy_en" TargetMode="External"/><Relationship Id="rId5" Type="http://schemas.openxmlformats.org/officeDocument/2006/relationships/hyperlink" Target="https://energytracker.asia/cop26-is-this-make-or-break-for-the-paris-agreement/" TargetMode="Externa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op.europa.eu/es/publication-detail/-/publication/92f6d5bc-76bc-11e9-9f05-01aa75ed71a1/language-en/format-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c.europa.eu/environment/strategy/environment-action-programme-2030_e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eur-lex.europa.eu/legal-content/EN/TXT/?uri=CELEX:32022D0591"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europarl.europa.eu/RegData/etudes/BRIE/2018/630336/EPRS_BRI(2018)630336_EN.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c.europa.eu/environment/strategy/environment-action-programme-2030_e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a:t>
            </a:fld>
            <a:endParaRPr/>
          </a:p>
        </p:txBody>
      </p:sp>
      <p:sp>
        <p:nvSpPr>
          <p:cNvPr id="25" name="Google Shape;25;p4"/>
          <p:cNvSpPr txBox="1"/>
          <p:nvPr/>
        </p:nvSpPr>
        <p:spPr>
          <a:xfrm>
            <a:off x="2599506" y="2794758"/>
            <a:ext cx="3945000" cy="1077300"/>
          </a:xfrm>
          <a:prstGeom prst="rect">
            <a:avLst/>
          </a:prstGeom>
          <a:solidFill>
            <a:srgbClr val="18C32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dirty="0">
                <a:solidFill>
                  <a:schemeClr val="lt1"/>
                </a:solidFill>
                <a:latin typeface="Arial"/>
                <a:ea typeface="Arial"/>
                <a:cs typeface="Arial"/>
                <a:sym typeface="Arial"/>
              </a:rPr>
              <a:t>Capsule</a:t>
            </a:r>
            <a:endParaRPr dirty="0"/>
          </a:p>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dirty="0">
                <a:solidFill>
                  <a:schemeClr val="lt1"/>
                </a:solidFill>
                <a:latin typeface="Arial"/>
                <a:ea typeface="Arial"/>
                <a:cs typeface="Arial"/>
                <a:sym typeface="Arial"/>
              </a:rPr>
              <a:t>1.4.5</a:t>
            </a:r>
            <a:endParaRPr sz="3200" b="0" i="0" u="none" strike="noStrike" cap="none" dirty="0">
              <a:solidFill>
                <a:schemeClr val="lt1"/>
              </a:solidFill>
              <a:latin typeface="Arial"/>
              <a:ea typeface="Arial"/>
              <a:cs typeface="Arial"/>
              <a:sym typeface="Arial"/>
            </a:endParaRPr>
          </a:p>
        </p:txBody>
      </p:sp>
      <p:sp>
        <p:nvSpPr>
          <p:cNvPr id="26" name="Google Shape;26;p4"/>
          <p:cNvSpPr txBox="1"/>
          <p:nvPr/>
        </p:nvSpPr>
        <p:spPr>
          <a:xfrm>
            <a:off x="1342793" y="4293825"/>
            <a:ext cx="7014600" cy="830956"/>
          </a:xfrm>
          <a:prstGeom prst="rect">
            <a:avLst/>
          </a:prstGeom>
          <a:noFill/>
          <a:ln w="19050"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lgn="ctr"/>
            <a:r>
              <a:rPr lang="fr-FR" sz="2400" b="1" dirty="0">
                <a:solidFill>
                  <a:schemeClr val="dk1"/>
                </a:solidFill>
              </a:rPr>
              <a:t> Objectifs et cibles en matière d’environnement</a:t>
            </a:r>
            <a:endParaRPr lang="en-GB" sz="2400" b="1" dirty="0">
              <a:solidFill>
                <a:schemeClr val="dk1"/>
              </a:solidFill>
            </a:endParaRPr>
          </a:p>
        </p:txBody>
      </p:sp>
      <p:sp>
        <p:nvSpPr>
          <p:cNvPr id="27" name="Google Shape;27;p4"/>
          <p:cNvSpPr txBox="1"/>
          <p:nvPr/>
        </p:nvSpPr>
        <p:spPr>
          <a:xfrm>
            <a:off x="248194" y="1222861"/>
            <a:ext cx="8451669" cy="707846"/>
          </a:xfrm>
          <a:prstGeom prst="rect">
            <a:avLst/>
          </a:prstGeom>
          <a:solidFill>
            <a:srgbClr val="18C320"/>
          </a:solid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fr-FR" sz="2000" b="1" dirty="0">
                <a:solidFill>
                  <a:schemeClr val="lt1"/>
                </a:solidFill>
              </a:rPr>
              <a:t>CHAPITRE 1 : L’environnement de la logistique de logistique du dernier kilomètre</a:t>
            </a:r>
            <a:endParaRPr lang="en-GB" sz="2000" b="1" i="0" u="none" strike="noStrike" cap="none" dirty="0">
              <a:solidFill>
                <a:schemeClr val="lt1"/>
              </a:solidFill>
              <a:latin typeface="Arial"/>
              <a:ea typeface="Arial"/>
              <a:cs typeface="Arial"/>
              <a:sym typeface="Arial"/>
            </a:endParaRPr>
          </a:p>
        </p:txBody>
      </p:sp>
      <p:sp>
        <p:nvSpPr>
          <p:cNvPr id="28" name="Google Shape;28;p4"/>
          <p:cNvSpPr txBox="1"/>
          <p:nvPr/>
        </p:nvSpPr>
        <p:spPr>
          <a:xfrm>
            <a:off x="243840" y="1858586"/>
            <a:ext cx="8451669" cy="707846"/>
          </a:xfrm>
          <a:prstGeom prst="rect">
            <a:avLst/>
          </a:prstGeom>
          <a:no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lgn="ctr"/>
            <a:r>
              <a:rPr lang="fr-FR" sz="2000" b="1" dirty="0">
                <a:solidFill>
                  <a:schemeClr val="dk1"/>
                </a:solidFill>
              </a:rPr>
              <a:t>UNITÉ 4: Caractéristiques et complexité de la logistique du fret urbain</a:t>
            </a:r>
            <a:endParaRPr lang="en-GB" sz="2000" b="1"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10</a:t>
            </a:fld>
            <a:endParaRPr/>
          </a:p>
        </p:txBody>
      </p:sp>
      <p:sp>
        <p:nvSpPr>
          <p:cNvPr id="72" name="Google Shape;72;g10b78f225a7_0_23"/>
          <p:cNvSpPr txBox="1"/>
          <p:nvPr/>
        </p:nvSpPr>
        <p:spPr>
          <a:xfrm>
            <a:off x="285530" y="970029"/>
            <a:ext cx="8558023" cy="493012"/>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457200" indent="-457200">
              <a:buSzPts val="2200"/>
            </a:pPr>
            <a:r>
              <a:rPr lang="fr-FR" sz="2400" dirty="0">
                <a:solidFill>
                  <a:schemeClr val="bg1"/>
                </a:solidFill>
              </a:rPr>
              <a:t>1. Les programmes d’action pour l’environnement en Europe  </a:t>
            </a:r>
            <a:endParaRPr lang="en-GB" sz="2400" dirty="0">
              <a:solidFill>
                <a:schemeClr val="bg1"/>
              </a:solidFill>
            </a:endParaRPr>
          </a:p>
        </p:txBody>
      </p:sp>
      <p:sp>
        <p:nvSpPr>
          <p:cNvPr id="5" name="4 Rectángulo"/>
          <p:cNvSpPr/>
          <p:nvPr/>
        </p:nvSpPr>
        <p:spPr>
          <a:xfrm>
            <a:off x="187303" y="1695505"/>
            <a:ext cx="8367731" cy="4031873"/>
          </a:xfrm>
          <a:prstGeom prst="rect">
            <a:avLst/>
          </a:prstGeom>
        </p:spPr>
        <p:txBody>
          <a:bodyPr wrap="square">
            <a:spAutoFit/>
          </a:bodyPr>
          <a:lstStyle/>
          <a:p>
            <a:pPr lvl="0" algn="just"/>
            <a:r>
              <a:rPr lang="fr-FR" sz="1600" dirty="0">
                <a:solidFill>
                  <a:schemeClr val="tx1"/>
                </a:solidFill>
              </a:rPr>
              <a:t>Et ici avec plus de détails:
</a:t>
            </a:r>
            <a:endParaRPr lang="en-GB" sz="1600" dirty="0">
              <a:solidFill>
                <a:schemeClr val="tx1"/>
              </a:solidFill>
              <a:hlinkClick r:id="rId3"/>
            </a:endParaRPr>
          </a:p>
          <a:p>
            <a:pPr marL="285750" indent="-285750" algn="just">
              <a:buFont typeface="Arial" panose="020B0604020202020204" pitchFamily="34" charset="0"/>
              <a:buChar char="•"/>
            </a:pPr>
            <a:r>
              <a:rPr lang="fr-FR" sz="1600" dirty="0">
                <a:solidFill>
                  <a:schemeClr val="tx1"/>
                </a:solidFill>
              </a:rPr>
              <a:t>Atteindre la réduction des émissions de gaz à effet de serre et la neutralité climatique à l’horizon 2030, comme le prévoit le règlement (UE) 2021/1119
Améliorer la capacité d’adaptation, renforcer la résilience et réduire la vulnérabilité au changement climatique
Progresser vers un modèle de croissance régénérative, découpler la croissance économique de l’utilisation des ressources et de la dégradation de l’environnement, et accélérer la transition vers une croissance circulaire
Poursuivre une ambition zéro pollution, y compris pour l’air, l’eau et le sol et protéger la santé et le bien-être des Européens
Protéger, préserver et restaurer la biodiversité et améliorer le capital naturel
Réduire les pressions environnementales et climatiques liées à la production et à la consommation (en particulier dans les domaines de l’énergie, de l’industrie, des bâtiments et des infrastructures, de la mobilité, du tourisme, du commerce international et du système alimentaire)</a:t>
            </a:r>
            <a:endParaRPr lang="en-US" sz="1600" dirty="0">
              <a:solidFill>
                <a:srgbClr val="404040"/>
              </a:solidFill>
            </a:endParaRPr>
          </a:p>
        </p:txBody>
      </p:sp>
      <p:sp>
        <p:nvSpPr>
          <p:cNvPr id="6" name="5 Rectángulo"/>
          <p:cNvSpPr/>
          <p:nvPr/>
        </p:nvSpPr>
        <p:spPr>
          <a:xfrm>
            <a:off x="427121" y="5756763"/>
            <a:ext cx="8289757" cy="738664"/>
          </a:xfrm>
          <a:prstGeom prst="rect">
            <a:avLst/>
          </a:prstGeom>
        </p:spPr>
        <p:txBody>
          <a:bodyPr wrap="square">
            <a:spAutoFit/>
          </a:bodyPr>
          <a:lstStyle/>
          <a:p>
            <a:pPr lvl="0"/>
            <a:r>
              <a:rPr lang="fr-FR" dirty="0">
                <a:solidFill>
                  <a:schemeClr val="tx1"/>
                </a:solidFill>
              </a:rPr>
              <a:t>Plus d’informations sur ces six objectifs clés sont disponibles sur le site web de la Commission européenne: Commission européenne. (2022). </a:t>
            </a:r>
            <a:r>
              <a:rPr lang="fr-FR" i="1" dirty="0">
                <a:solidFill>
                  <a:schemeClr val="tx1"/>
                </a:solidFill>
              </a:rPr>
              <a:t>Programme d’action pour l’environnement à l’horizon 2030.</a:t>
            </a:r>
            <a:r>
              <a:rPr lang="en-GB" dirty="0">
                <a:solidFill>
                  <a:schemeClr val="tx1"/>
                </a:solidFill>
              </a:rPr>
              <a:t> </a:t>
            </a:r>
            <a:r>
              <a:rPr lang="es-ES" dirty="0">
                <a:solidFill>
                  <a:schemeClr val="tx1"/>
                </a:solidFill>
                <a:hlinkClick r:id="rId3"/>
              </a:rPr>
              <a:t>https://ec.europa.eu/environment/strategy/environment-action-programme-2030_en</a:t>
            </a:r>
            <a:endParaRPr lang="es-ES"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11</a:t>
            </a:fld>
            <a:endParaRPr/>
          </a:p>
        </p:txBody>
      </p:sp>
      <p:sp>
        <p:nvSpPr>
          <p:cNvPr id="72" name="Google Shape;72;g10b78f225a7_0_23"/>
          <p:cNvSpPr txBox="1"/>
          <p:nvPr/>
        </p:nvSpPr>
        <p:spPr>
          <a:xfrm>
            <a:off x="285530" y="970029"/>
            <a:ext cx="8558023" cy="493012"/>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457200" indent="-457200">
              <a:buSzPts val="2200"/>
            </a:pPr>
            <a:r>
              <a:rPr lang="fr-FR" sz="2800" dirty="0">
                <a:solidFill>
                  <a:schemeClr val="bg1"/>
                </a:solidFill>
              </a:rPr>
              <a:t>2. Principaux objectifs pour 2030</a:t>
            </a:r>
            <a:endParaRPr lang="en-GB" sz="2800" dirty="0">
              <a:solidFill>
                <a:schemeClr val="bg1"/>
              </a:solidFill>
            </a:endParaRPr>
          </a:p>
        </p:txBody>
      </p:sp>
      <p:sp>
        <p:nvSpPr>
          <p:cNvPr id="5" name="4 Rectángulo"/>
          <p:cNvSpPr/>
          <p:nvPr/>
        </p:nvSpPr>
        <p:spPr>
          <a:xfrm>
            <a:off x="278849" y="1610630"/>
            <a:ext cx="8552330" cy="5016758"/>
          </a:xfrm>
          <a:prstGeom prst="rect">
            <a:avLst/>
          </a:prstGeom>
        </p:spPr>
        <p:txBody>
          <a:bodyPr wrap="square">
            <a:spAutoFit/>
          </a:bodyPr>
          <a:lstStyle/>
          <a:p>
            <a:pPr algn="just"/>
            <a:r>
              <a:rPr lang="fr-FR" sz="1600" dirty="0">
                <a:solidFill>
                  <a:schemeClr val="tx1"/>
                </a:solidFill>
                <a:latin typeface="+mn-lt"/>
              </a:rPr>
              <a:t>La Commission européenne, dans le domaine de l’énergie, du changement climatique et de l’environnement, a fixé le cadre d’action en matière de climat et d’énergie à l’horizon 2030.
</a:t>
            </a:r>
            <a:endParaRPr lang="en-US" sz="1600" dirty="0"/>
          </a:p>
          <a:p>
            <a:pPr algn="just"/>
            <a:r>
              <a:rPr lang="en-GB" sz="1600" b="1" dirty="0">
                <a:solidFill>
                  <a:schemeClr val="tx1"/>
                </a:solidFill>
              </a:rPr>
              <a:t>Source (site Web) : </a:t>
            </a:r>
            <a:r>
              <a:rPr lang="fr-FR" sz="1600" dirty="0">
                <a:solidFill>
                  <a:schemeClr val="tx1"/>
                </a:solidFill>
              </a:rPr>
              <a:t>Commission européenne. (2020). </a:t>
            </a:r>
            <a:r>
              <a:rPr lang="fr-FR" sz="1600" i="1" dirty="0">
                <a:solidFill>
                  <a:schemeClr val="tx1"/>
                </a:solidFill>
              </a:rPr>
              <a:t>Cadre Climat et énergie 2030.</a:t>
            </a:r>
            <a:r>
              <a:rPr lang="fr-FR" sz="1600" dirty="0">
                <a:solidFill>
                  <a:schemeClr val="tx1"/>
                </a:solidFill>
              </a:rPr>
              <a:t>
</a:t>
            </a:r>
            <a:endParaRPr lang="en-US" sz="1600" dirty="0"/>
          </a:p>
          <a:p>
            <a:pPr algn="just"/>
            <a:endParaRPr lang="en-US" sz="1600" dirty="0"/>
          </a:p>
          <a:p>
            <a:pPr algn="just"/>
            <a:endParaRPr lang="en-US" sz="1600" dirty="0"/>
          </a:p>
          <a:p>
            <a:pPr algn="just"/>
            <a:endParaRPr lang="en-US" sz="1600" dirty="0"/>
          </a:p>
          <a:p>
            <a:pPr algn="just"/>
            <a:r>
              <a:rPr lang="fr-FR" sz="1600" dirty="0"/>
              <a:t>Disponible dans toutes les langues européennes 
</a:t>
            </a:r>
            <a:endParaRPr lang="en-US" sz="1600" dirty="0"/>
          </a:p>
          <a:p>
            <a:pPr algn="just"/>
            <a:r>
              <a:rPr lang="en-US" sz="1600" b="1" dirty="0"/>
              <a:t>Résumé: 
</a:t>
            </a:r>
            <a:r>
              <a:rPr lang="fr-FR" sz="1600" dirty="0"/>
              <a:t>Le cadre d’action en matière de climat et d’énergie à l’horizon 2030 comprend trois cibles et objectifs stratégiques principaux pour la période 2021-2030:
</a:t>
            </a:r>
            <a:endParaRPr lang="en-US" sz="1600" dirty="0">
              <a:solidFill>
                <a:schemeClr val="tx1"/>
              </a:solidFill>
              <a:effectLst/>
              <a:latin typeface="+mn-lt"/>
            </a:endParaRPr>
          </a:p>
          <a:p>
            <a:pPr marL="342900" indent="-342900" algn="just">
              <a:buFont typeface="Arial" panose="020B0604020202020204" pitchFamily="34" charset="0"/>
              <a:buChar char="•"/>
            </a:pPr>
            <a:r>
              <a:rPr lang="fr-FR" sz="1600" dirty="0">
                <a:solidFill>
                  <a:schemeClr val="tx1"/>
                </a:solidFill>
                <a:latin typeface="+mn-lt"/>
              </a:rPr>
              <a:t>Réduction d’au moins 40 % des émissions de gaz à effet de serre (par rapport aux niveaux de 1990)
Au moins 32 % de part pour les énergies renouvelables
Amélioration d’au moins 32,5 % de l’efficacité énergétique</a:t>
            </a:r>
          </a:p>
          <a:p>
            <a:pPr marL="342900" indent="-342900" algn="just">
              <a:buFont typeface="Arial" panose="020B0604020202020204" pitchFamily="34" charset="0"/>
              <a:buChar char="•"/>
            </a:pPr>
            <a:endParaRPr lang="en-US" sz="1600" dirty="0">
              <a:solidFill>
                <a:schemeClr val="tx1"/>
              </a:solidFill>
              <a:latin typeface="+mn-lt"/>
            </a:endParaRPr>
          </a:p>
          <a:p>
            <a:pPr algn="just"/>
            <a:r>
              <a:rPr lang="fr-FR" sz="1600" dirty="0">
                <a:solidFill>
                  <a:schemeClr val="tx1"/>
                </a:solidFill>
                <a:latin typeface="+mn-lt"/>
              </a:rPr>
              <a:t>Ces objectifs sont une étape intermédiaire par rapport à ce que l’on veut atteindre d’ici 2050.</a:t>
            </a:r>
            <a:endParaRPr lang="en-US" sz="1600" dirty="0">
              <a:solidFill>
                <a:schemeClr val="tx1"/>
              </a:solidFill>
              <a:latin typeface="+mn-lt"/>
              <a:hlinkClick r:id="rId3"/>
            </a:endParaRPr>
          </a:p>
        </p:txBody>
      </p:sp>
      <p:sp>
        <p:nvSpPr>
          <p:cNvPr id="3" name="CuadroTexto 2">
            <a:extLst>
              <a:ext uri="{FF2B5EF4-FFF2-40B4-BE49-F238E27FC236}">
                <a16:creationId xmlns:a16="http://schemas.microsoft.com/office/drawing/2014/main" id="{E1D0CFE0-1D4E-A339-F2F6-4A5ABF043382}"/>
              </a:ext>
            </a:extLst>
          </p:cNvPr>
          <p:cNvSpPr txBox="1"/>
          <p:nvPr/>
        </p:nvSpPr>
        <p:spPr>
          <a:xfrm>
            <a:off x="2160104" y="2905780"/>
            <a:ext cx="6671075" cy="584775"/>
          </a:xfrm>
          <a:prstGeom prst="rect">
            <a:avLst/>
          </a:prstGeom>
          <a:noFill/>
        </p:spPr>
        <p:txBody>
          <a:bodyPr wrap="square">
            <a:spAutoFit/>
          </a:bodyPr>
          <a:lstStyle/>
          <a:p>
            <a:pPr algn="just"/>
            <a:r>
              <a:rPr lang="es-ES" sz="1600" u="sng" dirty="0">
                <a:solidFill>
                  <a:srgbClr val="0563C1"/>
                </a:solidFill>
                <a:ea typeface="Calibri" panose="020F0502020204030204" pitchFamily="34" charset="0"/>
                <a:hlinkClick r:id="rId4"/>
              </a:rPr>
              <a:t>https://ec.europa.eu/clima/eu-action/climate-strategies-targets/2030-climate-energy-framework_en</a:t>
            </a:r>
            <a:endParaRPr lang="es-ES" sz="1600" dirty="0">
              <a:ea typeface="Calibri" panose="020F0502020204030204" pitchFamily="34" charset="0"/>
            </a:endParaRPr>
          </a:p>
        </p:txBody>
      </p:sp>
      <p:pic>
        <p:nvPicPr>
          <p:cNvPr id="4" name="Irudia 3">
            <a:extLst>
              <a:ext uri="{FF2B5EF4-FFF2-40B4-BE49-F238E27FC236}">
                <a16:creationId xmlns:a16="http://schemas.microsoft.com/office/drawing/2014/main" id="{63B11873-D6F1-FFDA-DF44-6CD4E5A45606}"/>
              </a:ext>
            </a:extLst>
          </p:cNvPr>
          <p:cNvPicPr>
            <a:picLocks noChangeAspect="1"/>
          </p:cNvPicPr>
          <p:nvPr/>
        </p:nvPicPr>
        <p:blipFill>
          <a:blip r:embed="rId5"/>
          <a:stretch>
            <a:fillRect/>
          </a:stretch>
        </p:blipFill>
        <p:spPr>
          <a:xfrm>
            <a:off x="1129421" y="2762346"/>
            <a:ext cx="810087" cy="810087"/>
          </a:xfrm>
          <a:prstGeom prst="rect">
            <a:avLst/>
          </a:prstGeom>
        </p:spPr>
      </p:pic>
    </p:spTree>
    <p:extLst>
      <p:ext uri="{BB962C8B-B14F-4D97-AF65-F5344CB8AC3E}">
        <p14:creationId xmlns:p14="http://schemas.microsoft.com/office/powerpoint/2010/main" val="3965508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12</a:t>
            </a:fld>
            <a:endParaRPr/>
          </a:p>
        </p:txBody>
      </p:sp>
      <p:sp>
        <p:nvSpPr>
          <p:cNvPr id="72" name="Google Shape;72;g10b78f225a7_0_23"/>
          <p:cNvSpPr txBox="1"/>
          <p:nvPr/>
        </p:nvSpPr>
        <p:spPr>
          <a:xfrm>
            <a:off x="285530" y="970029"/>
            <a:ext cx="8558023" cy="493012"/>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457200" indent="-457200">
              <a:buSzPts val="2200"/>
            </a:pPr>
            <a:r>
              <a:rPr lang="en-GB" sz="2800" dirty="0">
                <a:solidFill>
                  <a:schemeClr val="bg1"/>
                </a:solidFill>
              </a:rPr>
              <a:t>3. </a:t>
            </a:r>
            <a:r>
              <a:rPr lang="fr-FR" sz="2800" dirty="0">
                <a:solidFill>
                  <a:schemeClr val="bg1"/>
                </a:solidFill>
              </a:rPr>
              <a:t>Neutre pour le climat à l’horizon 2050</a:t>
            </a:r>
            <a:endParaRPr lang="en-GB" sz="2800" dirty="0">
              <a:solidFill>
                <a:schemeClr val="bg1"/>
              </a:solidFill>
            </a:endParaRPr>
          </a:p>
        </p:txBody>
      </p:sp>
      <p:sp>
        <p:nvSpPr>
          <p:cNvPr id="7" name="CuadroTexto 6">
            <a:extLst>
              <a:ext uri="{FF2B5EF4-FFF2-40B4-BE49-F238E27FC236}">
                <a16:creationId xmlns:a16="http://schemas.microsoft.com/office/drawing/2014/main" id="{A40EFFC3-F383-B995-9332-ADF73CAE9B16}"/>
              </a:ext>
            </a:extLst>
          </p:cNvPr>
          <p:cNvSpPr txBox="1"/>
          <p:nvPr/>
        </p:nvSpPr>
        <p:spPr>
          <a:xfrm>
            <a:off x="285530" y="1673953"/>
            <a:ext cx="8558023" cy="3293209"/>
          </a:xfrm>
          <a:prstGeom prst="rect">
            <a:avLst/>
          </a:prstGeom>
          <a:noFill/>
        </p:spPr>
        <p:txBody>
          <a:bodyPr wrap="square">
            <a:spAutoFit/>
          </a:bodyPr>
          <a:lstStyle/>
          <a:p>
            <a:pPr algn="just"/>
            <a:r>
              <a:rPr lang="fr-FR" sz="1600" dirty="0">
                <a:solidFill>
                  <a:schemeClr val="tx1"/>
                </a:solidFill>
              </a:rPr>
              <a:t>Deux sources principales seront utilisées pour expliquer cette section : 
</a:t>
            </a:r>
            <a:endParaRPr lang="en-GB" sz="1600" dirty="0">
              <a:solidFill>
                <a:schemeClr val="tx1"/>
              </a:solidFill>
            </a:endParaRPr>
          </a:p>
          <a:p>
            <a:pPr algn="just"/>
            <a:r>
              <a:rPr lang="en-GB" sz="1600" b="1" dirty="0">
                <a:solidFill>
                  <a:schemeClr val="tx1"/>
                </a:solidFill>
              </a:rPr>
              <a:t>Source (site Web) : </a:t>
            </a:r>
            <a:r>
              <a:rPr lang="fr-FR" sz="1600" dirty="0">
                <a:solidFill>
                  <a:schemeClr val="tx1"/>
                </a:solidFill>
              </a:rPr>
              <a:t>Commission européenne. (2022). </a:t>
            </a:r>
            <a:r>
              <a:rPr lang="fr-FR" sz="1600" i="1" dirty="0">
                <a:solidFill>
                  <a:schemeClr val="tx1"/>
                </a:solidFill>
              </a:rPr>
              <a:t>Stratégie à long terme de 2050</a:t>
            </a:r>
            <a:r>
              <a:rPr lang="fr-FR" sz="1600" dirty="0">
                <a:solidFill>
                  <a:schemeClr val="tx1"/>
                </a:solidFill>
              </a:rPr>
              <a:t>. Disponible dans toutes les langues 
</a:t>
            </a:r>
            <a:endParaRPr lang="en-US" sz="1600" dirty="0"/>
          </a:p>
          <a:p>
            <a:pPr algn="just"/>
            <a:endParaRPr lang="en-US" sz="1600" dirty="0"/>
          </a:p>
          <a:p>
            <a:pPr algn="just"/>
            <a:endParaRPr lang="en-US" sz="1600" dirty="0"/>
          </a:p>
          <a:p>
            <a:pPr algn="just"/>
            <a:endParaRPr lang="en-US" sz="1600" dirty="0"/>
          </a:p>
          <a:p>
            <a:pPr algn="just"/>
            <a:r>
              <a:rPr lang="en-US" sz="1600" b="1" dirty="0"/>
              <a:t>Résumé: 
</a:t>
            </a:r>
            <a:r>
              <a:rPr lang="fr-FR" sz="1600" dirty="0"/>
              <a:t>L’UE vise à être climatiquement neutre d’ici 2050, une économie où les émissions nettes de gaz à effet de serre sont nulles. Cet objectif est au cœur du pacte vert pour l’Europe et conforme à l’engagement de l’UE en faveur d’une action mondiale pour le climat dans le cadre de l’accord de Paris.</a:t>
            </a:r>
            <a:endParaRPr lang="en-US" sz="1600" dirty="0"/>
          </a:p>
        </p:txBody>
      </p:sp>
      <p:pic>
        <p:nvPicPr>
          <p:cNvPr id="1026" name="Picture 2"/>
          <p:cNvPicPr>
            <a:picLocks noChangeAspect="1" noChangeArrowheads="1"/>
          </p:cNvPicPr>
          <p:nvPr/>
        </p:nvPicPr>
        <p:blipFill>
          <a:blip r:embed="rId3"/>
          <a:srcRect/>
          <a:stretch>
            <a:fillRect/>
          </a:stretch>
        </p:blipFill>
        <p:spPr bwMode="auto">
          <a:xfrm>
            <a:off x="397179" y="5184047"/>
            <a:ext cx="2997064" cy="1301165"/>
          </a:xfrm>
          <a:prstGeom prst="rect">
            <a:avLst/>
          </a:prstGeom>
          <a:noFill/>
          <a:ln w="9525">
            <a:noFill/>
            <a:miter lim="800000"/>
            <a:headEnd/>
            <a:tailEnd/>
          </a:ln>
        </p:spPr>
      </p:pic>
      <p:pic>
        <p:nvPicPr>
          <p:cNvPr id="1027" name="Picture 3"/>
          <p:cNvPicPr>
            <a:picLocks noChangeAspect="1" noChangeArrowheads="1"/>
          </p:cNvPicPr>
          <p:nvPr/>
        </p:nvPicPr>
        <p:blipFill>
          <a:blip r:embed="rId4"/>
          <a:srcRect/>
          <a:stretch>
            <a:fillRect/>
          </a:stretch>
        </p:blipFill>
        <p:spPr bwMode="auto">
          <a:xfrm>
            <a:off x="4937132" y="4680775"/>
            <a:ext cx="2700491" cy="1275904"/>
          </a:xfrm>
          <a:prstGeom prst="rect">
            <a:avLst/>
          </a:prstGeom>
          <a:noFill/>
          <a:ln w="9525">
            <a:noFill/>
            <a:miter lim="800000"/>
            <a:headEnd/>
            <a:tailEnd/>
          </a:ln>
        </p:spPr>
      </p:pic>
      <p:sp>
        <p:nvSpPr>
          <p:cNvPr id="8" name="7 CuadroTexto"/>
          <p:cNvSpPr txBox="1"/>
          <p:nvPr/>
        </p:nvSpPr>
        <p:spPr>
          <a:xfrm>
            <a:off x="3657600" y="6027420"/>
            <a:ext cx="5259556" cy="553998"/>
          </a:xfrm>
          <a:prstGeom prst="rect">
            <a:avLst/>
          </a:prstGeom>
          <a:noFill/>
        </p:spPr>
        <p:txBody>
          <a:bodyPr wrap="square" rtlCol="0">
            <a:spAutoFit/>
          </a:bodyPr>
          <a:lstStyle/>
          <a:p>
            <a:r>
              <a:rPr lang="fr-FR" sz="1000" dirty="0">
                <a:latin typeface="+mj-lt"/>
              </a:rPr>
              <a:t>Source : Koons, E. (2021, 21 juin). COP26 – </a:t>
            </a:r>
            <a:r>
              <a:rPr lang="fr-FR" sz="1000" i="1" dirty="0">
                <a:latin typeface="+mj-lt"/>
              </a:rPr>
              <a:t>Est-ce que c’est faire ou défaire l’Accord de Paris ?</a:t>
            </a:r>
            <a:r>
              <a:rPr lang="fr-FR" sz="1000" dirty="0">
                <a:latin typeface="+mj-lt"/>
              </a:rPr>
              <a:t>. Energy Tracker Asie</a:t>
            </a:r>
            <a:r>
              <a:rPr lang="en-US" sz="1000" i="0" dirty="0">
                <a:solidFill>
                  <a:schemeClr val="tx1"/>
                </a:solidFill>
                <a:effectLst/>
                <a:latin typeface="+mj-lt"/>
              </a:rPr>
              <a:t>. </a:t>
            </a:r>
            <a:r>
              <a:rPr lang="es-ES" sz="1000" dirty="0">
                <a:latin typeface="+mj-lt"/>
                <a:hlinkClick r:id="rId5"/>
              </a:rPr>
              <a:t>https://energytracker.asia/cop26-is-this-make-or-break-for-the-paris-agreement/</a:t>
            </a:r>
            <a:endParaRPr lang="es-ES" sz="1000" dirty="0"/>
          </a:p>
        </p:txBody>
      </p:sp>
      <p:sp>
        <p:nvSpPr>
          <p:cNvPr id="3" name="CuadroTexto 2">
            <a:extLst>
              <a:ext uri="{FF2B5EF4-FFF2-40B4-BE49-F238E27FC236}">
                <a16:creationId xmlns:a16="http://schemas.microsoft.com/office/drawing/2014/main" id="{A0FA131F-B8EE-3493-B11C-2CE410233AF8}"/>
              </a:ext>
            </a:extLst>
          </p:cNvPr>
          <p:cNvSpPr txBox="1"/>
          <p:nvPr/>
        </p:nvSpPr>
        <p:spPr>
          <a:xfrm>
            <a:off x="2110408" y="2827207"/>
            <a:ext cx="6547614" cy="800219"/>
          </a:xfrm>
          <a:prstGeom prst="rect">
            <a:avLst/>
          </a:prstGeom>
          <a:noFill/>
        </p:spPr>
        <p:txBody>
          <a:bodyPr wrap="square">
            <a:spAutoFit/>
          </a:bodyPr>
          <a:lstStyle/>
          <a:p>
            <a:pPr algn="just"/>
            <a:r>
              <a:rPr lang="es-ES" sz="1600" u="sng" dirty="0">
                <a:solidFill>
                  <a:srgbClr val="0563C1"/>
                </a:solidFill>
                <a:latin typeface="+mj-lt"/>
                <a:ea typeface="Calibri" panose="020F0502020204030204" pitchFamily="34" charset="0"/>
                <a:hlinkClick r:id="rId6"/>
              </a:rPr>
              <a:t>https://ec.europa.eu/clima/eu-action/climate-strategies-targets/2050-long-term-strategy_en</a:t>
            </a:r>
            <a:endParaRPr lang="es-ES" sz="1600" dirty="0">
              <a:latin typeface="+mj-lt"/>
            </a:endParaRPr>
          </a:p>
          <a:p>
            <a:pPr algn="just"/>
            <a:endParaRPr lang="en-US" sz="1400" dirty="0"/>
          </a:p>
        </p:txBody>
      </p:sp>
      <p:pic>
        <p:nvPicPr>
          <p:cNvPr id="4" name="Irudia 3">
            <a:extLst>
              <a:ext uri="{FF2B5EF4-FFF2-40B4-BE49-F238E27FC236}">
                <a16:creationId xmlns:a16="http://schemas.microsoft.com/office/drawing/2014/main" id="{FE0BC4C7-8B80-BDE7-338E-B3F779684541}"/>
              </a:ext>
            </a:extLst>
          </p:cNvPr>
          <p:cNvPicPr>
            <a:picLocks noChangeAspect="1"/>
          </p:cNvPicPr>
          <p:nvPr/>
        </p:nvPicPr>
        <p:blipFill>
          <a:blip r:embed="rId7"/>
          <a:stretch>
            <a:fillRect/>
          </a:stretch>
        </p:blipFill>
        <p:spPr>
          <a:xfrm>
            <a:off x="1114790" y="2792403"/>
            <a:ext cx="810087" cy="81008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13</a:t>
            </a:fld>
            <a:endParaRPr/>
          </a:p>
        </p:txBody>
      </p:sp>
      <p:sp>
        <p:nvSpPr>
          <p:cNvPr id="72" name="Google Shape;72;g10b78f225a7_0_23"/>
          <p:cNvSpPr txBox="1"/>
          <p:nvPr/>
        </p:nvSpPr>
        <p:spPr>
          <a:xfrm>
            <a:off x="285530" y="970029"/>
            <a:ext cx="8558023" cy="493012"/>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457200" indent="-457200">
              <a:buSzPts val="2200"/>
            </a:pPr>
            <a:r>
              <a:rPr lang="fr-FR" sz="2800" dirty="0">
                <a:solidFill>
                  <a:schemeClr val="bg1"/>
                </a:solidFill>
              </a:rPr>
              <a:t>3. Neutre pour le climat à l’horizon 2050</a:t>
            </a:r>
            <a:endParaRPr lang="en-GB" sz="2800" dirty="0">
              <a:solidFill>
                <a:schemeClr val="bg1"/>
              </a:solidFill>
            </a:endParaRPr>
          </a:p>
        </p:txBody>
      </p:sp>
      <p:pic>
        <p:nvPicPr>
          <p:cNvPr id="2050" name="Picture 2"/>
          <p:cNvPicPr>
            <a:picLocks noChangeAspect="1" noChangeArrowheads="1"/>
          </p:cNvPicPr>
          <p:nvPr/>
        </p:nvPicPr>
        <p:blipFill>
          <a:blip r:embed="rId3"/>
          <a:srcRect/>
          <a:stretch>
            <a:fillRect/>
          </a:stretch>
        </p:blipFill>
        <p:spPr bwMode="auto">
          <a:xfrm>
            <a:off x="5079911" y="3368842"/>
            <a:ext cx="3574392" cy="2514600"/>
          </a:xfrm>
          <a:prstGeom prst="rect">
            <a:avLst/>
          </a:prstGeom>
          <a:noFill/>
          <a:ln w="9525">
            <a:noFill/>
            <a:miter lim="800000"/>
            <a:headEnd/>
            <a:tailEnd/>
          </a:ln>
        </p:spPr>
      </p:pic>
      <p:sp>
        <p:nvSpPr>
          <p:cNvPr id="8" name="7 CuadroTexto"/>
          <p:cNvSpPr txBox="1"/>
          <p:nvPr/>
        </p:nvSpPr>
        <p:spPr>
          <a:xfrm>
            <a:off x="300787" y="1624265"/>
            <a:ext cx="8542423" cy="2554545"/>
          </a:xfrm>
          <a:prstGeom prst="rect">
            <a:avLst/>
          </a:prstGeom>
          <a:noFill/>
        </p:spPr>
        <p:txBody>
          <a:bodyPr wrap="square" rtlCol="0">
            <a:spAutoFit/>
          </a:bodyPr>
          <a:lstStyle/>
          <a:p>
            <a:pPr algn="just"/>
            <a:r>
              <a:rPr lang="en-US" sz="1600" b="1" dirty="0"/>
              <a:t>Source (site Web) : 
</a:t>
            </a:r>
            <a:r>
              <a:rPr lang="fr-FR" sz="1600" dirty="0"/>
              <a:t>Office des publications de l’Union européenne. (16 juillet 2019). </a:t>
            </a:r>
            <a:r>
              <a:rPr lang="fr-FR" sz="1600" i="1" dirty="0"/>
              <a:t>Une vision stratégique à long terme pour une économie de l’UE prospère, moderne, compétitive et neutre pour le climat. </a:t>
            </a:r>
            <a:r>
              <a:rPr lang="fr-FR" sz="1600" dirty="0"/>
              <a:t>
</a:t>
            </a:r>
            <a:endParaRPr lang="en-US" sz="1600" i="1" dirty="0"/>
          </a:p>
          <a:p>
            <a:pPr algn="just"/>
            <a:endParaRPr lang="en-US" sz="1600" i="1" dirty="0"/>
          </a:p>
          <a:p>
            <a:pPr algn="just"/>
            <a:endParaRPr lang="en-US" sz="1600" i="1" dirty="0"/>
          </a:p>
          <a:p>
            <a:pPr algn="just"/>
            <a:endParaRPr lang="en-US" sz="1600" dirty="0"/>
          </a:p>
          <a:p>
            <a:pPr algn="just"/>
            <a:r>
              <a:rPr lang="fr-FR" sz="1600" dirty="0"/>
              <a:t>Disponible dans toutes les langues
</a:t>
            </a:r>
            <a:endParaRPr lang="es-ES" sz="1600" dirty="0"/>
          </a:p>
        </p:txBody>
      </p:sp>
      <p:sp>
        <p:nvSpPr>
          <p:cNvPr id="9" name="8 Rectángulo"/>
          <p:cNvSpPr/>
          <p:nvPr/>
        </p:nvSpPr>
        <p:spPr>
          <a:xfrm>
            <a:off x="285530" y="3932589"/>
            <a:ext cx="4572000" cy="2708434"/>
          </a:xfrm>
          <a:prstGeom prst="rect">
            <a:avLst/>
          </a:prstGeom>
        </p:spPr>
        <p:txBody>
          <a:bodyPr>
            <a:spAutoFit/>
          </a:bodyPr>
          <a:lstStyle/>
          <a:p>
            <a:pPr algn="just"/>
            <a:r>
              <a:rPr lang="en-US" sz="1600" b="1" dirty="0"/>
              <a:t>Résumé: 
</a:t>
            </a:r>
            <a:r>
              <a:rPr lang="fr-FR" dirty="0"/>
              <a:t>Toutes les parties de la société et les secteurs économiques joueront un rôle – du secteur de l’énergie à l’industrie, en passant par la mobilité, les bâtiments, l’agriculture et la foresterie.</a:t>
            </a:r>
          </a:p>
          <a:p>
            <a:pPr algn="just"/>
            <a:r>
              <a:rPr lang="fr-FR" dirty="0"/>
              <a:t>
L’UE veut montrer la voie en investissant dans des solutions technologiques réalistes, en responsabilisant les citoyens et en alignant les actions dans des domaines clés tels que la politique industrielle, la finance et la recherche, tout en garantissant l’équité sociale pour une transition juste.</a:t>
            </a:r>
            <a:endParaRPr lang="en-US" sz="1600" dirty="0"/>
          </a:p>
        </p:txBody>
      </p:sp>
      <p:sp>
        <p:nvSpPr>
          <p:cNvPr id="3" name="CuadroTexto 2">
            <a:extLst>
              <a:ext uri="{FF2B5EF4-FFF2-40B4-BE49-F238E27FC236}">
                <a16:creationId xmlns:a16="http://schemas.microsoft.com/office/drawing/2014/main" id="{D0865DF2-8EFB-8A95-C68B-0674EC3764A0}"/>
              </a:ext>
            </a:extLst>
          </p:cNvPr>
          <p:cNvSpPr txBox="1"/>
          <p:nvPr/>
        </p:nvSpPr>
        <p:spPr>
          <a:xfrm>
            <a:off x="2163417" y="2587401"/>
            <a:ext cx="6679793" cy="584775"/>
          </a:xfrm>
          <a:prstGeom prst="rect">
            <a:avLst/>
          </a:prstGeom>
          <a:noFill/>
        </p:spPr>
        <p:txBody>
          <a:bodyPr wrap="square">
            <a:spAutoFit/>
          </a:bodyPr>
          <a:lstStyle/>
          <a:p>
            <a:pPr algn="just"/>
            <a:r>
              <a:rPr lang="en-US" sz="1600" dirty="0">
                <a:hlinkClick r:id="rId4"/>
              </a:rPr>
              <a:t>https://op.europa.eu/es/publication-detail/-/publication/92f6d5bc-76bc-11e9-9f05-01aa75ed71a1/language-en/format-PDF</a:t>
            </a:r>
            <a:endParaRPr lang="en-US" sz="1600" dirty="0"/>
          </a:p>
        </p:txBody>
      </p:sp>
      <p:pic>
        <p:nvPicPr>
          <p:cNvPr id="4" name="Irudia 3">
            <a:extLst>
              <a:ext uri="{FF2B5EF4-FFF2-40B4-BE49-F238E27FC236}">
                <a16:creationId xmlns:a16="http://schemas.microsoft.com/office/drawing/2014/main" id="{BF8D2084-CB90-2CD0-C6D3-284E792AC4A9}"/>
              </a:ext>
            </a:extLst>
          </p:cNvPr>
          <p:cNvPicPr>
            <a:picLocks noChangeAspect="1"/>
          </p:cNvPicPr>
          <p:nvPr/>
        </p:nvPicPr>
        <p:blipFill>
          <a:blip r:embed="rId5"/>
          <a:stretch>
            <a:fillRect/>
          </a:stretch>
        </p:blipFill>
        <p:spPr>
          <a:xfrm>
            <a:off x="1114790" y="2474744"/>
            <a:ext cx="810087" cy="81008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10b78f226a2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s-ES"/>
              <a:pPr marL="0" lvl="0" indent="0" algn="r" rtl="0">
                <a:spcBef>
                  <a:spcPts val="0"/>
                </a:spcBef>
                <a:spcAft>
                  <a:spcPts val="0"/>
                </a:spcAft>
                <a:buClr>
                  <a:srgbClr val="000000"/>
                </a:buClr>
                <a:buSzPts val="1000"/>
                <a:buFont typeface="Arial"/>
                <a:buNone/>
              </a:pPr>
              <a:t>14</a:t>
            </a:fld>
            <a:endParaRPr/>
          </a:p>
        </p:txBody>
      </p:sp>
      <p:sp>
        <p:nvSpPr>
          <p:cNvPr id="79" name="Google Shape;79;g10b78f226a2_0_0"/>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3959"/>
              <a:buFont typeface="Arial"/>
              <a:buNone/>
            </a:pPr>
            <a:r>
              <a:rPr lang="en-GB" sz="2800" dirty="0">
                <a:solidFill>
                  <a:schemeClr val="lt1"/>
                </a:solidFill>
              </a:rPr>
              <a:t>4. </a:t>
            </a:r>
            <a:r>
              <a:rPr lang="en-GB" sz="2800" dirty="0" err="1">
                <a:solidFill>
                  <a:schemeClr val="lt1"/>
                </a:solidFill>
              </a:rPr>
              <a:t>Exercices</a:t>
            </a:r>
            <a:endParaRPr lang="en-GB" sz="2800" b="0" i="0" u="none" strike="noStrike" cap="none" dirty="0">
              <a:solidFill>
                <a:schemeClr val="lt1"/>
              </a:solidFill>
              <a:latin typeface="Arial"/>
              <a:ea typeface="Arial"/>
              <a:cs typeface="Arial"/>
              <a:sym typeface="Arial"/>
            </a:endParaRPr>
          </a:p>
        </p:txBody>
      </p:sp>
      <p:sp>
        <p:nvSpPr>
          <p:cNvPr id="80" name="Google Shape;80;g10b78f226a2_0_0"/>
          <p:cNvSpPr/>
          <p:nvPr/>
        </p:nvSpPr>
        <p:spPr>
          <a:xfrm>
            <a:off x="326575" y="1704724"/>
            <a:ext cx="8444446" cy="3432759"/>
          </a:xfrm>
          <a:prstGeom prst="rect">
            <a:avLst/>
          </a:prstGeom>
          <a:noFill/>
          <a:ln w="9525" cap="flat" cmpd="sng">
            <a:solidFill>
              <a:srgbClr val="A5A5A5"/>
            </a:solidFill>
            <a:prstDash val="dash"/>
            <a:round/>
            <a:headEnd type="none" w="sm" len="sm"/>
            <a:tailEnd type="none" w="sm" len="sm"/>
          </a:ln>
        </p:spPr>
        <p:txBody>
          <a:bodyPr spcFirstLastPara="1" wrap="square" lIns="91425" tIns="45700" rIns="91425" bIns="45700" anchor="t" anchorCtr="0">
            <a:noAutofit/>
          </a:bodyPr>
          <a:lstStyle/>
          <a:p>
            <a:pPr lvl="0">
              <a:buSzPts val="2000"/>
            </a:pPr>
            <a:r>
              <a:rPr lang="fr-FR" sz="2000" dirty="0">
                <a:solidFill>
                  <a:schemeClr val="tx1"/>
                </a:solidFill>
              </a:rPr>
              <a:t>Sélectionnez la bonne réponse, une seule, pour chaque question :
</a:t>
            </a:r>
            <a:endParaRPr lang="en-GB" sz="2000" dirty="0">
              <a:solidFill>
                <a:schemeClr val="tx1"/>
              </a:solidFill>
            </a:endParaRPr>
          </a:p>
          <a:p>
            <a:pPr marL="457200" lvl="0" indent="-457200">
              <a:buSzPts val="2000"/>
              <a:buAutoNum type="arabicPeriod"/>
            </a:pPr>
            <a:r>
              <a:rPr lang="fr-FR" sz="2000" dirty="0">
                <a:solidFill>
                  <a:schemeClr val="tx1"/>
                </a:solidFill>
              </a:rPr>
              <a:t>Programmes d’action pour l’environnement (PAE):</a:t>
            </a:r>
          </a:p>
          <a:p>
            <a:pPr lvl="0">
              <a:buSzPts val="2000"/>
            </a:pPr>
            <a:r>
              <a:rPr lang="en-GB" sz="2000" dirty="0">
                <a:solidFill>
                  <a:schemeClr val="tx1"/>
                </a:solidFill>
              </a:rPr>
              <a:t>a) </a:t>
            </a:r>
            <a:r>
              <a:rPr lang="fr-FR" sz="2000" dirty="0">
                <a:solidFill>
                  <a:schemeClr val="tx1"/>
                </a:solidFill>
              </a:rPr>
              <a:t>Sont des règles qui définissent la politique européenne de l’environnement.
</a:t>
            </a:r>
            <a:r>
              <a:rPr lang="en-GB" sz="2000" dirty="0">
                <a:solidFill>
                  <a:schemeClr val="tx1"/>
                </a:solidFill>
              </a:rPr>
              <a:t>b) </a:t>
            </a:r>
            <a:r>
              <a:rPr lang="fr-FR" sz="2000" dirty="0">
                <a:solidFill>
                  <a:schemeClr val="tx1"/>
                </a:solidFill>
              </a:rPr>
              <a:t>Sont des outils qui définissent l’orientation générale et la structure de la politique environnementale de l’UE.
</a:t>
            </a:r>
            <a:r>
              <a:rPr lang="en-GB" sz="2000" dirty="0">
                <a:solidFill>
                  <a:schemeClr val="tx1"/>
                </a:solidFill>
              </a:rPr>
              <a:t>c) </a:t>
            </a:r>
            <a:r>
              <a:rPr lang="fr-FR" sz="2000" dirty="0">
                <a:solidFill>
                  <a:schemeClr val="tx1"/>
                </a:solidFill>
              </a:rPr>
              <a:t>Récemment, le 7e PAE est entré en vigueur et a six objectifs clés pour 2030.
</a:t>
            </a:r>
            <a:endParaRPr sz="2000" dirty="0">
              <a:solidFill>
                <a:schemeClr val="lt1"/>
              </a:solidFill>
            </a:endParaRPr>
          </a:p>
          <a:p>
            <a:pPr marL="0" marR="0" lvl="0" indent="0" algn="l" rtl="0">
              <a:lnSpc>
                <a:spcPct val="100000"/>
              </a:lnSpc>
              <a:spcBef>
                <a:spcPts val="0"/>
              </a:spcBef>
              <a:spcAft>
                <a:spcPts val="0"/>
              </a:spcAft>
              <a:buClr>
                <a:srgbClr val="000000"/>
              </a:buClr>
              <a:buSzPts val="2000"/>
              <a:buFont typeface="Arial"/>
              <a:buNone/>
            </a:pPr>
            <a:endParaRPr sz="2000" dirty="0">
              <a:solidFill>
                <a:srgbClr val="7F7F7F"/>
              </a:solidFil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7F7F7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10b78f226a2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s-ES"/>
              <a:pPr marL="0" lvl="0" indent="0" algn="r" rtl="0">
                <a:spcBef>
                  <a:spcPts val="0"/>
                </a:spcBef>
                <a:spcAft>
                  <a:spcPts val="0"/>
                </a:spcAft>
                <a:buClr>
                  <a:srgbClr val="000000"/>
                </a:buClr>
                <a:buSzPts val="1000"/>
                <a:buFont typeface="Arial"/>
                <a:buNone/>
              </a:pPr>
              <a:t>15</a:t>
            </a:fld>
            <a:endParaRPr/>
          </a:p>
        </p:txBody>
      </p:sp>
      <p:sp>
        <p:nvSpPr>
          <p:cNvPr id="79" name="Google Shape;79;g10b78f226a2_0_0"/>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3959"/>
              <a:buFont typeface="Arial"/>
              <a:buNone/>
            </a:pPr>
            <a:r>
              <a:rPr lang="en-GB" sz="2800" dirty="0">
                <a:solidFill>
                  <a:schemeClr val="lt1"/>
                </a:solidFill>
              </a:rPr>
              <a:t>4. </a:t>
            </a:r>
            <a:r>
              <a:rPr lang="en-GB" sz="2800" dirty="0" err="1">
                <a:solidFill>
                  <a:schemeClr val="lt1"/>
                </a:solidFill>
              </a:rPr>
              <a:t>Exercices</a:t>
            </a:r>
            <a:endParaRPr lang="en-GB" sz="2800" b="0" i="0" u="none" strike="noStrike" cap="none" dirty="0">
              <a:solidFill>
                <a:schemeClr val="lt1"/>
              </a:solidFill>
              <a:latin typeface="Arial"/>
              <a:ea typeface="Arial"/>
              <a:cs typeface="Arial"/>
              <a:sym typeface="Arial"/>
            </a:endParaRPr>
          </a:p>
        </p:txBody>
      </p:sp>
      <p:sp>
        <p:nvSpPr>
          <p:cNvPr id="80" name="Google Shape;80;g10b78f226a2_0_0"/>
          <p:cNvSpPr/>
          <p:nvPr/>
        </p:nvSpPr>
        <p:spPr>
          <a:xfrm>
            <a:off x="326575" y="1704724"/>
            <a:ext cx="8444446" cy="2325855"/>
          </a:xfrm>
          <a:prstGeom prst="rect">
            <a:avLst/>
          </a:prstGeom>
          <a:noFill/>
          <a:ln w="9525" cap="flat" cmpd="sng">
            <a:solidFill>
              <a:srgbClr val="A5A5A5"/>
            </a:solidFill>
            <a:prstDash val="dash"/>
            <a:round/>
            <a:headEnd type="none" w="sm" len="sm"/>
            <a:tailEnd type="none" w="sm" len="sm"/>
          </a:ln>
        </p:spPr>
        <p:txBody>
          <a:bodyPr spcFirstLastPara="1" wrap="square" lIns="91425" tIns="45700" rIns="91425" bIns="45700" anchor="t" anchorCtr="0">
            <a:noAutofit/>
          </a:bodyPr>
          <a:lstStyle/>
          <a:p>
            <a:pPr lvl="0">
              <a:buSzPts val="2000"/>
            </a:pPr>
            <a:r>
              <a:rPr lang="fr-FR" sz="2000" dirty="0">
                <a:solidFill>
                  <a:schemeClr val="tx1"/>
                </a:solidFill>
              </a:rPr>
              <a:t>Sélectionnez la bonne réponse, une seule, pour chaque question :
</a:t>
            </a:r>
            <a:endParaRPr lang="en-GB" sz="2000" dirty="0">
              <a:solidFill>
                <a:schemeClr val="tx1"/>
              </a:solidFill>
            </a:endParaRPr>
          </a:p>
          <a:p>
            <a:pPr marL="457200" lvl="0" indent="-457200" algn="just">
              <a:buSzPts val="2000"/>
            </a:pPr>
            <a:r>
              <a:rPr lang="en-GB" sz="2000" dirty="0">
                <a:solidFill>
                  <a:schemeClr val="tx1"/>
                </a:solidFill>
              </a:rPr>
              <a:t>2. </a:t>
            </a:r>
            <a:r>
              <a:rPr lang="fr-FR" sz="2000" dirty="0">
                <a:solidFill>
                  <a:schemeClr val="tx1"/>
                </a:solidFill>
              </a:rPr>
              <a:t>Quels sont les objectifs clés pour l’année 2030 ? </a:t>
            </a:r>
            <a:endParaRPr lang="en-GB" sz="2000" dirty="0">
              <a:solidFill>
                <a:schemeClr val="tx1"/>
              </a:solidFill>
            </a:endParaRPr>
          </a:p>
          <a:p>
            <a:pPr marL="457200" lvl="0" indent="-457200" algn="just">
              <a:buSzPts val="2000"/>
              <a:buAutoNum type="alphaLcParenR"/>
            </a:pPr>
            <a:r>
              <a:rPr lang="en-GB" sz="2000" dirty="0" err="1">
                <a:solidFill>
                  <a:schemeClr val="tx1"/>
                </a:solidFill>
              </a:rPr>
              <a:t>Devenez</a:t>
            </a:r>
            <a:r>
              <a:rPr lang="en-GB" sz="2000" dirty="0">
                <a:solidFill>
                  <a:schemeClr val="tx1"/>
                </a:solidFill>
              </a:rPr>
              <a:t> </a:t>
            </a:r>
            <a:r>
              <a:rPr lang="en-GB" sz="2000" dirty="0" err="1">
                <a:solidFill>
                  <a:schemeClr val="tx1"/>
                </a:solidFill>
              </a:rPr>
              <a:t>climatique</a:t>
            </a:r>
            <a:r>
              <a:rPr lang="en-GB" sz="2000" dirty="0">
                <a:solidFill>
                  <a:schemeClr val="tx1"/>
                </a:solidFill>
              </a:rPr>
              <a:t> – </a:t>
            </a:r>
            <a:r>
              <a:rPr lang="en-GB" sz="2000" dirty="0" err="1">
                <a:solidFill>
                  <a:schemeClr val="tx1"/>
                </a:solidFill>
              </a:rPr>
              <a:t>neutre</a:t>
            </a:r>
            <a:r>
              <a:rPr lang="en-GB" sz="2000" dirty="0">
                <a:solidFill>
                  <a:schemeClr val="tx1"/>
                </a:solidFill>
              </a:rPr>
              <a:t>.
</a:t>
            </a:r>
            <a:r>
              <a:rPr lang="fr-FR" sz="2000" dirty="0">
                <a:solidFill>
                  <a:schemeClr val="tx1"/>
                </a:solidFill>
              </a:rPr>
              <a:t>Réduction des émissions de gaz à effet de serre et amélioration des énergies renouvelables et de l’efficacité énergétique</a:t>
            </a:r>
            <a:endParaRPr sz="2000" i="0" u="none" strike="noStrike" cap="none" dirty="0">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10b78f226a2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s-ES"/>
              <a:pPr marL="0" lvl="0" indent="0" algn="r" rtl="0">
                <a:spcBef>
                  <a:spcPts val="0"/>
                </a:spcBef>
                <a:spcAft>
                  <a:spcPts val="0"/>
                </a:spcAft>
                <a:buClr>
                  <a:srgbClr val="000000"/>
                </a:buClr>
                <a:buSzPts val="1000"/>
                <a:buFont typeface="Arial"/>
                <a:buNone/>
              </a:pPr>
              <a:t>16</a:t>
            </a:fld>
            <a:endParaRPr/>
          </a:p>
        </p:txBody>
      </p:sp>
      <p:sp>
        <p:nvSpPr>
          <p:cNvPr id="79" name="Google Shape;79;g10b78f226a2_0_0"/>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3959"/>
              <a:buFont typeface="Arial"/>
              <a:buNone/>
            </a:pPr>
            <a:r>
              <a:rPr lang="en-GB" sz="2800" dirty="0">
                <a:solidFill>
                  <a:schemeClr val="lt1"/>
                </a:solidFill>
              </a:rPr>
              <a:t>4. </a:t>
            </a:r>
            <a:r>
              <a:rPr lang="en-GB" sz="2800" dirty="0" err="1">
                <a:solidFill>
                  <a:schemeClr val="lt1"/>
                </a:solidFill>
              </a:rPr>
              <a:t>Exercices</a:t>
            </a:r>
            <a:endParaRPr lang="en-GB" sz="2800" b="0" i="0" u="none" strike="noStrike" cap="none" dirty="0">
              <a:solidFill>
                <a:schemeClr val="lt1"/>
              </a:solidFill>
              <a:latin typeface="Arial"/>
              <a:ea typeface="Arial"/>
              <a:cs typeface="Arial"/>
              <a:sym typeface="Arial"/>
            </a:endParaRPr>
          </a:p>
        </p:txBody>
      </p:sp>
      <p:sp>
        <p:nvSpPr>
          <p:cNvPr id="80" name="Google Shape;80;g10b78f226a2_0_0"/>
          <p:cNvSpPr/>
          <p:nvPr/>
        </p:nvSpPr>
        <p:spPr>
          <a:xfrm>
            <a:off x="326575" y="1704724"/>
            <a:ext cx="8444446" cy="2325855"/>
          </a:xfrm>
          <a:prstGeom prst="rect">
            <a:avLst/>
          </a:prstGeom>
          <a:noFill/>
          <a:ln w="9525" cap="flat" cmpd="sng">
            <a:solidFill>
              <a:srgbClr val="A5A5A5"/>
            </a:solidFill>
            <a:prstDash val="dash"/>
            <a:round/>
            <a:headEnd type="none" w="sm" len="sm"/>
            <a:tailEnd type="none" w="sm" len="sm"/>
          </a:ln>
        </p:spPr>
        <p:txBody>
          <a:bodyPr spcFirstLastPara="1" wrap="square" lIns="91425" tIns="45700" rIns="91425" bIns="45700" anchor="t" anchorCtr="0">
            <a:noAutofit/>
          </a:bodyPr>
          <a:lstStyle/>
          <a:p>
            <a:pPr lvl="0">
              <a:buSzPts val="2000"/>
            </a:pPr>
            <a:r>
              <a:rPr lang="fr-FR" sz="2000" dirty="0">
                <a:solidFill>
                  <a:schemeClr val="tx1"/>
                </a:solidFill>
              </a:rPr>
              <a:t>Sélectionnez la bonne réponse, une seule, pour chaque question :
</a:t>
            </a:r>
            <a:endParaRPr lang="en-GB" sz="2000" dirty="0">
              <a:solidFill>
                <a:schemeClr val="tx1"/>
              </a:solidFill>
            </a:endParaRPr>
          </a:p>
          <a:p>
            <a:pPr marL="457200" lvl="0" indent="-457200" algn="just">
              <a:buSzPts val="2000"/>
            </a:pPr>
            <a:r>
              <a:rPr lang="en-GB" sz="2000" dirty="0">
                <a:solidFill>
                  <a:schemeClr val="tx1"/>
                </a:solidFill>
              </a:rPr>
              <a:t>3. </a:t>
            </a:r>
            <a:r>
              <a:rPr lang="fr-FR" sz="2000" dirty="0"/>
              <a:t>L’UE vise à être climatiquement neutre en:
a) </a:t>
            </a:r>
            <a:r>
              <a:rPr lang="en-GB" sz="2000" dirty="0">
                <a:solidFill>
                  <a:schemeClr val="tx1"/>
                </a:solidFill>
              </a:rPr>
              <a:t>2025</a:t>
            </a:r>
          </a:p>
          <a:p>
            <a:pPr lvl="0" algn="just">
              <a:buSzPts val="2000"/>
            </a:pPr>
            <a:r>
              <a:rPr lang="en-GB" sz="2000" dirty="0">
                <a:solidFill>
                  <a:schemeClr val="tx1"/>
                </a:solidFill>
              </a:rPr>
              <a:t>b) 2030</a:t>
            </a:r>
          </a:p>
          <a:p>
            <a:pPr lvl="0" algn="just">
              <a:buSzPts val="2000"/>
            </a:pPr>
            <a:r>
              <a:rPr lang="en-GB" sz="2000" dirty="0">
                <a:solidFill>
                  <a:schemeClr val="tx1"/>
                </a:solidFill>
              </a:rPr>
              <a:t>c) 2050</a:t>
            </a:r>
          </a:p>
          <a:p>
            <a:pPr marL="457200" lvl="0" indent="-457200" algn="just">
              <a:buSzPts val="2000"/>
            </a:pPr>
            <a:endParaRPr lang="en-GB" sz="2000" dirty="0">
              <a:solidFill>
                <a:schemeClr val="tx1"/>
              </a:solidFill>
            </a:endParaRPr>
          </a:p>
          <a:p>
            <a:pPr marL="457200" lvl="0" indent="-457200" algn="just">
              <a:buSzPts val="2000"/>
            </a:pPr>
            <a:endParaRPr lang="en-GB" sz="2000" dirty="0">
              <a:solidFill>
                <a:schemeClr val="tx1"/>
              </a:solidFill>
            </a:endParaRPr>
          </a:p>
          <a:p>
            <a:pPr marL="0" lvl="0" indent="0" algn="l" rtl="0">
              <a:spcBef>
                <a:spcPts val="0"/>
              </a:spcBef>
              <a:spcAft>
                <a:spcPts val="0"/>
              </a:spcAft>
              <a:buNone/>
            </a:pPr>
            <a:endParaRPr sz="2000" dirty="0">
              <a:solidFill>
                <a:schemeClr val="lt1"/>
              </a:solidFill>
            </a:endParaRPr>
          </a:p>
          <a:p>
            <a:pPr marL="0" marR="0" lvl="0" indent="0" algn="l" rtl="0">
              <a:lnSpc>
                <a:spcPct val="100000"/>
              </a:lnSpc>
              <a:spcBef>
                <a:spcPts val="0"/>
              </a:spcBef>
              <a:spcAft>
                <a:spcPts val="0"/>
              </a:spcAft>
              <a:buClr>
                <a:srgbClr val="000000"/>
              </a:buClr>
              <a:buSzPts val="2000"/>
              <a:buFont typeface="Arial"/>
              <a:buNone/>
            </a:pPr>
            <a:endParaRPr sz="2000" dirty="0">
              <a:solidFill>
                <a:srgbClr val="7F7F7F"/>
              </a:solidFil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7F7F7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10b78f226a2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s-ES"/>
              <a:pPr marL="0" lvl="0" indent="0" algn="r" rtl="0">
                <a:spcBef>
                  <a:spcPts val="0"/>
                </a:spcBef>
                <a:spcAft>
                  <a:spcPts val="0"/>
                </a:spcAft>
                <a:buClr>
                  <a:srgbClr val="000000"/>
                </a:buClr>
                <a:buSzPts val="1000"/>
                <a:buFont typeface="Arial"/>
                <a:buNone/>
              </a:pPr>
              <a:t>17</a:t>
            </a:fld>
            <a:endParaRPr/>
          </a:p>
        </p:txBody>
      </p:sp>
      <p:sp>
        <p:nvSpPr>
          <p:cNvPr id="79" name="Google Shape;79;g10b78f226a2_0_0"/>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3959"/>
              <a:buFont typeface="Arial"/>
              <a:buNone/>
            </a:pPr>
            <a:r>
              <a:rPr lang="en-GB" sz="2800" dirty="0">
                <a:solidFill>
                  <a:schemeClr val="lt1"/>
                </a:solidFill>
              </a:rPr>
              <a:t>4. </a:t>
            </a:r>
            <a:r>
              <a:rPr lang="en-GB" sz="2800" dirty="0" err="1">
                <a:solidFill>
                  <a:schemeClr val="lt1"/>
                </a:solidFill>
              </a:rPr>
              <a:t>Exercices</a:t>
            </a:r>
            <a:endParaRPr lang="en-GB" sz="2800" b="0" i="0" u="none" strike="noStrike" cap="none" dirty="0">
              <a:solidFill>
                <a:schemeClr val="lt1"/>
              </a:solidFill>
              <a:latin typeface="Arial"/>
              <a:ea typeface="Arial"/>
              <a:cs typeface="Arial"/>
              <a:sym typeface="Arial"/>
            </a:endParaRPr>
          </a:p>
        </p:txBody>
      </p:sp>
      <p:sp>
        <p:nvSpPr>
          <p:cNvPr id="80" name="Google Shape;80;g10b78f226a2_0_0"/>
          <p:cNvSpPr/>
          <p:nvPr/>
        </p:nvSpPr>
        <p:spPr>
          <a:xfrm>
            <a:off x="326575" y="1704724"/>
            <a:ext cx="8444446" cy="2325855"/>
          </a:xfrm>
          <a:prstGeom prst="rect">
            <a:avLst/>
          </a:prstGeom>
          <a:noFill/>
          <a:ln w="9525" cap="flat" cmpd="sng">
            <a:solidFill>
              <a:srgbClr val="A5A5A5"/>
            </a:solidFill>
            <a:prstDash val="dash"/>
            <a:round/>
            <a:headEnd type="none" w="sm" len="sm"/>
            <a:tailEnd type="none" w="sm" len="sm"/>
          </a:ln>
        </p:spPr>
        <p:txBody>
          <a:bodyPr spcFirstLastPara="1" wrap="square" lIns="91425" tIns="45700" rIns="91425" bIns="45700" anchor="t" anchorCtr="0">
            <a:noAutofit/>
          </a:bodyPr>
          <a:lstStyle/>
          <a:p>
            <a:pPr lvl="0">
              <a:buSzPts val="2000"/>
            </a:pPr>
            <a:r>
              <a:rPr lang="fr-FR" sz="2000" dirty="0">
                <a:solidFill>
                  <a:schemeClr val="tx1"/>
                </a:solidFill>
              </a:rPr>
              <a:t>Sélectionnez la bonne réponse, une seule, pour chaque question :
</a:t>
            </a:r>
            <a:endParaRPr lang="en-GB" sz="2000" dirty="0">
              <a:solidFill>
                <a:schemeClr val="tx1"/>
              </a:solidFill>
            </a:endParaRPr>
          </a:p>
          <a:p>
            <a:pPr marL="457200" lvl="0" indent="-457200" algn="just">
              <a:buSzPts val="2000"/>
            </a:pPr>
            <a:r>
              <a:rPr lang="en-GB" sz="2000" dirty="0">
                <a:solidFill>
                  <a:schemeClr val="tx1"/>
                </a:solidFill>
              </a:rPr>
              <a:t>4. </a:t>
            </a:r>
            <a:r>
              <a:rPr lang="fr-FR" sz="2000" dirty="0"/>
              <a:t>Pour devenir un continent climatiquement neutre :</a:t>
            </a:r>
            <a:endParaRPr lang="en-GB" sz="2000" dirty="0">
              <a:solidFill>
                <a:schemeClr val="tx1"/>
              </a:solidFill>
            </a:endParaRPr>
          </a:p>
          <a:p>
            <a:pPr marL="457200" lvl="0" indent="-457200" algn="just">
              <a:buSzPts val="2000"/>
              <a:buAutoNum type="alphaLcParenR"/>
            </a:pPr>
            <a:r>
              <a:rPr lang="fr-FR" sz="2000" dirty="0"/>
              <a:t>Toutes les parties de la société et tous les secteurs économiques joueront un rôle. 
</a:t>
            </a:r>
            <a:r>
              <a:rPr lang="fr-FR" sz="2000" dirty="0">
                <a:solidFill>
                  <a:schemeClr val="tx1"/>
                </a:solidFill>
              </a:rPr>
              <a:t>Seuls les citoyens et les secteurs des transports joueront un rôle.
</a:t>
            </a:r>
            <a:r>
              <a:rPr lang="fr-FR" sz="2000" dirty="0"/>
              <a:t>Il ne sera pas nécessaire d’investir dans des solutions technologiques réalistes.</a:t>
            </a:r>
            <a:endParaRPr lang="en-GB" sz="2000" dirty="0">
              <a:solidFill>
                <a:schemeClr val="tx1"/>
              </a:solidFill>
            </a:endParaRPr>
          </a:p>
          <a:p>
            <a:pPr marL="457200" lvl="0" indent="-457200" algn="just">
              <a:buSzPts val="2000"/>
            </a:pPr>
            <a:endParaRPr lang="en-GB" sz="2000" dirty="0">
              <a:solidFill>
                <a:schemeClr val="tx1"/>
              </a:solidFill>
            </a:endParaRPr>
          </a:p>
          <a:p>
            <a:pPr marL="0" lvl="0" indent="0" algn="l" rtl="0">
              <a:spcBef>
                <a:spcPts val="0"/>
              </a:spcBef>
              <a:spcAft>
                <a:spcPts val="0"/>
              </a:spcAft>
              <a:buNone/>
            </a:pPr>
            <a:endParaRPr sz="2000" dirty="0">
              <a:solidFill>
                <a:schemeClr val="lt1"/>
              </a:solidFill>
            </a:endParaRPr>
          </a:p>
          <a:p>
            <a:pPr marL="0" marR="0" lvl="0" indent="0" algn="l" rtl="0">
              <a:lnSpc>
                <a:spcPct val="100000"/>
              </a:lnSpc>
              <a:spcBef>
                <a:spcPts val="0"/>
              </a:spcBef>
              <a:spcAft>
                <a:spcPts val="0"/>
              </a:spcAft>
              <a:buClr>
                <a:srgbClr val="000000"/>
              </a:buClr>
              <a:buSzPts val="2000"/>
              <a:buFont typeface="Arial"/>
              <a:buNone/>
            </a:pPr>
            <a:endParaRPr sz="2000" dirty="0">
              <a:solidFill>
                <a:srgbClr val="7F7F7F"/>
              </a:solidFil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7F7F7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10b78f226a2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s-ES"/>
              <a:pPr marL="0" lvl="0" indent="0" algn="r" rtl="0">
                <a:spcBef>
                  <a:spcPts val="0"/>
                </a:spcBef>
                <a:spcAft>
                  <a:spcPts val="0"/>
                </a:spcAft>
                <a:buClr>
                  <a:srgbClr val="000000"/>
                </a:buClr>
                <a:buSzPts val="1000"/>
                <a:buFont typeface="Arial"/>
                <a:buNone/>
              </a:pPr>
              <a:t>18</a:t>
            </a:fld>
            <a:endParaRPr/>
          </a:p>
        </p:txBody>
      </p:sp>
      <p:sp>
        <p:nvSpPr>
          <p:cNvPr id="79" name="Google Shape;79;g10b78f226a2_0_0"/>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3959"/>
              <a:buFont typeface="Arial"/>
              <a:buNone/>
            </a:pPr>
            <a:r>
              <a:rPr lang="en-GB" sz="2800" dirty="0">
                <a:solidFill>
                  <a:schemeClr val="lt1"/>
                </a:solidFill>
              </a:rPr>
              <a:t>4. </a:t>
            </a:r>
            <a:r>
              <a:rPr lang="en-GB" sz="2800" dirty="0" err="1">
                <a:solidFill>
                  <a:schemeClr val="lt1"/>
                </a:solidFill>
              </a:rPr>
              <a:t>Exercices</a:t>
            </a:r>
            <a:endParaRPr lang="en-GB" sz="2800" b="0" i="0" u="none" strike="noStrike" cap="none" dirty="0">
              <a:solidFill>
                <a:schemeClr val="lt1"/>
              </a:solidFill>
              <a:latin typeface="Arial"/>
              <a:ea typeface="Arial"/>
              <a:cs typeface="Arial"/>
              <a:sym typeface="Arial"/>
            </a:endParaRPr>
          </a:p>
        </p:txBody>
      </p:sp>
      <p:sp>
        <p:nvSpPr>
          <p:cNvPr id="80" name="Google Shape;80;g10b78f226a2_0_0"/>
          <p:cNvSpPr/>
          <p:nvPr/>
        </p:nvSpPr>
        <p:spPr>
          <a:xfrm>
            <a:off x="326575" y="1704724"/>
            <a:ext cx="8444446" cy="2325855"/>
          </a:xfrm>
          <a:prstGeom prst="rect">
            <a:avLst/>
          </a:prstGeom>
          <a:noFill/>
          <a:ln w="9525" cap="flat" cmpd="sng">
            <a:solidFill>
              <a:srgbClr val="A5A5A5"/>
            </a:solidFill>
            <a:prstDash val="dash"/>
            <a:round/>
            <a:headEnd type="none" w="sm" len="sm"/>
            <a:tailEnd type="none" w="sm" len="sm"/>
          </a:ln>
        </p:spPr>
        <p:txBody>
          <a:bodyPr spcFirstLastPara="1" wrap="square" lIns="91425" tIns="45700" rIns="91425" bIns="45700" anchor="t" anchorCtr="0">
            <a:noAutofit/>
          </a:bodyPr>
          <a:lstStyle/>
          <a:p>
            <a:pPr lvl="0">
              <a:buSzPts val="2000"/>
            </a:pPr>
            <a:r>
              <a:rPr lang="fr-FR" sz="2000" dirty="0">
                <a:solidFill>
                  <a:schemeClr val="tx1"/>
                </a:solidFill>
              </a:rPr>
              <a:t>Sélectionnez la bonne réponse, une seule, pour chaque question :
</a:t>
            </a:r>
            <a:endParaRPr lang="en-GB" sz="2000" dirty="0">
              <a:solidFill>
                <a:schemeClr val="tx1"/>
              </a:solidFill>
            </a:endParaRPr>
          </a:p>
          <a:p>
            <a:pPr marL="457200" lvl="0" indent="-457200" algn="just">
              <a:buSzPts val="2000"/>
            </a:pPr>
            <a:r>
              <a:rPr lang="en-GB" sz="2000" dirty="0">
                <a:solidFill>
                  <a:schemeClr val="tx1"/>
                </a:solidFill>
              </a:rPr>
              <a:t>5. </a:t>
            </a:r>
            <a:r>
              <a:rPr lang="fr-FR" sz="2000" dirty="0">
                <a:solidFill>
                  <a:schemeClr val="tx1"/>
                </a:solidFill>
              </a:rPr>
              <a:t>Devenir un continent climatiquement neutre signifie :</a:t>
            </a:r>
            <a:endParaRPr lang="en-GB" sz="2000" dirty="0">
              <a:solidFill>
                <a:schemeClr val="tx1"/>
              </a:solidFill>
            </a:endParaRPr>
          </a:p>
          <a:p>
            <a:pPr marL="457200" lvl="0" indent="-457200" algn="just">
              <a:buSzPts val="2000"/>
              <a:buAutoNum type="alphaLcParenR"/>
            </a:pPr>
            <a:r>
              <a:rPr lang="fr-FR" sz="2000" dirty="0"/>
              <a:t>Que l’économie, c’est une économie avec des émissions nettes de gaz à effet de serre nulles.
</a:t>
            </a:r>
            <a:r>
              <a:rPr lang="en-US" sz="2000" dirty="0"/>
              <a:t> </a:t>
            </a:r>
            <a:r>
              <a:rPr lang="fr-FR" sz="2000" dirty="0"/>
              <a:t>Que le secteur des transports, c’est un secteur avec des émissions nettes de gaz à effet de serre nulles.</a:t>
            </a:r>
            <a:endParaRPr lang="en-US" sz="2000" b="1" dirty="0"/>
          </a:p>
          <a:p>
            <a:pPr marL="457200" lvl="0" indent="-457200" algn="just">
              <a:buSzPts val="2000"/>
            </a:pPr>
            <a:endParaRPr lang="en-GB" sz="2000" dirty="0">
              <a:solidFill>
                <a:schemeClr val="tx1"/>
              </a:solidFill>
            </a:endParaRPr>
          </a:p>
          <a:p>
            <a:pPr marL="0" lvl="0" indent="0" algn="l" rtl="0">
              <a:spcBef>
                <a:spcPts val="0"/>
              </a:spcBef>
              <a:spcAft>
                <a:spcPts val="0"/>
              </a:spcAft>
              <a:buNone/>
            </a:pPr>
            <a:endParaRPr sz="2000" dirty="0">
              <a:solidFill>
                <a:schemeClr val="lt1"/>
              </a:solidFill>
            </a:endParaRPr>
          </a:p>
          <a:p>
            <a:pPr marL="0" marR="0" lvl="0" indent="0" algn="l" rtl="0">
              <a:lnSpc>
                <a:spcPct val="100000"/>
              </a:lnSpc>
              <a:spcBef>
                <a:spcPts val="0"/>
              </a:spcBef>
              <a:spcAft>
                <a:spcPts val="0"/>
              </a:spcAft>
              <a:buClr>
                <a:srgbClr val="000000"/>
              </a:buClr>
              <a:buSzPts val="2000"/>
              <a:buFont typeface="Arial"/>
              <a:buNone/>
            </a:pPr>
            <a:endParaRPr sz="2000" dirty="0">
              <a:solidFill>
                <a:srgbClr val="7F7F7F"/>
              </a:solidFil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7F7F7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g10b78f225a7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a:t>
            </a:fld>
            <a:endParaRPr/>
          </a:p>
        </p:txBody>
      </p:sp>
      <p:sp>
        <p:nvSpPr>
          <p:cNvPr id="34" name="Google Shape;34;g10b78f225a7_0_0"/>
          <p:cNvSpPr txBox="1"/>
          <p:nvPr/>
        </p:nvSpPr>
        <p:spPr>
          <a:xfrm>
            <a:off x="248175" y="1366700"/>
            <a:ext cx="4271700" cy="400069"/>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fr-FR" sz="2000" b="1" dirty="0">
                <a:solidFill>
                  <a:srgbClr val="18C32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À faire avant cette capsule: </a:t>
            </a:r>
            <a:endParaRPr lang="en-GB" sz="2000" b="0" i="0" u="none" strike="noStrike" cap="none" dirty="0">
              <a:solidFill>
                <a:srgbClr val="18C320"/>
              </a:solidFill>
              <a:latin typeface="Arial"/>
              <a:ea typeface="Arial"/>
              <a:cs typeface="Arial"/>
              <a:sym typeface="Arial"/>
            </a:endParaRPr>
          </a:p>
        </p:txBody>
      </p:sp>
      <p:sp>
        <p:nvSpPr>
          <p:cNvPr id="35" name="Google Shape;35;g10b78f225a7_0_0"/>
          <p:cNvSpPr txBox="1"/>
          <p:nvPr/>
        </p:nvSpPr>
        <p:spPr>
          <a:xfrm>
            <a:off x="248175" y="2915075"/>
            <a:ext cx="4271700" cy="400069"/>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n-GB" sz="2000" b="1" dirty="0">
                <a:solidFill>
                  <a:srgbClr val="18C320"/>
                </a:solidFill>
              </a:rPr>
              <a:t>Capsule </a:t>
            </a:r>
            <a:r>
              <a:rPr lang="en-GB" sz="2000" b="1" dirty="0" err="1">
                <a:solidFill>
                  <a:srgbClr val="18C320"/>
                </a:solidFill>
              </a:rPr>
              <a:t>liée</a:t>
            </a:r>
            <a:r>
              <a:rPr lang="en-GB" sz="2000" b="1" dirty="0">
                <a:solidFill>
                  <a:srgbClr val="18C320"/>
                </a:solidFill>
              </a:rPr>
              <a:t> à:</a:t>
            </a:r>
            <a:endParaRPr lang="en-GB" sz="2000" b="0" i="0" u="none" strike="noStrike" cap="none" dirty="0">
              <a:solidFill>
                <a:srgbClr val="18C320"/>
              </a:solidFill>
              <a:latin typeface="Arial"/>
              <a:ea typeface="Arial"/>
              <a:cs typeface="Arial"/>
              <a:sym typeface="Arial"/>
            </a:endParaRPr>
          </a:p>
        </p:txBody>
      </p:sp>
      <p:sp>
        <p:nvSpPr>
          <p:cNvPr id="36" name="Google Shape;36;g10b78f225a7_0_0"/>
          <p:cNvSpPr txBox="1"/>
          <p:nvPr/>
        </p:nvSpPr>
        <p:spPr>
          <a:xfrm>
            <a:off x="4793300" y="1366700"/>
            <a:ext cx="4160400" cy="338514"/>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s-ES" sz="1600" i="0" u="none" strike="noStrike" cap="none" dirty="0">
                <a:solidFill>
                  <a:schemeClr val="dk1"/>
                </a:solidFill>
                <a:latin typeface="Arial"/>
                <a:ea typeface="Arial"/>
                <a:cs typeface="Arial"/>
                <a:sym typeface="Arial"/>
              </a:rPr>
              <a:t>1.4.1</a:t>
            </a:r>
            <a:endParaRPr sz="1600" i="0" u="none" strike="noStrike" cap="none" dirty="0">
              <a:solidFill>
                <a:schemeClr val="dk1"/>
              </a:solidFill>
              <a:latin typeface="Arial"/>
              <a:ea typeface="Arial"/>
              <a:cs typeface="Arial"/>
              <a:sym typeface="Arial"/>
            </a:endParaRPr>
          </a:p>
        </p:txBody>
      </p:sp>
      <p:sp>
        <p:nvSpPr>
          <p:cNvPr id="37" name="Google Shape;37;g10b78f225a7_0_0"/>
          <p:cNvSpPr txBox="1"/>
          <p:nvPr/>
        </p:nvSpPr>
        <p:spPr>
          <a:xfrm>
            <a:off x="4793300" y="2915075"/>
            <a:ext cx="4160400" cy="338514"/>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r>
              <a:rPr lang="es-ES" sz="1600" dirty="0">
                <a:solidFill>
                  <a:schemeClr val="dk1"/>
                </a:solidFill>
              </a:rPr>
              <a:t> </a:t>
            </a:r>
            <a:r>
              <a:rPr lang="es-ES" sz="1600" dirty="0"/>
              <a:t>2.4.2, 2.4.5 et 2.5.1.</a:t>
            </a:r>
          </a:p>
        </p:txBody>
      </p:sp>
      <p:sp>
        <p:nvSpPr>
          <p:cNvPr id="38" name="Google Shape;38;g10b78f225a7_0_0"/>
          <p:cNvSpPr txBox="1"/>
          <p:nvPr/>
        </p:nvSpPr>
        <p:spPr>
          <a:xfrm>
            <a:off x="300300" y="4604400"/>
            <a:ext cx="4271700" cy="400069"/>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n-GB" sz="2000" b="1" dirty="0">
                <a:solidFill>
                  <a:srgbClr val="18C320"/>
                </a:solidFill>
              </a:rPr>
              <a:t>Auteurs:</a:t>
            </a:r>
            <a:endParaRPr lang="en-GB" sz="2000" b="0" i="0" u="none" strike="noStrike" cap="none" dirty="0">
              <a:solidFill>
                <a:srgbClr val="18C320"/>
              </a:solidFill>
              <a:latin typeface="Arial"/>
              <a:ea typeface="Arial"/>
              <a:cs typeface="Arial"/>
              <a:sym typeface="Arial"/>
            </a:endParaRPr>
          </a:p>
        </p:txBody>
      </p:sp>
      <p:sp>
        <p:nvSpPr>
          <p:cNvPr id="39" name="Google Shape;39;g10b78f225a7_0_0"/>
          <p:cNvSpPr txBox="1"/>
          <p:nvPr/>
        </p:nvSpPr>
        <p:spPr>
          <a:xfrm>
            <a:off x="4887475" y="4604400"/>
            <a:ext cx="4088083" cy="338514"/>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n-US" sz="1600" dirty="0">
                <a:solidFill>
                  <a:schemeClr val="dk1"/>
                </a:solidFill>
              </a:rPr>
              <a:t>MLC ITS Euskadi &amp; SUSMILE Consortium </a:t>
            </a:r>
            <a:endParaRPr lang="es-ES" sz="1600" dirty="0">
              <a:solidFill>
                <a:schemeClr val="dk1"/>
              </a:solidFill>
            </a:endParaRPr>
          </a:p>
        </p:txBody>
      </p:sp>
      <p:sp>
        <p:nvSpPr>
          <p:cNvPr id="9" name="8 Rectángulo"/>
          <p:cNvSpPr/>
          <p:nvPr/>
        </p:nvSpPr>
        <p:spPr>
          <a:xfrm>
            <a:off x="4454820" y="3275112"/>
            <a:ext cx="234360" cy="307777"/>
          </a:xfrm>
          <a:prstGeom prst="rect">
            <a:avLst/>
          </a:prstGeom>
        </p:spPr>
        <p:txBody>
          <a:bodyPr wrap="none">
            <a:spAutoFit/>
          </a:bodyPr>
          <a:lstStyle/>
          <a:p>
            <a:r>
              <a:rPr lang="es-ES" dirty="0"/>
              <a:t> </a:t>
            </a:r>
          </a:p>
        </p:txBody>
      </p:sp>
      <p:sp>
        <p:nvSpPr>
          <p:cNvPr id="10" name="9 Rectángulo"/>
          <p:cNvSpPr/>
          <p:nvPr/>
        </p:nvSpPr>
        <p:spPr>
          <a:xfrm>
            <a:off x="4454820" y="3275112"/>
            <a:ext cx="234360" cy="307777"/>
          </a:xfrm>
          <a:prstGeom prst="rect">
            <a:avLst/>
          </a:prstGeom>
        </p:spPr>
        <p:txBody>
          <a:bodyPr wrap="none">
            <a:spAutoFit/>
          </a:bodyPr>
          <a:lstStyle/>
          <a:p>
            <a:r>
              <a:rPr lang="es-ES"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3</a:t>
            </a:fld>
            <a:endParaRPr lang="en-GB"/>
          </a:p>
        </p:txBody>
      </p:sp>
      <p:sp>
        <p:nvSpPr>
          <p:cNvPr id="3" name="2 Rectángulo"/>
          <p:cNvSpPr/>
          <p:nvPr/>
        </p:nvSpPr>
        <p:spPr>
          <a:xfrm>
            <a:off x="313508" y="891234"/>
            <a:ext cx="8477795" cy="523220"/>
          </a:xfrm>
          <a:prstGeom prst="rect">
            <a:avLst/>
          </a:prstGeom>
          <a:solidFill>
            <a:srgbClr val="18C320"/>
          </a:solidFill>
        </p:spPr>
        <p:txBody>
          <a:bodyPr wrap="square">
            <a:spAutoFit/>
          </a:bodyPr>
          <a:lstStyle/>
          <a:p>
            <a:r>
              <a:rPr lang="en-GB" sz="2800" dirty="0" err="1">
                <a:solidFill>
                  <a:schemeClr val="bg1"/>
                </a:solidFill>
              </a:rPr>
              <a:t>Objectifs</a:t>
            </a:r>
            <a:r>
              <a:rPr lang="en-GB" sz="2800" dirty="0">
                <a:solidFill>
                  <a:schemeClr val="bg1"/>
                </a:solidFill>
              </a:rPr>
              <a:t> de la Capsule</a:t>
            </a:r>
            <a:endParaRPr lang="en-GB" dirty="0"/>
          </a:p>
        </p:txBody>
      </p:sp>
      <p:sp>
        <p:nvSpPr>
          <p:cNvPr id="4" name="3 Rectángulo"/>
          <p:cNvSpPr/>
          <p:nvPr/>
        </p:nvSpPr>
        <p:spPr>
          <a:xfrm>
            <a:off x="313509" y="1586972"/>
            <a:ext cx="8464731" cy="1969770"/>
          </a:xfrm>
          <a:prstGeom prst="rect">
            <a:avLst/>
          </a:prstGeom>
          <a:ln>
            <a:solidFill>
              <a:schemeClr val="tx1">
                <a:lumMod val="50000"/>
                <a:lumOff val="50000"/>
              </a:schemeClr>
            </a:solidFill>
            <a:prstDash val="dash"/>
          </a:ln>
        </p:spPr>
        <p:txBody>
          <a:bodyPr wrap="square">
            <a:spAutoFit/>
          </a:bodyPr>
          <a:lstStyle/>
          <a:p>
            <a:pPr algn="just"/>
            <a:r>
              <a:rPr lang="fr-FR" sz="2000" dirty="0"/>
              <a:t>Cette capsule présente les objectifs environnementaux européens et les objectifs politiques pour la période 2021-2050, en ce qui concerne la livraison du dernier kilomètre et la logistique.
</a:t>
            </a:r>
            <a:br>
              <a:rPr lang="en-GB" dirty="0"/>
            </a:br>
            <a:br>
              <a:rPr lang="en-GB" dirty="0"/>
            </a:br>
            <a:br>
              <a:rPr lang="en-GB" dirty="0"/>
            </a:br>
            <a:endParaRPr lang="en-GB" dirty="0"/>
          </a:p>
        </p:txBody>
      </p:sp>
      <p:graphicFrame>
        <p:nvGraphicFramePr>
          <p:cNvPr id="6" name="5 Tabla"/>
          <p:cNvGraphicFramePr>
            <a:graphicFrameLocks noGrp="1"/>
          </p:cNvGraphicFramePr>
          <p:nvPr/>
        </p:nvGraphicFramePr>
        <p:xfrm>
          <a:off x="326571" y="4053498"/>
          <a:ext cx="8464731" cy="906060"/>
        </p:xfrm>
        <a:graphic>
          <a:graphicData uri="http://schemas.openxmlformats.org/drawingml/2006/table">
            <a:tbl>
              <a:tblPr/>
              <a:tblGrid>
                <a:gridCol w="2457809">
                  <a:extLst>
                    <a:ext uri="{9D8B030D-6E8A-4147-A177-3AD203B41FA5}">
                      <a16:colId xmlns:a16="http://schemas.microsoft.com/office/drawing/2014/main" val="20000"/>
                    </a:ext>
                  </a:extLst>
                </a:gridCol>
                <a:gridCol w="3103102">
                  <a:extLst>
                    <a:ext uri="{9D8B030D-6E8A-4147-A177-3AD203B41FA5}">
                      <a16:colId xmlns:a16="http://schemas.microsoft.com/office/drawing/2014/main" val="20001"/>
                    </a:ext>
                  </a:extLst>
                </a:gridCol>
                <a:gridCol w="873044">
                  <a:extLst>
                    <a:ext uri="{9D8B030D-6E8A-4147-A177-3AD203B41FA5}">
                      <a16:colId xmlns:a16="http://schemas.microsoft.com/office/drawing/2014/main" val="20002"/>
                    </a:ext>
                  </a:extLst>
                </a:gridCol>
                <a:gridCol w="1015388">
                  <a:extLst>
                    <a:ext uri="{9D8B030D-6E8A-4147-A177-3AD203B41FA5}">
                      <a16:colId xmlns:a16="http://schemas.microsoft.com/office/drawing/2014/main" val="20003"/>
                    </a:ext>
                  </a:extLst>
                </a:gridCol>
                <a:gridCol w="1015388">
                  <a:extLst>
                    <a:ext uri="{9D8B030D-6E8A-4147-A177-3AD203B41FA5}">
                      <a16:colId xmlns:a16="http://schemas.microsoft.com/office/drawing/2014/main" val="20004"/>
                    </a:ext>
                  </a:extLst>
                </a:gridCol>
              </a:tblGrid>
              <a:tr h="254228">
                <a:tc rowSpan="3">
                  <a:txBody>
                    <a:bodyPr/>
                    <a:lstStyle/>
                    <a:p>
                      <a:pPr algn="just" rtl="0" fontAlgn="t">
                        <a:spcBef>
                          <a:spcPts val="0"/>
                        </a:spcBef>
                        <a:spcAft>
                          <a:spcPts val="0"/>
                        </a:spcAft>
                      </a:pPr>
                      <a:r>
                        <a:rPr lang="en-GB" sz="1800" b="0" i="0" u="none" strike="noStrike" noProof="0" dirty="0" err="1">
                          <a:solidFill>
                            <a:srgbClr val="FFFFFF"/>
                          </a:solidFill>
                          <a:latin typeface="+mn-lt"/>
                        </a:rPr>
                        <a:t>Catégorie</a:t>
                      </a:r>
                      <a:endParaRPr lang="en-GB" sz="1800" noProof="0" dirty="0"/>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8C320"/>
                    </a:solidFill>
                  </a:tcPr>
                </a:tc>
                <a:tc rowSpan="3">
                  <a:txBody>
                    <a:bodyPr/>
                    <a:lstStyle/>
                    <a:p>
                      <a:pPr algn="just" rtl="0" fontAlgn="t">
                        <a:spcBef>
                          <a:spcPts val="0"/>
                        </a:spcBef>
                        <a:spcAft>
                          <a:spcPts val="0"/>
                        </a:spcAft>
                      </a:pPr>
                      <a:r>
                        <a:rPr lang="en-GB" sz="1800" b="0" i="0" u="none" strike="noStrike" noProof="0" dirty="0">
                          <a:solidFill>
                            <a:schemeClr val="tx1"/>
                          </a:solidFill>
                          <a:latin typeface="Arial"/>
                        </a:rPr>
                        <a:t>Document, source</a:t>
                      </a:r>
                      <a:endParaRPr lang="en-GB" sz="1800" noProof="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gridSpan="3">
                  <a:txBody>
                    <a:bodyPr/>
                    <a:lstStyle/>
                    <a:p>
                      <a:pPr algn="ctr" rtl="0" fontAlgn="t">
                        <a:spcBef>
                          <a:spcPts val="0"/>
                        </a:spcBef>
                        <a:spcAft>
                          <a:spcPts val="0"/>
                        </a:spcAft>
                      </a:pPr>
                      <a:r>
                        <a:rPr lang="es-ES" sz="1800" b="0" i="0" u="none" strike="noStrike" dirty="0">
                          <a:solidFill>
                            <a:srgbClr val="FFFFFF"/>
                          </a:solidFill>
                          <a:latin typeface="Arial"/>
                        </a:rPr>
                        <a:t>EQF</a:t>
                      </a:r>
                      <a:endParaRPr lang="es-ES" sz="1800" dirty="0"/>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8C320"/>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254228">
                <a:tc vMerge="1">
                  <a:txBody>
                    <a:bodyPr/>
                    <a:lstStyle/>
                    <a:p>
                      <a:endParaRPr lang="es-ES"/>
                    </a:p>
                  </a:txBody>
                  <a:tcPr/>
                </a:tc>
                <a:tc vMerge="1">
                  <a:txBody>
                    <a:bodyPr/>
                    <a:lstStyle/>
                    <a:p>
                      <a:endParaRPr lang="es-ES"/>
                    </a:p>
                  </a:txBody>
                  <a:tcPr/>
                </a:tc>
                <a:tc>
                  <a:txBody>
                    <a:bodyPr/>
                    <a:lstStyle/>
                    <a:p>
                      <a:pPr algn="ctr" rtl="0" fontAlgn="t">
                        <a:spcBef>
                          <a:spcPts val="0"/>
                        </a:spcBef>
                        <a:spcAft>
                          <a:spcPts val="0"/>
                        </a:spcAft>
                      </a:pPr>
                      <a:r>
                        <a:rPr lang="es-ES" sz="1400" b="0" i="0" u="none" strike="noStrike" dirty="0">
                          <a:solidFill>
                            <a:schemeClr val="tx1"/>
                          </a:solidFill>
                          <a:latin typeface="Arial"/>
                        </a:rPr>
                        <a:t>4</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s-ES" sz="1400" b="0" i="0" u="none" strike="noStrike" dirty="0">
                          <a:solidFill>
                            <a:schemeClr val="tx1"/>
                          </a:solidFill>
                          <a:latin typeface="Arial"/>
                        </a:rPr>
                        <a:t>5</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s-ES" sz="1400" b="0" i="0" u="none" strike="noStrike" dirty="0">
                          <a:solidFill>
                            <a:schemeClr val="tx1"/>
                          </a:solidFill>
                          <a:latin typeface="Arial"/>
                        </a:rPr>
                        <a:t>6</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r h="254228">
                <a:tc vMerge="1">
                  <a:txBody>
                    <a:bodyPr/>
                    <a:lstStyle/>
                    <a:p>
                      <a:endParaRPr lang="es-ES"/>
                    </a:p>
                  </a:txBody>
                  <a:tcPr/>
                </a:tc>
                <a:tc vMerge="1">
                  <a:txBody>
                    <a:bodyPr/>
                    <a:lstStyle/>
                    <a:p>
                      <a:endParaRPr lang="es-ES"/>
                    </a:p>
                  </a:txBody>
                  <a:tcPr/>
                </a:tc>
                <a:tc>
                  <a:txBody>
                    <a:bodyPr/>
                    <a:lstStyle/>
                    <a:p>
                      <a:pPr algn="ctr" rtl="0" fontAlgn="t">
                        <a:spcBef>
                          <a:spcPts val="0"/>
                        </a:spcBef>
                        <a:spcAft>
                          <a:spcPts val="0"/>
                        </a:spcAft>
                      </a:pP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s-ES" sz="1400" b="0" i="0" u="none" strike="noStrike" dirty="0">
                          <a:solidFill>
                            <a:schemeClr val="tx1"/>
                          </a:solidFill>
                          <a:latin typeface="Arial"/>
                        </a:rPr>
                        <a:t>X</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s-ES" sz="1400" b="0" i="0" u="none" strike="noStrike" dirty="0">
                          <a:solidFill>
                            <a:schemeClr val="tx1"/>
                          </a:solidFill>
                          <a:latin typeface="Arial"/>
                        </a:rPr>
                        <a:t>X</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025" name="Rectangle 1"/>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8" name="7 Tabla"/>
          <p:cNvGraphicFramePr>
            <a:graphicFrameLocks noGrp="1"/>
          </p:cNvGraphicFramePr>
          <p:nvPr>
            <p:extLst>
              <p:ext uri="{D42A27DB-BD31-4B8C-83A1-F6EECF244321}">
                <p14:modId xmlns:p14="http://schemas.microsoft.com/office/powerpoint/2010/main" val="672470456"/>
              </p:ext>
            </p:extLst>
          </p:nvPr>
        </p:nvGraphicFramePr>
        <p:xfrm>
          <a:off x="326572" y="5281362"/>
          <a:ext cx="8490858" cy="342584"/>
        </p:xfrm>
        <a:graphic>
          <a:graphicData uri="http://schemas.openxmlformats.org/drawingml/2006/table">
            <a:tbl>
              <a:tblPr/>
              <a:tblGrid>
                <a:gridCol w="2472141">
                  <a:extLst>
                    <a:ext uri="{9D8B030D-6E8A-4147-A177-3AD203B41FA5}">
                      <a16:colId xmlns:a16="http://schemas.microsoft.com/office/drawing/2014/main" val="20000"/>
                    </a:ext>
                  </a:extLst>
                </a:gridCol>
                <a:gridCol w="6018717">
                  <a:extLst>
                    <a:ext uri="{9D8B030D-6E8A-4147-A177-3AD203B41FA5}">
                      <a16:colId xmlns:a16="http://schemas.microsoft.com/office/drawing/2014/main" val="20001"/>
                    </a:ext>
                  </a:extLst>
                </a:gridCol>
              </a:tblGrid>
              <a:tr h="264865">
                <a:tc>
                  <a:txBody>
                    <a:bodyPr/>
                    <a:lstStyle/>
                    <a:p>
                      <a:pPr algn="just" rtl="0" fontAlgn="t">
                        <a:spcBef>
                          <a:spcPts val="0"/>
                        </a:spcBef>
                        <a:spcAft>
                          <a:spcPts val="0"/>
                        </a:spcAft>
                      </a:pPr>
                      <a:r>
                        <a:rPr lang="en-GB" sz="1800" b="0" i="0" u="none" strike="noStrike" noProof="0" dirty="0" err="1">
                          <a:solidFill>
                            <a:srgbClr val="FFFFFF"/>
                          </a:solidFill>
                          <a:latin typeface="+mn-lt"/>
                        </a:rPr>
                        <a:t>Exercices</a:t>
                      </a:r>
                      <a:r>
                        <a:rPr lang="en-GB" sz="1800" b="0" i="0" u="none" strike="noStrike" noProof="0" dirty="0">
                          <a:solidFill>
                            <a:srgbClr val="FFFFFF"/>
                          </a:solidFill>
                          <a:latin typeface="+mn-lt"/>
                        </a:rPr>
                        <a:t> </a:t>
                      </a:r>
                      <a:r>
                        <a:rPr lang="en-GB" sz="1800" b="0" i="0" u="none" strike="noStrike" noProof="0" dirty="0" err="1">
                          <a:solidFill>
                            <a:srgbClr val="FFFFFF"/>
                          </a:solidFill>
                          <a:latin typeface="+mn-lt"/>
                        </a:rPr>
                        <a:t>inclus</a:t>
                      </a:r>
                      <a:endParaRPr lang="en-GB" sz="1800" noProof="0" dirty="0"/>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8C320"/>
                    </a:solidFill>
                  </a:tcPr>
                </a:tc>
                <a:tc>
                  <a:txBody>
                    <a:bodyPr/>
                    <a:lstStyle/>
                    <a:p>
                      <a:pPr algn="just" rtl="0" fontAlgn="t">
                        <a:spcBef>
                          <a:spcPts val="0"/>
                        </a:spcBef>
                        <a:spcAft>
                          <a:spcPts val="0"/>
                        </a:spcAft>
                      </a:pPr>
                      <a:r>
                        <a:rPr lang="es-ES" sz="1800" b="0" i="0" u="none" strike="noStrike" dirty="0" err="1">
                          <a:solidFill>
                            <a:schemeClr val="tx1"/>
                          </a:solidFill>
                          <a:latin typeface="+mn-lt"/>
                        </a:rPr>
                        <a:t>Oui</a:t>
                      </a:r>
                      <a:endParaRPr lang="es-ES" sz="1800" dirty="0">
                        <a:solidFill>
                          <a:schemeClr val="tx1"/>
                        </a:solidFill>
                      </a:endParaRP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026"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11" name="9 Tabla">
            <a:extLst>
              <a:ext uri="{FF2B5EF4-FFF2-40B4-BE49-F238E27FC236}">
                <a16:creationId xmlns:a16="http://schemas.microsoft.com/office/drawing/2014/main" id="{E3E1F442-0740-8692-86D7-304C0C6B7987}"/>
              </a:ext>
            </a:extLst>
          </p:cNvPr>
          <p:cNvGraphicFramePr>
            <a:graphicFrameLocks noGrp="1"/>
          </p:cNvGraphicFramePr>
          <p:nvPr>
            <p:extLst>
              <p:ext uri="{D42A27DB-BD31-4B8C-83A1-F6EECF244321}">
                <p14:modId xmlns:p14="http://schemas.microsoft.com/office/powerpoint/2010/main" val="1763403428"/>
              </p:ext>
            </p:extLst>
          </p:nvPr>
        </p:nvGraphicFramePr>
        <p:xfrm>
          <a:off x="339634" y="5869191"/>
          <a:ext cx="8477796" cy="616904"/>
        </p:xfrm>
        <a:graphic>
          <a:graphicData uri="http://schemas.openxmlformats.org/drawingml/2006/table">
            <a:tbl>
              <a:tblPr/>
              <a:tblGrid>
                <a:gridCol w="2429692">
                  <a:extLst>
                    <a:ext uri="{9D8B030D-6E8A-4147-A177-3AD203B41FA5}">
                      <a16:colId xmlns:a16="http://schemas.microsoft.com/office/drawing/2014/main" val="20000"/>
                    </a:ext>
                  </a:extLst>
                </a:gridCol>
                <a:gridCol w="2024743">
                  <a:extLst>
                    <a:ext uri="{9D8B030D-6E8A-4147-A177-3AD203B41FA5}">
                      <a16:colId xmlns:a16="http://schemas.microsoft.com/office/drawing/2014/main" val="20001"/>
                    </a:ext>
                  </a:extLst>
                </a:gridCol>
                <a:gridCol w="1841862">
                  <a:extLst>
                    <a:ext uri="{9D8B030D-6E8A-4147-A177-3AD203B41FA5}">
                      <a16:colId xmlns:a16="http://schemas.microsoft.com/office/drawing/2014/main" val="20002"/>
                    </a:ext>
                  </a:extLst>
                </a:gridCol>
                <a:gridCol w="2181499">
                  <a:extLst>
                    <a:ext uri="{9D8B030D-6E8A-4147-A177-3AD203B41FA5}">
                      <a16:colId xmlns:a16="http://schemas.microsoft.com/office/drawing/2014/main" val="20003"/>
                    </a:ext>
                  </a:extLst>
                </a:gridCol>
              </a:tblGrid>
              <a:tr h="264865">
                <a:tc>
                  <a:txBody>
                    <a:bodyPr/>
                    <a:lstStyle/>
                    <a:p>
                      <a:pPr algn="just" rtl="0" fontAlgn="t">
                        <a:spcBef>
                          <a:spcPts val="0"/>
                        </a:spcBef>
                        <a:spcAft>
                          <a:spcPts val="0"/>
                        </a:spcAft>
                      </a:pPr>
                      <a:r>
                        <a:rPr lang="en-GB" sz="1800" b="0" i="0" u="none" strike="noStrike" noProof="0" dirty="0">
                          <a:solidFill>
                            <a:srgbClr val="FFFFFF"/>
                          </a:solidFill>
                          <a:latin typeface="+mn-lt"/>
                        </a:rPr>
                        <a:t>Effort pour la capsule
</a:t>
                      </a:r>
                      <a:endParaRPr lang="en-GB" sz="1800" noProof="0" dirty="0"/>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8C320"/>
                    </a:solidFill>
                  </a:tcPr>
                </a:tc>
                <a:tc>
                  <a:txBody>
                    <a:bodyPr/>
                    <a:lstStyle/>
                    <a:p>
                      <a:pPr algn="ctr" rtl="0" fontAlgn="t">
                        <a:spcBef>
                          <a:spcPts val="0"/>
                        </a:spcBef>
                        <a:spcAft>
                          <a:spcPts val="0"/>
                        </a:spcAft>
                      </a:pPr>
                      <a:r>
                        <a:rPr lang="en-GB" sz="1800" b="0" i="0" u="none" strike="noStrike" dirty="0">
                          <a:solidFill>
                            <a:srgbClr val="7F7F7F"/>
                          </a:solidFill>
                          <a:latin typeface="Arial"/>
                        </a:rPr>
                        <a:t> </a:t>
                      </a:r>
                      <a:r>
                        <a:rPr lang="en-GB" sz="1800" b="0" i="0" u="none" strike="noStrike" dirty="0" err="1">
                          <a:solidFill>
                            <a:schemeClr val="tx1"/>
                          </a:solidFill>
                          <a:latin typeface="Arial"/>
                        </a:rPr>
                        <a:t>Contenu</a:t>
                      </a:r>
                      <a:endParaRPr lang="en-GB" sz="1800" b="0" i="0" u="none" strike="noStrike" noProof="0" dirty="0">
                        <a:solidFill>
                          <a:schemeClr val="tx1"/>
                        </a:solidFill>
                        <a:latin typeface="Arial"/>
                      </a:endParaRPr>
                    </a:p>
                    <a:p>
                      <a:pPr algn="ctr" rtl="0" fontAlgn="t">
                        <a:spcBef>
                          <a:spcPts val="0"/>
                        </a:spcBef>
                        <a:spcAft>
                          <a:spcPts val="0"/>
                        </a:spcAft>
                      </a:pPr>
                      <a:r>
                        <a:rPr lang="en-GB" sz="1800" b="0" i="0" u="none" strike="noStrike" dirty="0">
                          <a:solidFill>
                            <a:srgbClr val="7F7F7F"/>
                          </a:solidFill>
                          <a:latin typeface="+mn-lt"/>
                        </a:rPr>
                        <a:t>8 </a:t>
                      </a:r>
                      <a:r>
                        <a:rPr lang="en-GB" sz="1800" b="0" i="0" u="none" strike="noStrike" noProof="0" dirty="0">
                          <a:solidFill>
                            <a:schemeClr val="tx1"/>
                          </a:solidFill>
                          <a:latin typeface="+mn-lt"/>
                        </a:rPr>
                        <a:t>Min.</a:t>
                      </a:r>
                      <a:endParaRPr lang="en-GB" sz="1800" dirty="0">
                        <a:solidFill>
                          <a:schemeClr val="tx1"/>
                        </a:solidFill>
                      </a:endParaRP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n-GB" sz="1800" b="0" i="0" u="none" strike="noStrike" dirty="0" err="1">
                          <a:solidFill>
                            <a:schemeClr val="tx1"/>
                          </a:solidFill>
                          <a:latin typeface="+mn-lt"/>
                        </a:rPr>
                        <a:t>Exercices</a:t>
                      </a:r>
                      <a:endParaRPr lang="en-GB" sz="1800" b="0" i="0" u="none" strike="noStrike" noProof="0" dirty="0">
                        <a:solidFill>
                          <a:schemeClr val="tx1"/>
                        </a:solidFill>
                        <a:latin typeface="+mn-lt"/>
                      </a:endParaRPr>
                    </a:p>
                    <a:p>
                      <a:pPr algn="ctr" rtl="0" fontAlgn="t">
                        <a:spcBef>
                          <a:spcPts val="0"/>
                        </a:spcBef>
                        <a:spcAft>
                          <a:spcPts val="0"/>
                        </a:spcAft>
                      </a:pPr>
                      <a:r>
                        <a:rPr lang="en-GB" sz="1800" b="0" i="0" u="none" strike="noStrike" dirty="0">
                          <a:solidFill>
                            <a:srgbClr val="7F7F7F"/>
                          </a:solidFill>
                          <a:latin typeface="+mn-lt"/>
                        </a:rPr>
                        <a:t>5 </a:t>
                      </a:r>
                      <a:r>
                        <a:rPr lang="en-GB" sz="1800" b="0" i="0" u="none" strike="noStrike" noProof="0" dirty="0">
                          <a:solidFill>
                            <a:schemeClr val="tx1"/>
                          </a:solidFill>
                          <a:latin typeface="+mn-lt"/>
                        </a:rPr>
                        <a:t>Min.</a:t>
                      </a:r>
                      <a:endParaRPr lang="en-GB" sz="1800" dirty="0">
                        <a:solidFill>
                          <a:schemeClr val="tx1"/>
                        </a:solidFill>
                      </a:endParaRP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n-GB" sz="1800" b="0" i="0" u="none" strike="noStrike" dirty="0">
                          <a:solidFill>
                            <a:schemeClr val="tx1"/>
                          </a:solidFill>
                          <a:latin typeface="+mn-lt"/>
                        </a:rPr>
                        <a:t>Matériel suppl.
</a:t>
                      </a:r>
                      <a:r>
                        <a:rPr lang="en-GB" sz="1800" b="0" i="0" u="none" strike="noStrike" dirty="0">
                          <a:solidFill>
                            <a:srgbClr val="7F7F7F"/>
                          </a:solidFill>
                          <a:latin typeface="+mn-lt"/>
                        </a:rPr>
                        <a:t>7 </a:t>
                      </a:r>
                      <a:r>
                        <a:rPr lang="en-GB" sz="1800" b="0" i="0" u="none" strike="noStrike" noProof="0" dirty="0">
                          <a:solidFill>
                            <a:schemeClr val="tx1"/>
                          </a:solidFill>
                          <a:latin typeface="+mn-lt"/>
                        </a:rPr>
                        <a:t>Min.</a:t>
                      </a:r>
                      <a:endParaRPr lang="en-GB" sz="1800" dirty="0">
                        <a:solidFill>
                          <a:schemeClr val="tx1"/>
                        </a:solidFill>
                      </a:endParaRP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3"/>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4</a:t>
            </a:fld>
            <a:endParaRPr/>
          </a:p>
        </p:txBody>
      </p:sp>
      <p:sp>
        <p:nvSpPr>
          <p:cNvPr id="56" name="Google Shape;56;p3"/>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a:lnSpc>
                <a:spcPct val="90000"/>
              </a:lnSpc>
              <a:buClr>
                <a:schemeClr val="lt1"/>
              </a:buClr>
              <a:buSzPts val="3959"/>
            </a:pPr>
            <a:r>
              <a:rPr lang="en-GB" sz="2800" b="0" i="0" u="none" strike="noStrike" cap="none" dirty="0" err="1">
                <a:solidFill>
                  <a:schemeClr val="lt1"/>
                </a:solidFill>
                <a:latin typeface="Arial"/>
                <a:ea typeface="Arial"/>
                <a:cs typeface="Arial"/>
                <a:sym typeface="Arial"/>
              </a:rPr>
              <a:t>Contenu</a:t>
            </a:r>
            <a:endParaRPr lang="en-GB" sz="2800" dirty="0"/>
          </a:p>
        </p:txBody>
      </p:sp>
      <p:sp>
        <p:nvSpPr>
          <p:cNvPr id="57" name="Google Shape;57;p3"/>
          <p:cNvSpPr/>
          <p:nvPr/>
        </p:nvSpPr>
        <p:spPr>
          <a:xfrm>
            <a:off x="1358538" y="2396683"/>
            <a:ext cx="7354388" cy="1938952"/>
          </a:xfrm>
          <a:prstGeom prst="rect">
            <a:avLst/>
          </a:prstGeom>
          <a:noFill/>
          <a:ln>
            <a:noFill/>
          </a:ln>
        </p:spPr>
        <p:txBody>
          <a:bodyPr spcFirstLastPara="1" wrap="square" lIns="91425" tIns="45700" rIns="91425" bIns="45700" anchor="t" anchorCtr="0">
            <a:spAutoFit/>
          </a:bodyPr>
          <a:lstStyle/>
          <a:p>
            <a:pPr marL="457200" lvl="0" indent="-457200">
              <a:lnSpc>
                <a:spcPct val="150000"/>
              </a:lnSpc>
              <a:buSzPts val="2200"/>
              <a:buFont typeface="+mj-lt"/>
              <a:buAutoNum type="arabicPeriod"/>
            </a:pPr>
            <a:r>
              <a:rPr lang="fr-FR" sz="2000" dirty="0"/>
              <a:t>Les programmes d’action pour l’environnement en Europe  
Principaux objectifs pour 2030
Neutre pour le climat d’ici 2050 
Exercice à choix multiples</a:t>
            </a:r>
            <a:endParaRPr lang="en-GB" sz="2000" b="0" u="none" strike="noStrike" cap="none" dirty="0">
              <a:solidFill>
                <a:srgbClr val="000000"/>
              </a:solidFill>
              <a:latin typeface="Arial"/>
              <a:ea typeface="Arial"/>
              <a:cs typeface="Arial"/>
              <a:sym typeface="Arial"/>
            </a:endParaRPr>
          </a:p>
        </p:txBody>
      </p:sp>
      <p:sp>
        <p:nvSpPr>
          <p:cNvPr id="58" name="Google Shape;58;p3"/>
          <p:cNvSpPr/>
          <p:nvPr/>
        </p:nvSpPr>
        <p:spPr>
          <a:xfrm>
            <a:off x="876753" y="2360711"/>
            <a:ext cx="338093" cy="1898468"/>
          </a:xfrm>
          <a:prstGeom prst="rect">
            <a:avLst/>
          </a:prstGeom>
          <a:solidFill>
            <a:srgbClr val="18C32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5</a:t>
            </a:fld>
            <a:endParaRPr/>
          </a:p>
        </p:txBody>
      </p:sp>
      <p:sp>
        <p:nvSpPr>
          <p:cNvPr id="72" name="Google Shape;72;g10b78f225a7_0_23"/>
          <p:cNvSpPr txBox="1"/>
          <p:nvPr/>
        </p:nvSpPr>
        <p:spPr>
          <a:xfrm>
            <a:off x="285530" y="970029"/>
            <a:ext cx="8558023" cy="493011"/>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lvl="0" indent="-742950">
              <a:lnSpc>
                <a:spcPct val="90000"/>
              </a:lnSpc>
            </a:pPr>
            <a:r>
              <a:rPr lang="fr-FR" sz="2800" dirty="0">
                <a:solidFill>
                  <a:schemeClr val="lt1"/>
                </a:solidFill>
              </a:rPr>
              <a:t>Instructions pour la révision de la source</a:t>
            </a:r>
            <a:endParaRPr lang="en-GB" sz="2800" dirty="0">
              <a:solidFill>
                <a:schemeClr val="lt1"/>
              </a:solidFill>
            </a:endParaRPr>
          </a:p>
        </p:txBody>
      </p:sp>
      <p:sp>
        <p:nvSpPr>
          <p:cNvPr id="5" name="4 Rectángulo"/>
          <p:cNvSpPr/>
          <p:nvPr/>
        </p:nvSpPr>
        <p:spPr>
          <a:xfrm>
            <a:off x="319069" y="1661189"/>
            <a:ext cx="8367731" cy="5509200"/>
          </a:xfrm>
          <a:prstGeom prst="rect">
            <a:avLst/>
          </a:prstGeom>
        </p:spPr>
        <p:txBody>
          <a:bodyPr wrap="square">
            <a:spAutoFit/>
          </a:bodyPr>
          <a:lstStyle/>
          <a:p>
            <a:pPr algn="just"/>
            <a:r>
              <a:rPr lang="fr-FR" sz="1600" dirty="0">
                <a:solidFill>
                  <a:schemeClr val="tx1"/>
                </a:solidFill>
              </a:rPr>
              <a:t>Pour chacun des points qui composent ce matériel de formation, une source principale sera utilisée, bien que d’autres sources secondaires soient également fournies, si vous souhaitez aller plus en profondeur.</a:t>
            </a:r>
          </a:p>
          <a:p>
            <a:pPr algn="just"/>
            <a:r>
              <a:rPr lang="fr-FR" sz="1600" dirty="0">
                <a:solidFill>
                  <a:schemeClr val="tx1"/>
                </a:solidFill>
              </a:rPr>
              <a:t>
Le premier point expliquera comment l’UE établit ses politiques environnementales par le biais de programmes d’action pour l’environnement (PAE) et quels sont les principaux objectifs du programme actuel. À cette fin, deux sources sont proposées. Le premier est un site Web, où les principales idées du PAE sont signalées, et la deuxième source est le PAE (le 8e) lui-même. Les deux sources sont disponibles dans toutes les langues européennes. </a:t>
            </a:r>
          </a:p>
          <a:p>
            <a:pPr algn="just"/>
            <a:r>
              <a:rPr lang="fr-FR" sz="1600" dirty="0">
                <a:solidFill>
                  <a:schemeClr val="tx1"/>
                </a:solidFill>
              </a:rPr>
              <a:t>
Pour savoir quels sont les objectifs clés que l’Europe a définis pour l’année 2030, nous utiliserons comme source le site web de la Commission européenne, en particulier la section Action pour le climat, disponible dans toutes les langues européennes. </a:t>
            </a:r>
          </a:p>
          <a:p>
            <a:pPr algn="just"/>
            <a:r>
              <a:rPr lang="fr-FR" sz="1600" dirty="0">
                <a:solidFill>
                  <a:schemeClr val="tx1"/>
                </a:solidFill>
              </a:rPr>
              <a:t>
En outre, en ce qui concerne les objectifs environnementaux à atteindre d’ici 2050, le site Web de la Commission européenne est également utilisé comme source, où les objectifs à atteindre sont énumérés, et une source secondaire fournit une explication de l’ensemble de la stratégie.</a:t>
            </a:r>
          </a:p>
          <a:p>
            <a:pPr algn="just"/>
            <a:r>
              <a:rPr lang="fr-FR" sz="1600" dirty="0">
                <a:solidFill>
                  <a:schemeClr val="tx1"/>
                </a:solidFill>
              </a:rPr>
              <a:t>
Enfin, certains exercices sont inclus.
</a:t>
            </a:r>
            <a:endParaRPr lang="en-GB" sz="1600" dirty="0">
              <a:solidFill>
                <a:schemeClr val="tx1"/>
              </a:solidFill>
            </a:endParaRPr>
          </a:p>
        </p:txBody>
      </p:sp>
    </p:spTree>
    <p:extLst>
      <p:ext uri="{BB962C8B-B14F-4D97-AF65-F5344CB8AC3E}">
        <p14:creationId xmlns:p14="http://schemas.microsoft.com/office/powerpoint/2010/main" val="774067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6</a:t>
            </a:fld>
            <a:endParaRPr dirty="0"/>
          </a:p>
        </p:txBody>
      </p:sp>
      <p:sp>
        <p:nvSpPr>
          <p:cNvPr id="72" name="Google Shape;72;g10b78f225a7_0_23"/>
          <p:cNvSpPr txBox="1"/>
          <p:nvPr/>
        </p:nvSpPr>
        <p:spPr>
          <a:xfrm>
            <a:off x="285530" y="970029"/>
            <a:ext cx="8558023" cy="442073"/>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457200" indent="-457200">
              <a:buSzPts val="2200"/>
            </a:pPr>
            <a:r>
              <a:rPr lang="fr-FR" sz="2400" dirty="0">
                <a:solidFill>
                  <a:schemeClr val="bg1"/>
                </a:solidFill>
              </a:rPr>
              <a:t>1. Les programmes d’action pour l’environnement en Europe  </a:t>
            </a:r>
            <a:endParaRPr lang="en-GB" sz="2400" dirty="0">
              <a:solidFill>
                <a:schemeClr val="bg1"/>
              </a:solidFill>
            </a:endParaRPr>
          </a:p>
        </p:txBody>
      </p:sp>
      <p:sp>
        <p:nvSpPr>
          <p:cNvPr id="5" name="4 Rectángulo"/>
          <p:cNvSpPr/>
          <p:nvPr/>
        </p:nvSpPr>
        <p:spPr>
          <a:xfrm>
            <a:off x="302911" y="1622660"/>
            <a:ext cx="8468110" cy="5509200"/>
          </a:xfrm>
          <a:prstGeom prst="rect">
            <a:avLst/>
          </a:prstGeom>
        </p:spPr>
        <p:txBody>
          <a:bodyPr wrap="square">
            <a:spAutoFit/>
          </a:bodyPr>
          <a:lstStyle/>
          <a:p>
            <a:pPr algn="just"/>
            <a:r>
              <a:rPr lang="en-GB" sz="1600" b="1" dirty="0">
                <a:solidFill>
                  <a:schemeClr val="tx1"/>
                </a:solidFill>
              </a:rPr>
              <a:t>Source (site Web) : </a:t>
            </a:r>
            <a:r>
              <a:rPr lang="fr-FR" sz="1600" dirty="0">
                <a:solidFill>
                  <a:schemeClr val="tx1"/>
                </a:solidFill>
              </a:rPr>
              <a:t>Commission européenne. Programme d’action pour l’environnement à l’horizon 2030. </a:t>
            </a:r>
            <a:endParaRPr lang="en-GB" sz="1600" dirty="0">
              <a:solidFill>
                <a:srgbClr val="FF0000"/>
              </a:solidFill>
            </a:endParaRPr>
          </a:p>
          <a:p>
            <a:pPr algn="just"/>
            <a:endParaRPr lang="en-GB" sz="1600" dirty="0">
              <a:solidFill>
                <a:srgbClr val="FF0000"/>
              </a:solidFill>
              <a:hlinkClick r:id="rId3"/>
            </a:endParaRPr>
          </a:p>
          <a:p>
            <a:pPr algn="just"/>
            <a:endParaRPr lang="en-GB" sz="1600" dirty="0">
              <a:solidFill>
                <a:srgbClr val="FF0000"/>
              </a:solidFill>
              <a:hlinkClick r:id="rId3"/>
            </a:endParaRPr>
          </a:p>
          <a:p>
            <a:pPr algn="just"/>
            <a:endParaRPr lang="en-GB" sz="1600" dirty="0">
              <a:solidFill>
                <a:schemeClr val="tx1"/>
              </a:solidFill>
            </a:endParaRPr>
          </a:p>
          <a:p>
            <a:pPr algn="just"/>
            <a:endParaRPr lang="en-GB" sz="1600" dirty="0">
              <a:solidFill>
                <a:schemeClr val="tx1"/>
              </a:solidFill>
            </a:endParaRPr>
          </a:p>
          <a:p>
            <a:pPr algn="just"/>
            <a:endParaRPr lang="en-GB" sz="1600" dirty="0">
              <a:solidFill>
                <a:schemeClr val="tx1"/>
              </a:solidFill>
            </a:endParaRPr>
          </a:p>
          <a:p>
            <a:pPr algn="just"/>
            <a:r>
              <a:rPr lang="fr-FR" sz="1600" dirty="0">
                <a:solidFill>
                  <a:schemeClr val="tx1"/>
                </a:solidFill>
              </a:rPr>
              <a:t>Disponible dans toutes les langues européennes 
</a:t>
            </a:r>
            <a:endParaRPr lang="en-GB" sz="1600" dirty="0">
              <a:solidFill>
                <a:schemeClr val="tx1"/>
              </a:solidFill>
            </a:endParaRPr>
          </a:p>
          <a:p>
            <a:pPr algn="just"/>
            <a:endParaRPr lang="en-GB" sz="1600" dirty="0">
              <a:solidFill>
                <a:schemeClr val="tx1"/>
              </a:solidFill>
            </a:endParaRPr>
          </a:p>
          <a:p>
            <a:pPr algn="just"/>
            <a:endParaRPr lang="en-GB" sz="1600" dirty="0">
              <a:solidFill>
                <a:schemeClr val="tx1"/>
              </a:solidFill>
            </a:endParaRPr>
          </a:p>
          <a:p>
            <a:pPr algn="just"/>
            <a:endParaRPr lang="en-GB" sz="1600" dirty="0">
              <a:solidFill>
                <a:schemeClr val="tx1"/>
              </a:solidFill>
            </a:endParaRPr>
          </a:p>
          <a:p>
            <a:pPr algn="just"/>
            <a:endParaRPr lang="en-GB" sz="1600" b="1" dirty="0">
              <a:solidFill>
                <a:schemeClr val="tx1"/>
              </a:solidFill>
            </a:endParaRPr>
          </a:p>
          <a:p>
            <a:pPr algn="just"/>
            <a:endParaRPr lang="en-GB" sz="1600" b="1" dirty="0">
              <a:solidFill>
                <a:schemeClr val="tx1"/>
              </a:solidFill>
            </a:endParaRPr>
          </a:p>
          <a:p>
            <a:pPr algn="just"/>
            <a:r>
              <a:rPr lang="en-GB" sz="1600" b="1" dirty="0">
                <a:solidFill>
                  <a:schemeClr val="tx1"/>
                </a:solidFill>
              </a:rPr>
              <a:t>Source (web site):</a:t>
            </a:r>
            <a:r>
              <a:rPr lang="en-GB" sz="1600" dirty="0">
                <a:solidFill>
                  <a:schemeClr val="tx1"/>
                </a:solidFill>
              </a:rPr>
              <a:t> </a:t>
            </a:r>
            <a:r>
              <a:rPr lang="fr-FR" sz="1600" dirty="0">
                <a:solidFill>
                  <a:schemeClr val="tx1"/>
                </a:solidFill>
              </a:rPr>
              <a:t>Commission européenne. (6 avril 2022). </a:t>
            </a:r>
            <a:r>
              <a:rPr lang="fr-FR" sz="1600" i="1" dirty="0">
                <a:solidFill>
                  <a:schemeClr val="tx1"/>
                </a:solidFill>
              </a:rPr>
              <a:t>Le 8e programme d’action pour l’environnement, la décision (UE) 2022/591 du Parlement européen et du Conseil. </a:t>
            </a:r>
            <a:r>
              <a:rPr lang="fr-FR" sz="1600" dirty="0">
                <a:solidFill>
                  <a:schemeClr val="tx1"/>
                </a:solidFill>
              </a:rPr>
              <a:t>
</a:t>
            </a:r>
            <a:endParaRPr lang="en-GB" sz="1600" dirty="0">
              <a:solidFill>
                <a:schemeClr val="tx1"/>
              </a:solidFill>
            </a:endParaRPr>
          </a:p>
          <a:p>
            <a:pPr algn="just"/>
            <a:endParaRPr lang="en-GB" sz="1600" dirty="0">
              <a:solidFill>
                <a:schemeClr val="tx1"/>
              </a:solidFill>
            </a:endParaRPr>
          </a:p>
          <a:p>
            <a:pPr algn="just"/>
            <a:endParaRPr lang="en-GB" sz="1600" dirty="0">
              <a:solidFill>
                <a:schemeClr val="tx1"/>
              </a:solidFill>
            </a:endParaRPr>
          </a:p>
          <a:p>
            <a:pPr algn="just"/>
            <a:r>
              <a:rPr lang="fr-FR" sz="1600" dirty="0">
                <a:solidFill>
                  <a:schemeClr val="tx1"/>
                </a:solidFill>
              </a:rPr>
              <a:t>
Disponible dans toutes les langues européennes
</a:t>
            </a:r>
            <a:endParaRPr lang="en-GB" sz="1600" dirty="0">
              <a:solidFill>
                <a:schemeClr val="tx1"/>
              </a:solidFill>
            </a:endParaRPr>
          </a:p>
        </p:txBody>
      </p:sp>
      <p:pic>
        <p:nvPicPr>
          <p:cNvPr id="6" name="Picture 2"/>
          <p:cNvPicPr>
            <a:picLocks noChangeAspect="1" noChangeArrowheads="1"/>
          </p:cNvPicPr>
          <p:nvPr/>
        </p:nvPicPr>
        <p:blipFill>
          <a:blip r:embed="rId4"/>
          <a:srcRect/>
          <a:stretch>
            <a:fillRect/>
          </a:stretch>
        </p:blipFill>
        <p:spPr bwMode="auto">
          <a:xfrm>
            <a:off x="4876800" y="2732015"/>
            <a:ext cx="3390480" cy="1838501"/>
          </a:xfrm>
          <a:prstGeom prst="rect">
            <a:avLst/>
          </a:prstGeom>
          <a:noFill/>
          <a:ln w="9525">
            <a:noFill/>
            <a:miter lim="800000"/>
            <a:headEnd/>
            <a:tailEnd/>
          </a:ln>
        </p:spPr>
      </p:pic>
      <p:sp>
        <p:nvSpPr>
          <p:cNvPr id="3" name="CuadroTexto 2">
            <a:extLst>
              <a:ext uri="{FF2B5EF4-FFF2-40B4-BE49-F238E27FC236}">
                <a16:creationId xmlns:a16="http://schemas.microsoft.com/office/drawing/2014/main" id="{043EAC7D-E281-A6DE-7BAF-AE53FF557855}"/>
              </a:ext>
            </a:extLst>
          </p:cNvPr>
          <p:cNvSpPr txBox="1"/>
          <p:nvPr/>
        </p:nvSpPr>
        <p:spPr>
          <a:xfrm>
            <a:off x="2097155" y="2418595"/>
            <a:ext cx="6673865" cy="523220"/>
          </a:xfrm>
          <a:prstGeom prst="rect">
            <a:avLst/>
          </a:prstGeom>
          <a:noFill/>
        </p:spPr>
        <p:txBody>
          <a:bodyPr wrap="square">
            <a:spAutoFit/>
          </a:bodyPr>
          <a:lstStyle/>
          <a:p>
            <a:pPr algn="just"/>
            <a:r>
              <a:rPr lang="en-GB" sz="1400" dirty="0">
                <a:solidFill>
                  <a:srgbClr val="FF0000"/>
                </a:solidFill>
                <a:hlinkClick r:id="rId3"/>
              </a:rPr>
              <a:t>https://ec.europa.eu/environment/strategy/environment-action-programme-2030_en</a:t>
            </a:r>
            <a:r>
              <a:rPr lang="en-GB" sz="1400" dirty="0">
                <a:solidFill>
                  <a:srgbClr val="FF0000"/>
                </a:solidFill>
              </a:rPr>
              <a:t> </a:t>
            </a:r>
          </a:p>
        </p:txBody>
      </p:sp>
      <p:pic>
        <p:nvPicPr>
          <p:cNvPr id="4" name="Irudia 3">
            <a:extLst>
              <a:ext uri="{FF2B5EF4-FFF2-40B4-BE49-F238E27FC236}">
                <a16:creationId xmlns:a16="http://schemas.microsoft.com/office/drawing/2014/main" id="{36EED450-D9CD-61F9-49F6-92858EAD1120}"/>
              </a:ext>
            </a:extLst>
          </p:cNvPr>
          <p:cNvPicPr>
            <a:picLocks noChangeAspect="1"/>
          </p:cNvPicPr>
          <p:nvPr/>
        </p:nvPicPr>
        <p:blipFill>
          <a:blip r:embed="rId5"/>
          <a:stretch>
            <a:fillRect/>
          </a:stretch>
        </p:blipFill>
        <p:spPr>
          <a:xfrm>
            <a:off x="1188370" y="2326971"/>
            <a:ext cx="810087" cy="810087"/>
          </a:xfrm>
          <a:prstGeom prst="rect">
            <a:avLst/>
          </a:prstGeom>
        </p:spPr>
      </p:pic>
      <p:sp>
        <p:nvSpPr>
          <p:cNvPr id="8" name="CuadroTexto 7">
            <a:extLst>
              <a:ext uri="{FF2B5EF4-FFF2-40B4-BE49-F238E27FC236}">
                <a16:creationId xmlns:a16="http://schemas.microsoft.com/office/drawing/2014/main" id="{7F467FAD-8174-FEE1-CC5C-99094242CB86}"/>
              </a:ext>
            </a:extLst>
          </p:cNvPr>
          <p:cNvSpPr txBox="1"/>
          <p:nvPr/>
        </p:nvSpPr>
        <p:spPr>
          <a:xfrm>
            <a:off x="2097155" y="5734082"/>
            <a:ext cx="6673864" cy="307777"/>
          </a:xfrm>
          <a:prstGeom prst="rect">
            <a:avLst/>
          </a:prstGeom>
          <a:noFill/>
        </p:spPr>
        <p:txBody>
          <a:bodyPr wrap="square">
            <a:spAutoFit/>
          </a:bodyPr>
          <a:lstStyle/>
          <a:p>
            <a:pPr algn="just"/>
            <a:r>
              <a:rPr lang="en-GB" sz="1400" dirty="0">
                <a:solidFill>
                  <a:schemeClr val="tx1"/>
                </a:solidFill>
                <a:hlinkClick r:id="rId6"/>
              </a:rPr>
              <a:t>https://eur-lex.europa.eu/legal-content/EN/TXT/?uri=CELEX:32022D0591</a:t>
            </a:r>
            <a:r>
              <a:rPr lang="en-GB" sz="1400" dirty="0">
                <a:solidFill>
                  <a:schemeClr val="tx1"/>
                </a:solidFill>
              </a:rPr>
              <a:t> </a:t>
            </a:r>
          </a:p>
        </p:txBody>
      </p:sp>
      <p:pic>
        <p:nvPicPr>
          <p:cNvPr id="9" name="Irudia 3">
            <a:extLst>
              <a:ext uri="{FF2B5EF4-FFF2-40B4-BE49-F238E27FC236}">
                <a16:creationId xmlns:a16="http://schemas.microsoft.com/office/drawing/2014/main" id="{CF1CE511-38EB-84F7-4741-D6CA565A7519}"/>
              </a:ext>
            </a:extLst>
          </p:cNvPr>
          <p:cNvPicPr>
            <a:picLocks noChangeAspect="1"/>
          </p:cNvPicPr>
          <p:nvPr/>
        </p:nvPicPr>
        <p:blipFill>
          <a:blip r:embed="rId5"/>
          <a:stretch>
            <a:fillRect/>
          </a:stretch>
        </p:blipFill>
        <p:spPr>
          <a:xfrm>
            <a:off x="1089663" y="5487111"/>
            <a:ext cx="810087" cy="81008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7</a:t>
            </a:fld>
            <a:endParaRPr/>
          </a:p>
        </p:txBody>
      </p:sp>
      <p:sp>
        <p:nvSpPr>
          <p:cNvPr id="72" name="Google Shape;72;g10b78f225a7_0_23"/>
          <p:cNvSpPr txBox="1"/>
          <p:nvPr/>
        </p:nvSpPr>
        <p:spPr>
          <a:xfrm>
            <a:off x="285530" y="970029"/>
            <a:ext cx="8558023" cy="493012"/>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457200" indent="-457200">
              <a:buSzPts val="2200"/>
            </a:pPr>
            <a:r>
              <a:rPr lang="fr-FR" sz="2400" dirty="0">
                <a:solidFill>
                  <a:schemeClr val="bg1"/>
                </a:solidFill>
              </a:rPr>
              <a:t>1. Les programmes d’action pour l’environnement en Europe  </a:t>
            </a:r>
            <a:endParaRPr lang="en-GB" sz="2400" dirty="0">
              <a:solidFill>
                <a:schemeClr val="bg1"/>
              </a:solidFill>
            </a:endParaRPr>
          </a:p>
        </p:txBody>
      </p:sp>
      <p:sp>
        <p:nvSpPr>
          <p:cNvPr id="5" name="4 Rectángulo"/>
          <p:cNvSpPr/>
          <p:nvPr/>
        </p:nvSpPr>
        <p:spPr>
          <a:xfrm>
            <a:off x="285530" y="1859340"/>
            <a:ext cx="8367731" cy="4524315"/>
          </a:xfrm>
          <a:prstGeom prst="rect">
            <a:avLst/>
          </a:prstGeom>
        </p:spPr>
        <p:txBody>
          <a:bodyPr wrap="square">
            <a:spAutoFit/>
          </a:bodyPr>
          <a:lstStyle/>
          <a:p>
            <a:pPr lvl="0" algn="just"/>
            <a:r>
              <a:rPr lang="en-GB" sz="1600" b="1" dirty="0">
                <a:solidFill>
                  <a:schemeClr val="tx1"/>
                </a:solidFill>
              </a:rPr>
              <a:t>Résumé: 
</a:t>
            </a:r>
            <a:r>
              <a:rPr lang="fr-FR" sz="1600" dirty="0">
                <a:solidFill>
                  <a:schemeClr val="tx1"/>
                </a:solidFill>
              </a:rPr>
              <a:t>Les programmes d’action pour l’environnement (PAE) définissent l’orientation générale et la structure de la politique environnementale de l’UE. Elles visent à mettre en place les conditions favorables pour garantir que la politique environnementale puisse atteindre ses objectifs et qu’elle soit juridiquement contraignante.</a:t>
            </a:r>
          </a:p>
          <a:p>
            <a:pPr lvl="0" algn="just"/>
            <a:r>
              <a:rPr lang="fr-FR" sz="1600" dirty="0">
                <a:solidFill>
                  <a:schemeClr val="tx1"/>
                </a:solidFill>
              </a:rPr>
              <a:t>
Le 2 mai 2022, le programme d’action général de l’Union pour l’environnement à l’horizon 2030 (8e PAE) est entré en vigueur.</a:t>
            </a:r>
          </a:p>
          <a:p>
            <a:pPr lvl="0" algn="just"/>
            <a:r>
              <a:rPr lang="fr-FR" sz="1600" dirty="0">
                <a:solidFill>
                  <a:schemeClr val="tx1"/>
                </a:solidFill>
              </a:rPr>
              <a:t>
Le 8e PAE devrait être un document clé pour aider à réaliser les ambitions énoncées dans le pacte vert pour l’Europe promis, il devrait aider à mettre en œuvre les objectifs de développement durable (ODD) liés à l’environnement et devrait être un outil de transformation clé avec un engagement interinstitutionnel de l’UE pour la période allant jusqu’en 2030, avec un réexamen en 2025 pour faciliter l’adhésion de la nouvelle Commission et du Parlement.
</a:t>
            </a:r>
            <a:endParaRPr lang="en-GB" sz="1600" dirty="0">
              <a:solidFill>
                <a:schemeClr val="tx1"/>
              </a:solidFill>
            </a:endParaRPr>
          </a:p>
          <a:p>
            <a:pPr lvl="0" algn="just"/>
            <a:endParaRPr lang="en-GB" sz="1600" dirty="0">
              <a:solidFill>
                <a:schemeClr val="tx1"/>
              </a:solidFill>
            </a:endParaRPr>
          </a:p>
          <a:p>
            <a:pPr lvl="0" algn="just"/>
            <a:endParaRPr lang="en-GB" sz="1600"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8</a:t>
            </a:fld>
            <a:endParaRPr/>
          </a:p>
        </p:txBody>
      </p:sp>
      <p:sp>
        <p:nvSpPr>
          <p:cNvPr id="72" name="Google Shape;72;g10b78f225a7_0_23"/>
          <p:cNvSpPr txBox="1"/>
          <p:nvPr/>
        </p:nvSpPr>
        <p:spPr>
          <a:xfrm>
            <a:off x="285530" y="970029"/>
            <a:ext cx="8558023" cy="493012"/>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457200" indent="-457200">
              <a:buSzPts val="2200"/>
            </a:pPr>
            <a:r>
              <a:rPr lang="fr-FR" sz="2400" dirty="0">
                <a:solidFill>
                  <a:schemeClr val="bg1"/>
                </a:solidFill>
              </a:rPr>
              <a:t>1. Les programmes d’action pour l’environnement en Europe  </a:t>
            </a:r>
            <a:endParaRPr lang="en-GB" sz="2400" dirty="0">
              <a:solidFill>
                <a:schemeClr val="bg1"/>
              </a:solidFill>
            </a:endParaRPr>
          </a:p>
        </p:txBody>
      </p:sp>
      <p:pic>
        <p:nvPicPr>
          <p:cNvPr id="1026" name="Picture 2"/>
          <p:cNvPicPr>
            <a:picLocks noChangeAspect="1" noChangeArrowheads="1"/>
          </p:cNvPicPr>
          <p:nvPr/>
        </p:nvPicPr>
        <p:blipFill>
          <a:blip r:embed="rId3"/>
          <a:srcRect/>
          <a:stretch>
            <a:fillRect/>
          </a:stretch>
        </p:blipFill>
        <p:spPr bwMode="auto">
          <a:xfrm>
            <a:off x="944155" y="2274959"/>
            <a:ext cx="6727372" cy="3432985"/>
          </a:xfrm>
          <a:prstGeom prst="rect">
            <a:avLst/>
          </a:prstGeom>
          <a:noFill/>
          <a:ln w="9525">
            <a:noFill/>
            <a:miter lim="800000"/>
            <a:headEnd/>
            <a:tailEnd/>
          </a:ln>
        </p:spPr>
      </p:pic>
      <p:sp>
        <p:nvSpPr>
          <p:cNvPr id="6" name="5 Rectángulo"/>
          <p:cNvSpPr/>
          <p:nvPr/>
        </p:nvSpPr>
        <p:spPr>
          <a:xfrm>
            <a:off x="266817" y="1851260"/>
            <a:ext cx="8660615" cy="4678204"/>
          </a:xfrm>
          <a:prstGeom prst="rect">
            <a:avLst/>
          </a:prstGeom>
        </p:spPr>
        <p:txBody>
          <a:bodyPr wrap="square">
            <a:spAutoFit/>
          </a:bodyPr>
          <a:lstStyle/>
          <a:p>
            <a:pPr lvl="0"/>
            <a:r>
              <a:rPr lang="fr-FR" sz="1600" dirty="0">
                <a:solidFill>
                  <a:schemeClr val="tx1"/>
                </a:solidFill>
              </a:rPr>
              <a:t>Dans l’image suivante, vous pouvez voir l’arrière-plan et la chronologie des PAE précédents.
</a:t>
            </a:r>
            <a:endParaRPr lang="en-GB" sz="1600" dirty="0">
              <a:solidFill>
                <a:schemeClr val="tx1"/>
              </a:solidFill>
            </a:endParaRPr>
          </a:p>
          <a:p>
            <a:pPr lvl="0"/>
            <a:endParaRPr lang="en-GB" sz="1600" dirty="0">
              <a:solidFill>
                <a:schemeClr val="tx1"/>
              </a:solidFill>
            </a:endParaRPr>
          </a:p>
          <a:p>
            <a:pPr lvl="0"/>
            <a:endParaRPr lang="en-GB" sz="1600" dirty="0">
              <a:solidFill>
                <a:schemeClr val="tx1"/>
              </a:solidFill>
            </a:endParaRPr>
          </a:p>
          <a:p>
            <a:pPr lvl="0"/>
            <a:endParaRPr lang="en-GB" sz="1600" dirty="0">
              <a:solidFill>
                <a:schemeClr val="tx1"/>
              </a:solidFill>
            </a:endParaRPr>
          </a:p>
          <a:p>
            <a:pPr lvl="0"/>
            <a:endParaRPr lang="en-GB" sz="1600" dirty="0">
              <a:solidFill>
                <a:schemeClr val="tx1"/>
              </a:solidFill>
            </a:endParaRPr>
          </a:p>
          <a:p>
            <a:pPr lvl="0"/>
            <a:endParaRPr lang="en-GB" sz="1600" dirty="0">
              <a:solidFill>
                <a:schemeClr val="tx1"/>
              </a:solidFill>
            </a:endParaRPr>
          </a:p>
          <a:p>
            <a:pPr lvl="0"/>
            <a:endParaRPr lang="en-GB" sz="1600" dirty="0">
              <a:solidFill>
                <a:schemeClr val="tx1"/>
              </a:solidFill>
            </a:endParaRPr>
          </a:p>
          <a:p>
            <a:pPr lvl="0"/>
            <a:endParaRPr lang="en-GB" sz="1600" dirty="0">
              <a:solidFill>
                <a:schemeClr val="tx1"/>
              </a:solidFill>
            </a:endParaRPr>
          </a:p>
          <a:p>
            <a:pPr lvl="0"/>
            <a:endParaRPr lang="en-GB" sz="1600" dirty="0">
              <a:solidFill>
                <a:schemeClr val="tx1"/>
              </a:solidFill>
            </a:endParaRPr>
          </a:p>
          <a:p>
            <a:pPr lvl="0"/>
            <a:endParaRPr lang="en-GB" sz="1600" dirty="0">
              <a:solidFill>
                <a:schemeClr val="tx1"/>
              </a:solidFill>
            </a:endParaRPr>
          </a:p>
          <a:p>
            <a:pPr lvl="0"/>
            <a:endParaRPr lang="en-GB" sz="1600" dirty="0">
              <a:solidFill>
                <a:schemeClr val="tx1"/>
              </a:solidFill>
            </a:endParaRPr>
          </a:p>
          <a:p>
            <a:pPr lvl="0"/>
            <a:endParaRPr lang="en-GB" sz="1600" dirty="0">
              <a:solidFill>
                <a:schemeClr val="tx1"/>
              </a:solidFill>
            </a:endParaRPr>
          </a:p>
          <a:p>
            <a:pPr lvl="0"/>
            <a:endParaRPr lang="en-GB" sz="1600" dirty="0">
              <a:solidFill>
                <a:schemeClr val="tx1"/>
              </a:solidFill>
            </a:endParaRPr>
          </a:p>
          <a:p>
            <a:pPr lvl="0"/>
            <a:endParaRPr lang="en-GB" sz="1600" dirty="0">
              <a:solidFill>
                <a:schemeClr val="tx1"/>
              </a:solidFill>
            </a:endParaRPr>
          </a:p>
          <a:p>
            <a:pPr lvl="0"/>
            <a:endParaRPr lang="en-GB" sz="1600" dirty="0">
              <a:solidFill>
                <a:schemeClr val="tx1"/>
              </a:solidFill>
            </a:endParaRPr>
          </a:p>
          <a:p>
            <a:pPr lvl="0"/>
            <a:r>
              <a:rPr lang="fr-FR" sz="1600" dirty="0">
                <a:solidFill>
                  <a:schemeClr val="tx1"/>
                </a:solidFill>
              </a:rPr>
              <a:t>
Source : Bourguignon, D. (2018, décembre). Service de recherche du Parlement européen. </a:t>
            </a:r>
            <a:r>
              <a:rPr lang="en-GB" sz="1000" dirty="0">
                <a:solidFill>
                  <a:schemeClr val="tx1"/>
                </a:solidFill>
                <a:hlinkClick r:id="rId4"/>
              </a:rPr>
              <a:t>https://www.europarl.europa.eu/RegData/etudes/BRIE/2018/630336/EPRS_BRI(2018)630336_EN.pdf</a:t>
            </a:r>
            <a:r>
              <a:rPr lang="en-GB" sz="1000" dirty="0">
                <a:solidFill>
                  <a:schemeClr val="tx1"/>
                </a:solidFill>
              </a:rPr>
              <a:t> </a:t>
            </a:r>
            <a:endParaRPr lang="es-ES" sz="1000"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9</a:t>
            </a:fld>
            <a:endParaRPr/>
          </a:p>
        </p:txBody>
      </p:sp>
      <p:sp>
        <p:nvSpPr>
          <p:cNvPr id="72" name="Google Shape;72;g10b78f225a7_0_23"/>
          <p:cNvSpPr txBox="1"/>
          <p:nvPr/>
        </p:nvSpPr>
        <p:spPr>
          <a:xfrm>
            <a:off x="285530" y="970029"/>
            <a:ext cx="8558023" cy="493012"/>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457200" indent="-457200">
              <a:buSzPts val="2200"/>
            </a:pPr>
            <a:r>
              <a:rPr lang="fr-FR" sz="2400" dirty="0">
                <a:solidFill>
                  <a:schemeClr val="bg1"/>
                </a:solidFill>
              </a:rPr>
              <a:t>1. Les programmes d’action pour l’environnement en Europe  </a:t>
            </a:r>
            <a:endParaRPr lang="en-GB" sz="2400" dirty="0">
              <a:solidFill>
                <a:schemeClr val="bg1"/>
              </a:solidFill>
            </a:endParaRPr>
          </a:p>
        </p:txBody>
      </p:sp>
      <p:sp>
        <p:nvSpPr>
          <p:cNvPr id="5" name="4 Rectángulo"/>
          <p:cNvSpPr/>
          <p:nvPr/>
        </p:nvSpPr>
        <p:spPr>
          <a:xfrm>
            <a:off x="266817" y="1851260"/>
            <a:ext cx="8367731" cy="830997"/>
          </a:xfrm>
          <a:prstGeom prst="rect">
            <a:avLst/>
          </a:prstGeom>
        </p:spPr>
        <p:txBody>
          <a:bodyPr wrap="square">
            <a:spAutoFit/>
          </a:bodyPr>
          <a:lstStyle/>
          <a:p>
            <a:pPr lvl="0" algn="just"/>
            <a:r>
              <a:rPr lang="fr-FR" sz="1600" dirty="0">
                <a:solidFill>
                  <a:schemeClr val="tx1"/>
                </a:solidFill>
              </a:rPr>
              <a:t>Le 8e PAE, a </a:t>
            </a:r>
            <a:r>
              <a:rPr lang="fr-FR" sz="1600" b="1" dirty="0">
                <a:solidFill>
                  <a:schemeClr val="tx1"/>
                </a:solidFill>
              </a:rPr>
              <a:t>SIX objectifs clés </a:t>
            </a:r>
            <a:r>
              <a:rPr lang="fr-FR" sz="1600" dirty="0">
                <a:solidFill>
                  <a:schemeClr val="tx1"/>
                </a:solidFill>
              </a:rPr>
              <a:t>pour 2030, et sont présentés ici de manière résumée:
</a:t>
            </a:r>
            <a:endParaRPr lang="en-GB" sz="1600" dirty="0">
              <a:solidFill>
                <a:schemeClr val="tx1"/>
              </a:solidFill>
              <a:hlinkClick r:id="rId3"/>
            </a:endParaRPr>
          </a:p>
          <a:p>
            <a:pPr marL="285750" indent="-285750" algn="just">
              <a:buFont typeface="Arial" panose="020B0604020202020204" pitchFamily="34" charset="0"/>
              <a:buChar char="•"/>
            </a:pPr>
            <a:endParaRPr lang="en-US" sz="1600" dirty="0">
              <a:solidFill>
                <a:srgbClr val="404040"/>
              </a:solidFill>
            </a:endParaRPr>
          </a:p>
        </p:txBody>
      </p:sp>
      <p:sp>
        <p:nvSpPr>
          <p:cNvPr id="6" name="5 Elipse"/>
          <p:cNvSpPr/>
          <p:nvPr/>
        </p:nvSpPr>
        <p:spPr>
          <a:xfrm>
            <a:off x="926432" y="2502569"/>
            <a:ext cx="1684421" cy="1106905"/>
          </a:xfrm>
          <a:prstGeom prst="ellipse">
            <a:avLst/>
          </a:prstGeom>
          <a:solidFill>
            <a:schemeClr val="accent2"/>
          </a:solidFill>
          <a:ln>
            <a:solidFill>
              <a:srgbClr val="18C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Neutralité</a:t>
            </a:r>
            <a:r>
              <a:rPr lang="en-GB" dirty="0"/>
              <a:t> </a:t>
            </a:r>
            <a:r>
              <a:rPr lang="en-GB" dirty="0" err="1"/>
              <a:t>climatique</a:t>
            </a:r>
            <a:endParaRPr lang="en-GB" dirty="0"/>
          </a:p>
        </p:txBody>
      </p:sp>
      <p:sp>
        <p:nvSpPr>
          <p:cNvPr id="7" name="6 Elipse"/>
          <p:cNvSpPr/>
          <p:nvPr/>
        </p:nvSpPr>
        <p:spPr>
          <a:xfrm>
            <a:off x="6083968" y="2462463"/>
            <a:ext cx="1684421" cy="1106905"/>
          </a:xfrm>
          <a:prstGeom prst="ellipse">
            <a:avLst/>
          </a:prstGeom>
          <a:solidFill>
            <a:schemeClr val="accent4"/>
          </a:solidFill>
          <a:ln>
            <a:solidFill>
              <a:srgbClr val="18C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Économie</a:t>
            </a:r>
            <a:r>
              <a:rPr lang="en-GB" dirty="0"/>
              <a:t> </a:t>
            </a:r>
            <a:r>
              <a:rPr lang="en-GB" dirty="0" err="1"/>
              <a:t>circulaire</a:t>
            </a:r>
            <a:endParaRPr lang="en-GB" dirty="0"/>
          </a:p>
        </p:txBody>
      </p:sp>
      <p:sp>
        <p:nvSpPr>
          <p:cNvPr id="8" name="7 Elipse"/>
          <p:cNvSpPr/>
          <p:nvPr/>
        </p:nvSpPr>
        <p:spPr>
          <a:xfrm>
            <a:off x="3457074" y="2530643"/>
            <a:ext cx="1684421" cy="1106905"/>
          </a:xfrm>
          <a:prstGeom prst="ellipse">
            <a:avLst/>
          </a:prstGeom>
          <a:solidFill>
            <a:schemeClr val="accent3"/>
          </a:solidFill>
          <a:ln>
            <a:solidFill>
              <a:srgbClr val="18C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Adaptation au </a:t>
            </a:r>
            <a:r>
              <a:rPr lang="en-GB" dirty="0" err="1"/>
              <a:t>climat</a:t>
            </a:r>
            <a:endParaRPr lang="en-GB" dirty="0"/>
          </a:p>
        </p:txBody>
      </p:sp>
      <p:sp>
        <p:nvSpPr>
          <p:cNvPr id="9" name="8 Elipse"/>
          <p:cNvSpPr/>
          <p:nvPr/>
        </p:nvSpPr>
        <p:spPr>
          <a:xfrm>
            <a:off x="3581399" y="4387516"/>
            <a:ext cx="1684421" cy="1106905"/>
          </a:xfrm>
          <a:prstGeom prst="ellipse">
            <a:avLst/>
          </a:prstGeom>
          <a:solidFill>
            <a:schemeClr val="accent5"/>
          </a:solidFill>
          <a:ln>
            <a:solidFill>
              <a:srgbClr val="18C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Biodiversité</a:t>
            </a:r>
            <a:endParaRPr lang="en-GB" dirty="0"/>
          </a:p>
        </p:txBody>
      </p:sp>
      <p:sp>
        <p:nvSpPr>
          <p:cNvPr id="10" name="9 Elipse"/>
          <p:cNvSpPr/>
          <p:nvPr/>
        </p:nvSpPr>
        <p:spPr>
          <a:xfrm>
            <a:off x="942474" y="4323349"/>
            <a:ext cx="1684421" cy="1106905"/>
          </a:xfrm>
          <a:prstGeom prst="ellipse">
            <a:avLst/>
          </a:prstGeom>
          <a:solidFill>
            <a:schemeClr val="accent6"/>
          </a:solidFill>
          <a:ln>
            <a:solidFill>
              <a:srgbClr val="18C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Zéro</a:t>
            </a:r>
            <a:r>
              <a:rPr lang="en-GB" dirty="0"/>
              <a:t> pollution</a:t>
            </a:r>
          </a:p>
        </p:txBody>
      </p:sp>
      <p:sp>
        <p:nvSpPr>
          <p:cNvPr id="11" name="10 Elipse"/>
          <p:cNvSpPr/>
          <p:nvPr/>
        </p:nvSpPr>
        <p:spPr>
          <a:xfrm>
            <a:off x="6168189" y="4363454"/>
            <a:ext cx="2061410" cy="1106905"/>
          </a:xfrm>
          <a:prstGeom prst="ellipse">
            <a:avLst/>
          </a:prstGeom>
          <a:solidFill>
            <a:schemeClr val="tx2">
              <a:lumMod val="75000"/>
            </a:schemeClr>
          </a:solidFill>
          <a:ln>
            <a:solidFill>
              <a:srgbClr val="18C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Lutter contre les pressions environnementales</a:t>
            </a:r>
            <a:endParaRPr lang="en-GB" dirty="0"/>
          </a:p>
        </p:txBody>
      </p:sp>
    </p:spTree>
  </p:cSld>
  <p:clrMapOvr>
    <a:masterClrMapping/>
  </p:clrMapOvr>
</p:sld>
</file>

<file path=ppt/theme/theme1.xml><?xml version="1.0" encoding="utf-8"?>
<a:theme xmlns:a="http://schemas.openxmlformats.org/drawingml/2006/main" name="Aspect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2388</TotalTime>
  <Words>1798</Words>
  <Application>Microsoft Office PowerPoint</Application>
  <PresentationFormat>Affichage à l'écran (4:3)</PresentationFormat>
  <Paragraphs>171</Paragraphs>
  <Slides>18</Slides>
  <Notes>17</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18</vt:i4>
      </vt:variant>
    </vt:vector>
  </HeadingPairs>
  <TitlesOfParts>
    <vt:vector size="23" baseType="lpstr">
      <vt:lpstr>Arial</vt:lpstr>
      <vt:lpstr>Calibri</vt:lpstr>
      <vt:lpstr>Cambria</vt:lpstr>
      <vt:lpstr>Noto Sans Symbols</vt:lpstr>
      <vt:lpstr>Aspecto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i.virgel</dc:creator>
  <cp:lastModifiedBy>Emilie DE MIGUEL</cp:lastModifiedBy>
  <cp:revision>96</cp:revision>
  <dcterms:created xsi:type="dcterms:W3CDTF">2016-11-18T09:55:38Z</dcterms:created>
  <dcterms:modified xsi:type="dcterms:W3CDTF">2022-10-14T16:46:37Z</dcterms:modified>
</cp:coreProperties>
</file>