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5" r:id="rId7"/>
    <p:sldId id="266" r:id="rId8"/>
    <p:sldId id="261" r:id="rId9"/>
    <p:sldId id="268" r:id="rId10"/>
    <p:sldId id="269" r:id="rId11"/>
    <p:sldId id="267" r:id="rId12"/>
    <p:sldId id="264"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lB2GQZJ0us/MA3sVsCmH9aHhe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F68ECC-855E-418F-9D0F-5B7085F5E6AE}" v="111" dt="2022-04-04T12:41:11.274"/>
  </p1510:revLst>
</p1510:revInfo>
</file>

<file path=ppt/tableStyles.xml><?xml version="1.0" encoding="utf-8"?>
<a:tblStyleLst xmlns:a="http://schemas.openxmlformats.org/drawingml/2006/main" def="{E09E5A37-5E8F-484C-B609-A22A48BEE202}">
  <a:tblStyle styleId="{E09E5A37-5E8F-484C-B609-A22A48BEE20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3FE8D-FBEE-4BD8-B1E2-6429A99004D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it-IT"/>
        </a:p>
      </dgm:t>
    </dgm:pt>
    <dgm:pt modelId="{C87E1E6B-041C-4B64-B454-84AAD3383904}">
      <dgm:prSet phldrT="[Testo]"/>
      <dgm:spPr/>
      <dgm:t>
        <a:bodyPr/>
        <a:lstStyle/>
        <a:p>
          <a:r>
            <a:rPr lang="it-IT" dirty="0"/>
            <a:t>Mesures d’infrastructure</a:t>
          </a:r>
        </a:p>
      </dgm:t>
    </dgm:pt>
    <dgm:pt modelId="{5DE32F2F-4229-47BE-B4EC-73E4F07BEBFA}" type="parTrans" cxnId="{93D03EE9-B0C9-4244-80B0-5782C6961A4D}">
      <dgm:prSet/>
      <dgm:spPr/>
      <dgm:t>
        <a:bodyPr/>
        <a:lstStyle/>
        <a:p>
          <a:endParaRPr lang="it-IT"/>
        </a:p>
      </dgm:t>
    </dgm:pt>
    <dgm:pt modelId="{6A9707ED-6EE1-4EEF-B71D-D358C1E6B24D}" type="sibTrans" cxnId="{93D03EE9-B0C9-4244-80B0-5782C6961A4D}">
      <dgm:prSet/>
      <dgm:spPr/>
      <dgm:t>
        <a:bodyPr/>
        <a:lstStyle/>
        <a:p>
          <a:endParaRPr lang="it-IT"/>
        </a:p>
      </dgm:t>
    </dgm:pt>
    <dgm:pt modelId="{B4BF508B-4116-46FE-B320-BBECE2F51CC7}">
      <dgm:prSet phldrT="[Testo]"/>
      <dgm:spPr/>
      <dgm:t>
        <a:bodyPr/>
        <a:lstStyle/>
        <a:p>
          <a:pPr>
            <a:buFont typeface="+mj-lt"/>
            <a:buAutoNum type="arabicPeriod"/>
          </a:pPr>
          <a:r>
            <a:rPr lang="it-IT" dirty="0"/>
            <a:t>Centres de consolidation (urbains)</a:t>
          </a:r>
        </a:p>
      </dgm:t>
    </dgm:pt>
    <dgm:pt modelId="{8114D6A1-4E86-4B37-9CED-24A632583A7E}" type="parTrans" cxnId="{E1346EBB-091C-48F0-88DC-DB0780025221}">
      <dgm:prSet/>
      <dgm:spPr/>
      <dgm:t>
        <a:bodyPr/>
        <a:lstStyle/>
        <a:p>
          <a:endParaRPr lang="it-IT"/>
        </a:p>
      </dgm:t>
    </dgm:pt>
    <dgm:pt modelId="{E137822A-DA38-43E6-BAC1-285774FA321A}" type="sibTrans" cxnId="{E1346EBB-091C-48F0-88DC-DB0780025221}">
      <dgm:prSet/>
      <dgm:spPr/>
      <dgm:t>
        <a:bodyPr/>
        <a:lstStyle/>
        <a:p>
          <a:endParaRPr lang="it-IT"/>
        </a:p>
      </dgm:t>
    </dgm:pt>
    <dgm:pt modelId="{12158BEA-8CDE-4784-B16E-BE5095DAF040}">
      <dgm:prSet/>
      <dgm:spPr/>
      <dgm:t>
        <a:bodyPr/>
        <a:lstStyle/>
        <a:p>
          <a:pPr>
            <a:buFont typeface="+mj-lt"/>
            <a:buAutoNum type="arabicPeriod"/>
          </a:pPr>
          <a:r>
            <a:rPr lang="it-IT" b="0" i="1" u="none" dirty="0"/>
            <a:t>Dépôts mobiles</a:t>
          </a:r>
        </a:p>
      </dgm:t>
    </dgm:pt>
    <dgm:pt modelId="{217F79BC-4667-48D2-863C-A0813AFA75F1}" type="parTrans" cxnId="{EEA099C4-8E1E-4350-9A6F-DBFDFFFA8D8A}">
      <dgm:prSet/>
      <dgm:spPr/>
      <dgm:t>
        <a:bodyPr/>
        <a:lstStyle/>
        <a:p>
          <a:endParaRPr lang="it-IT"/>
        </a:p>
      </dgm:t>
    </dgm:pt>
    <dgm:pt modelId="{A791D47B-0801-4B40-917D-289A58107916}" type="sibTrans" cxnId="{EEA099C4-8E1E-4350-9A6F-DBFDFFFA8D8A}">
      <dgm:prSet/>
      <dgm:spPr/>
      <dgm:t>
        <a:bodyPr/>
        <a:lstStyle/>
        <a:p>
          <a:endParaRPr lang="it-IT"/>
        </a:p>
      </dgm:t>
    </dgm:pt>
    <dgm:pt modelId="{63D95F98-A808-43AE-A5F0-3C8674611859}">
      <dgm:prSet/>
      <dgm:spPr/>
      <dgm:t>
        <a:bodyPr/>
        <a:lstStyle/>
        <a:p>
          <a:pPr>
            <a:buFont typeface="+mj-lt"/>
            <a:buAutoNum type="arabicPeriod"/>
          </a:pPr>
          <a:r>
            <a:rPr lang="fr-FR" b="0" i="1" u="none" dirty="0"/>
            <a:t>Points de collecte et de livraison</a:t>
          </a:r>
          <a:endParaRPr lang="it-IT" b="0" i="1" u="none" dirty="0"/>
        </a:p>
      </dgm:t>
    </dgm:pt>
    <dgm:pt modelId="{7B9616E3-B069-41D7-8515-EE75A39FA85A}" type="parTrans" cxnId="{9A0552D8-6968-4ADF-AC35-B3ECC1536D4E}">
      <dgm:prSet/>
      <dgm:spPr/>
      <dgm:t>
        <a:bodyPr/>
        <a:lstStyle/>
        <a:p>
          <a:endParaRPr lang="it-IT"/>
        </a:p>
      </dgm:t>
    </dgm:pt>
    <dgm:pt modelId="{F245044C-309E-4AEE-8637-378ED308AF3E}" type="sibTrans" cxnId="{9A0552D8-6968-4ADF-AC35-B3ECC1536D4E}">
      <dgm:prSet/>
      <dgm:spPr/>
      <dgm:t>
        <a:bodyPr/>
        <a:lstStyle/>
        <a:p>
          <a:endParaRPr lang="it-IT"/>
        </a:p>
      </dgm:t>
    </dgm:pt>
    <dgm:pt modelId="{CAAA83D6-F1CE-410C-A38C-26E84D6D1CF1}" type="pres">
      <dgm:prSet presAssocID="{6FD3FE8D-FBEE-4BD8-B1E2-6429A99004DA}" presName="hierChild1" presStyleCnt="0">
        <dgm:presLayoutVars>
          <dgm:orgChart val="1"/>
          <dgm:chPref val="1"/>
          <dgm:dir/>
          <dgm:animOne val="branch"/>
          <dgm:animLvl val="lvl"/>
          <dgm:resizeHandles/>
        </dgm:presLayoutVars>
      </dgm:prSet>
      <dgm:spPr/>
    </dgm:pt>
    <dgm:pt modelId="{19DEC45A-9B91-42CA-A04A-9B56C7C39170}" type="pres">
      <dgm:prSet presAssocID="{C87E1E6B-041C-4B64-B454-84AAD3383904}" presName="hierRoot1" presStyleCnt="0">
        <dgm:presLayoutVars>
          <dgm:hierBranch val="init"/>
        </dgm:presLayoutVars>
      </dgm:prSet>
      <dgm:spPr/>
    </dgm:pt>
    <dgm:pt modelId="{BEFDBC3B-0472-40FB-A493-08B000775468}" type="pres">
      <dgm:prSet presAssocID="{C87E1E6B-041C-4B64-B454-84AAD3383904}" presName="rootComposite1" presStyleCnt="0"/>
      <dgm:spPr/>
    </dgm:pt>
    <dgm:pt modelId="{1339BDCD-4E32-4471-85C8-60E83D1C884C}" type="pres">
      <dgm:prSet presAssocID="{C87E1E6B-041C-4B64-B454-84AAD3383904}" presName="rootText1" presStyleLbl="node0" presStyleIdx="0" presStyleCnt="1">
        <dgm:presLayoutVars>
          <dgm:chPref val="3"/>
        </dgm:presLayoutVars>
      </dgm:prSet>
      <dgm:spPr/>
    </dgm:pt>
    <dgm:pt modelId="{112EF84F-0F1B-4F51-AAC4-8FB231752519}" type="pres">
      <dgm:prSet presAssocID="{C87E1E6B-041C-4B64-B454-84AAD3383904}" presName="rootConnector1" presStyleLbl="node1" presStyleIdx="0" presStyleCnt="0"/>
      <dgm:spPr/>
    </dgm:pt>
    <dgm:pt modelId="{0DE0230D-3369-4BCC-8024-77332D55BF3A}" type="pres">
      <dgm:prSet presAssocID="{C87E1E6B-041C-4B64-B454-84AAD3383904}" presName="hierChild2" presStyleCnt="0"/>
      <dgm:spPr/>
    </dgm:pt>
    <dgm:pt modelId="{4376A0CD-C45A-4718-A5EC-8EB19E68F099}" type="pres">
      <dgm:prSet presAssocID="{8114D6A1-4E86-4B37-9CED-24A632583A7E}" presName="Name37" presStyleLbl="parChTrans1D2" presStyleIdx="0" presStyleCnt="3"/>
      <dgm:spPr/>
    </dgm:pt>
    <dgm:pt modelId="{9623786F-58B6-4B1D-B071-96C6D25DE908}" type="pres">
      <dgm:prSet presAssocID="{B4BF508B-4116-46FE-B320-BBECE2F51CC7}" presName="hierRoot2" presStyleCnt="0">
        <dgm:presLayoutVars>
          <dgm:hierBranch val="init"/>
        </dgm:presLayoutVars>
      </dgm:prSet>
      <dgm:spPr/>
    </dgm:pt>
    <dgm:pt modelId="{FAB1FFE5-2936-48C1-9C37-45E3ED5075AB}" type="pres">
      <dgm:prSet presAssocID="{B4BF508B-4116-46FE-B320-BBECE2F51CC7}" presName="rootComposite" presStyleCnt="0"/>
      <dgm:spPr/>
    </dgm:pt>
    <dgm:pt modelId="{664F31F0-E69D-49C2-B82D-4D3C13DCDCB0}" type="pres">
      <dgm:prSet presAssocID="{B4BF508B-4116-46FE-B320-BBECE2F51CC7}" presName="rootText" presStyleLbl="node2" presStyleIdx="0" presStyleCnt="3">
        <dgm:presLayoutVars>
          <dgm:chPref val="3"/>
        </dgm:presLayoutVars>
      </dgm:prSet>
      <dgm:spPr/>
    </dgm:pt>
    <dgm:pt modelId="{5C376E49-32A6-418E-8A3A-042F6385FD81}" type="pres">
      <dgm:prSet presAssocID="{B4BF508B-4116-46FE-B320-BBECE2F51CC7}" presName="rootConnector" presStyleLbl="node2" presStyleIdx="0" presStyleCnt="3"/>
      <dgm:spPr/>
    </dgm:pt>
    <dgm:pt modelId="{101C595F-F5B7-4DED-A44E-BD77B2DFD30B}" type="pres">
      <dgm:prSet presAssocID="{B4BF508B-4116-46FE-B320-BBECE2F51CC7}" presName="hierChild4" presStyleCnt="0"/>
      <dgm:spPr/>
    </dgm:pt>
    <dgm:pt modelId="{06DD59E3-83D1-4CCE-9125-BF0042339950}" type="pres">
      <dgm:prSet presAssocID="{B4BF508B-4116-46FE-B320-BBECE2F51CC7}" presName="hierChild5" presStyleCnt="0"/>
      <dgm:spPr/>
    </dgm:pt>
    <dgm:pt modelId="{08421B1A-EAF7-4366-B94C-17978195BBFB}" type="pres">
      <dgm:prSet presAssocID="{217F79BC-4667-48D2-863C-A0813AFA75F1}" presName="Name37" presStyleLbl="parChTrans1D2" presStyleIdx="1" presStyleCnt="3"/>
      <dgm:spPr/>
    </dgm:pt>
    <dgm:pt modelId="{270CE162-37B2-42D4-81F8-99BC0190E4A5}" type="pres">
      <dgm:prSet presAssocID="{12158BEA-8CDE-4784-B16E-BE5095DAF040}" presName="hierRoot2" presStyleCnt="0">
        <dgm:presLayoutVars>
          <dgm:hierBranch val="init"/>
        </dgm:presLayoutVars>
      </dgm:prSet>
      <dgm:spPr/>
    </dgm:pt>
    <dgm:pt modelId="{4A5F323C-0407-4C29-A0FF-6CF35543C1DE}" type="pres">
      <dgm:prSet presAssocID="{12158BEA-8CDE-4784-B16E-BE5095DAF040}" presName="rootComposite" presStyleCnt="0"/>
      <dgm:spPr/>
    </dgm:pt>
    <dgm:pt modelId="{DB001D25-0695-43AD-9161-FE58CC8DC2BA}" type="pres">
      <dgm:prSet presAssocID="{12158BEA-8CDE-4784-B16E-BE5095DAF040}" presName="rootText" presStyleLbl="node2" presStyleIdx="1" presStyleCnt="3">
        <dgm:presLayoutVars>
          <dgm:chPref val="3"/>
        </dgm:presLayoutVars>
      </dgm:prSet>
      <dgm:spPr/>
    </dgm:pt>
    <dgm:pt modelId="{0537C789-5BB8-4A42-B7CE-A144076181CF}" type="pres">
      <dgm:prSet presAssocID="{12158BEA-8CDE-4784-B16E-BE5095DAF040}" presName="rootConnector" presStyleLbl="node2" presStyleIdx="1" presStyleCnt="3"/>
      <dgm:spPr/>
    </dgm:pt>
    <dgm:pt modelId="{E397E7E5-07C8-4CA8-B80B-C379200468B5}" type="pres">
      <dgm:prSet presAssocID="{12158BEA-8CDE-4784-B16E-BE5095DAF040}" presName="hierChild4" presStyleCnt="0"/>
      <dgm:spPr/>
    </dgm:pt>
    <dgm:pt modelId="{FBFBF491-F7FD-4969-9C2A-96B7E5243A88}" type="pres">
      <dgm:prSet presAssocID="{12158BEA-8CDE-4784-B16E-BE5095DAF040}" presName="hierChild5" presStyleCnt="0"/>
      <dgm:spPr/>
    </dgm:pt>
    <dgm:pt modelId="{C152C0BA-19C4-4C0F-AE69-7C220647C5B4}" type="pres">
      <dgm:prSet presAssocID="{7B9616E3-B069-41D7-8515-EE75A39FA85A}" presName="Name37" presStyleLbl="parChTrans1D2" presStyleIdx="2" presStyleCnt="3"/>
      <dgm:spPr/>
    </dgm:pt>
    <dgm:pt modelId="{25E77945-054F-4810-A108-3726FC06C97A}" type="pres">
      <dgm:prSet presAssocID="{63D95F98-A808-43AE-A5F0-3C8674611859}" presName="hierRoot2" presStyleCnt="0">
        <dgm:presLayoutVars>
          <dgm:hierBranch val="init"/>
        </dgm:presLayoutVars>
      </dgm:prSet>
      <dgm:spPr/>
    </dgm:pt>
    <dgm:pt modelId="{6B9B7A7F-1D13-4ECA-BFB5-6DA137FF7CFF}" type="pres">
      <dgm:prSet presAssocID="{63D95F98-A808-43AE-A5F0-3C8674611859}" presName="rootComposite" presStyleCnt="0"/>
      <dgm:spPr/>
    </dgm:pt>
    <dgm:pt modelId="{CAD9D88A-CE07-4E6A-BAFB-5C88EB0BBE91}" type="pres">
      <dgm:prSet presAssocID="{63D95F98-A808-43AE-A5F0-3C8674611859}" presName="rootText" presStyleLbl="node2" presStyleIdx="2" presStyleCnt="3">
        <dgm:presLayoutVars>
          <dgm:chPref val="3"/>
        </dgm:presLayoutVars>
      </dgm:prSet>
      <dgm:spPr/>
    </dgm:pt>
    <dgm:pt modelId="{4132A8CC-6948-4443-B31F-CFD6DA421A67}" type="pres">
      <dgm:prSet presAssocID="{63D95F98-A808-43AE-A5F0-3C8674611859}" presName="rootConnector" presStyleLbl="node2" presStyleIdx="2" presStyleCnt="3"/>
      <dgm:spPr/>
    </dgm:pt>
    <dgm:pt modelId="{3A93FDE6-4F20-40CB-B8B4-1BF4A71FBD80}" type="pres">
      <dgm:prSet presAssocID="{63D95F98-A808-43AE-A5F0-3C8674611859}" presName="hierChild4" presStyleCnt="0"/>
      <dgm:spPr/>
    </dgm:pt>
    <dgm:pt modelId="{0325D072-3F3E-44E1-B949-A4D07AB4C5AA}" type="pres">
      <dgm:prSet presAssocID="{63D95F98-A808-43AE-A5F0-3C8674611859}" presName="hierChild5" presStyleCnt="0"/>
      <dgm:spPr/>
    </dgm:pt>
    <dgm:pt modelId="{E86901AD-D9A5-42F1-A736-A2F34E94AA95}" type="pres">
      <dgm:prSet presAssocID="{C87E1E6B-041C-4B64-B454-84AAD3383904}" presName="hierChild3" presStyleCnt="0"/>
      <dgm:spPr/>
    </dgm:pt>
  </dgm:ptLst>
  <dgm:cxnLst>
    <dgm:cxn modelId="{8981F12E-1107-43D4-BD82-F2C52334DBDD}" type="presOf" srcId="{C87E1E6B-041C-4B64-B454-84AAD3383904}" destId="{112EF84F-0F1B-4F51-AAC4-8FB231752519}" srcOrd="1" destOrd="0" presId="urn:microsoft.com/office/officeart/2005/8/layout/orgChart1"/>
    <dgm:cxn modelId="{65F27A37-C15B-4151-BB47-06BA5CBEDD07}" type="presOf" srcId="{12158BEA-8CDE-4784-B16E-BE5095DAF040}" destId="{DB001D25-0695-43AD-9161-FE58CC8DC2BA}" srcOrd="0" destOrd="0" presId="urn:microsoft.com/office/officeart/2005/8/layout/orgChart1"/>
    <dgm:cxn modelId="{4887006B-437B-4CA3-B427-0D8C250895F3}" type="presOf" srcId="{8114D6A1-4E86-4B37-9CED-24A632583A7E}" destId="{4376A0CD-C45A-4718-A5EC-8EB19E68F099}" srcOrd="0" destOrd="0" presId="urn:microsoft.com/office/officeart/2005/8/layout/orgChart1"/>
    <dgm:cxn modelId="{E27DE579-4025-4716-BEAB-7715C5323865}" type="presOf" srcId="{6FD3FE8D-FBEE-4BD8-B1E2-6429A99004DA}" destId="{CAAA83D6-F1CE-410C-A38C-26E84D6D1CF1}" srcOrd="0" destOrd="0" presId="urn:microsoft.com/office/officeart/2005/8/layout/orgChart1"/>
    <dgm:cxn modelId="{D4CCE485-72B6-43A7-944E-445786971982}" type="presOf" srcId="{12158BEA-8CDE-4784-B16E-BE5095DAF040}" destId="{0537C789-5BB8-4A42-B7CE-A144076181CF}" srcOrd="1" destOrd="0" presId="urn:microsoft.com/office/officeart/2005/8/layout/orgChart1"/>
    <dgm:cxn modelId="{98D8E0A0-E23C-400F-936D-4A8D79B4ED2F}" type="presOf" srcId="{B4BF508B-4116-46FE-B320-BBECE2F51CC7}" destId="{5C376E49-32A6-418E-8A3A-042F6385FD81}" srcOrd="1" destOrd="0" presId="urn:microsoft.com/office/officeart/2005/8/layout/orgChart1"/>
    <dgm:cxn modelId="{B870E6B1-93CD-4E4D-BF82-F3CE95544C30}" type="presOf" srcId="{C87E1E6B-041C-4B64-B454-84AAD3383904}" destId="{1339BDCD-4E32-4471-85C8-60E83D1C884C}" srcOrd="0" destOrd="0" presId="urn:microsoft.com/office/officeart/2005/8/layout/orgChart1"/>
    <dgm:cxn modelId="{E1346EBB-091C-48F0-88DC-DB0780025221}" srcId="{C87E1E6B-041C-4B64-B454-84AAD3383904}" destId="{B4BF508B-4116-46FE-B320-BBECE2F51CC7}" srcOrd="0" destOrd="0" parTransId="{8114D6A1-4E86-4B37-9CED-24A632583A7E}" sibTransId="{E137822A-DA38-43E6-BAC1-285774FA321A}"/>
    <dgm:cxn modelId="{EEA099C4-8E1E-4350-9A6F-DBFDFFFA8D8A}" srcId="{C87E1E6B-041C-4B64-B454-84AAD3383904}" destId="{12158BEA-8CDE-4784-B16E-BE5095DAF040}" srcOrd="1" destOrd="0" parTransId="{217F79BC-4667-48D2-863C-A0813AFA75F1}" sibTransId="{A791D47B-0801-4B40-917D-289A58107916}"/>
    <dgm:cxn modelId="{9A0552D8-6968-4ADF-AC35-B3ECC1536D4E}" srcId="{C87E1E6B-041C-4B64-B454-84AAD3383904}" destId="{63D95F98-A808-43AE-A5F0-3C8674611859}" srcOrd="2" destOrd="0" parTransId="{7B9616E3-B069-41D7-8515-EE75A39FA85A}" sibTransId="{F245044C-309E-4AEE-8637-378ED308AF3E}"/>
    <dgm:cxn modelId="{65272ED9-17F8-47E3-BB92-8B8E71D11280}" type="presOf" srcId="{63D95F98-A808-43AE-A5F0-3C8674611859}" destId="{4132A8CC-6948-4443-B31F-CFD6DA421A67}" srcOrd="1" destOrd="0" presId="urn:microsoft.com/office/officeart/2005/8/layout/orgChart1"/>
    <dgm:cxn modelId="{93125FE4-4B95-497E-8842-E85C8DAB75CD}" type="presOf" srcId="{B4BF508B-4116-46FE-B320-BBECE2F51CC7}" destId="{664F31F0-E69D-49C2-B82D-4D3C13DCDCB0}" srcOrd="0" destOrd="0" presId="urn:microsoft.com/office/officeart/2005/8/layout/orgChart1"/>
    <dgm:cxn modelId="{93D03EE9-B0C9-4244-80B0-5782C6961A4D}" srcId="{6FD3FE8D-FBEE-4BD8-B1E2-6429A99004DA}" destId="{C87E1E6B-041C-4B64-B454-84AAD3383904}" srcOrd="0" destOrd="0" parTransId="{5DE32F2F-4229-47BE-B4EC-73E4F07BEBFA}" sibTransId="{6A9707ED-6EE1-4EEF-B71D-D358C1E6B24D}"/>
    <dgm:cxn modelId="{6336A9F0-4547-4206-A80E-60DF252C7F76}" type="presOf" srcId="{7B9616E3-B069-41D7-8515-EE75A39FA85A}" destId="{C152C0BA-19C4-4C0F-AE69-7C220647C5B4}" srcOrd="0" destOrd="0" presId="urn:microsoft.com/office/officeart/2005/8/layout/orgChart1"/>
    <dgm:cxn modelId="{E871FAF2-1AC3-476E-A3F6-DCB113DB9CB3}" type="presOf" srcId="{63D95F98-A808-43AE-A5F0-3C8674611859}" destId="{CAD9D88A-CE07-4E6A-BAFB-5C88EB0BBE91}" srcOrd="0" destOrd="0" presId="urn:microsoft.com/office/officeart/2005/8/layout/orgChart1"/>
    <dgm:cxn modelId="{26659DF8-5A69-4E53-96C0-335E2CD0C1E6}" type="presOf" srcId="{217F79BC-4667-48D2-863C-A0813AFA75F1}" destId="{08421B1A-EAF7-4366-B94C-17978195BBFB}" srcOrd="0" destOrd="0" presId="urn:microsoft.com/office/officeart/2005/8/layout/orgChart1"/>
    <dgm:cxn modelId="{61199246-9DF7-47DB-BBEF-95D8B9C183CA}" type="presParOf" srcId="{CAAA83D6-F1CE-410C-A38C-26E84D6D1CF1}" destId="{19DEC45A-9B91-42CA-A04A-9B56C7C39170}" srcOrd="0" destOrd="0" presId="urn:microsoft.com/office/officeart/2005/8/layout/orgChart1"/>
    <dgm:cxn modelId="{6DB9EAF6-7F60-48CF-9899-5097A189F33F}" type="presParOf" srcId="{19DEC45A-9B91-42CA-A04A-9B56C7C39170}" destId="{BEFDBC3B-0472-40FB-A493-08B000775468}" srcOrd="0" destOrd="0" presId="urn:microsoft.com/office/officeart/2005/8/layout/orgChart1"/>
    <dgm:cxn modelId="{33B33B2D-86D7-45F6-9A06-11E70C490B8E}" type="presParOf" srcId="{BEFDBC3B-0472-40FB-A493-08B000775468}" destId="{1339BDCD-4E32-4471-85C8-60E83D1C884C}" srcOrd="0" destOrd="0" presId="urn:microsoft.com/office/officeart/2005/8/layout/orgChart1"/>
    <dgm:cxn modelId="{278F0840-11A2-4CF8-832B-13D057BD04F4}" type="presParOf" srcId="{BEFDBC3B-0472-40FB-A493-08B000775468}" destId="{112EF84F-0F1B-4F51-AAC4-8FB231752519}" srcOrd="1" destOrd="0" presId="urn:microsoft.com/office/officeart/2005/8/layout/orgChart1"/>
    <dgm:cxn modelId="{D10EA318-465C-435F-95CC-E23D6F233FFC}" type="presParOf" srcId="{19DEC45A-9B91-42CA-A04A-9B56C7C39170}" destId="{0DE0230D-3369-4BCC-8024-77332D55BF3A}" srcOrd="1" destOrd="0" presId="urn:microsoft.com/office/officeart/2005/8/layout/orgChart1"/>
    <dgm:cxn modelId="{0A4D8329-14BE-4308-BB56-B621DA06A2FD}" type="presParOf" srcId="{0DE0230D-3369-4BCC-8024-77332D55BF3A}" destId="{4376A0CD-C45A-4718-A5EC-8EB19E68F099}" srcOrd="0" destOrd="0" presId="urn:microsoft.com/office/officeart/2005/8/layout/orgChart1"/>
    <dgm:cxn modelId="{B0F077EE-25CE-4549-AFF2-0BBC8A5D8CA1}" type="presParOf" srcId="{0DE0230D-3369-4BCC-8024-77332D55BF3A}" destId="{9623786F-58B6-4B1D-B071-96C6D25DE908}" srcOrd="1" destOrd="0" presId="urn:microsoft.com/office/officeart/2005/8/layout/orgChart1"/>
    <dgm:cxn modelId="{4EA43617-6F78-457C-8EC8-7500A4463BE2}" type="presParOf" srcId="{9623786F-58B6-4B1D-B071-96C6D25DE908}" destId="{FAB1FFE5-2936-48C1-9C37-45E3ED5075AB}" srcOrd="0" destOrd="0" presId="urn:microsoft.com/office/officeart/2005/8/layout/orgChart1"/>
    <dgm:cxn modelId="{667352F4-18D9-4057-BDA2-63F6295AFD18}" type="presParOf" srcId="{FAB1FFE5-2936-48C1-9C37-45E3ED5075AB}" destId="{664F31F0-E69D-49C2-B82D-4D3C13DCDCB0}" srcOrd="0" destOrd="0" presId="urn:microsoft.com/office/officeart/2005/8/layout/orgChart1"/>
    <dgm:cxn modelId="{C923AEB1-C712-48C5-82E8-B1B5D2069ADF}" type="presParOf" srcId="{FAB1FFE5-2936-48C1-9C37-45E3ED5075AB}" destId="{5C376E49-32A6-418E-8A3A-042F6385FD81}" srcOrd="1" destOrd="0" presId="urn:microsoft.com/office/officeart/2005/8/layout/orgChart1"/>
    <dgm:cxn modelId="{ADDDE9E2-D5E0-4AF1-AD0C-3E3E67108765}" type="presParOf" srcId="{9623786F-58B6-4B1D-B071-96C6D25DE908}" destId="{101C595F-F5B7-4DED-A44E-BD77B2DFD30B}" srcOrd="1" destOrd="0" presId="urn:microsoft.com/office/officeart/2005/8/layout/orgChart1"/>
    <dgm:cxn modelId="{9871E1C9-9788-44F9-852B-3BBE736B917B}" type="presParOf" srcId="{9623786F-58B6-4B1D-B071-96C6D25DE908}" destId="{06DD59E3-83D1-4CCE-9125-BF0042339950}" srcOrd="2" destOrd="0" presId="urn:microsoft.com/office/officeart/2005/8/layout/orgChart1"/>
    <dgm:cxn modelId="{08459EA3-65B6-448B-9BEC-903113D75700}" type="presParOf" srcId="{0DE0230D-3369-4BCC-8024-77332D55BF3A}" destId="{08421B1A-EAF7-4366-B94C-17978195BBFB}" srcOrd="2" destOrd="0" presId="urn:microsoft.com/office/officeart/2005/8/layout/orgChart1"/>
    <dgm:cxn modelId="{D153282F-C906-483E-8594-015D2E4F84EE}" type="presParOf" srcId="{0DE0230D-3369-4BCC-8024-77332D55BF3A}" destId="{270CE162-37B2-42D4-81F8-99BC0190E4A5}" srcOrd="3" destOrd="0" presId="urn:microsoft.com/office/officeart/2005/8/layout/orgChart1"/>
    <dgm:cxn modelId="{688BEB58-954F-4B25-AB02-805210578D9E}" type="presParOf" srcId="{270CE162-37B2-42D4-81F8-99BC0190E4A5}" destId="{4A5F323C-0407-4C29-A0FF-6CF35543C1DE}" srcOrd="0" destOrd="0" presId="urn:microsoft.com/office/officeart/2005/8/layout/orgChart1"/>
    <dgm:cxn modelId="{53CD8E5A-A62C-4ECD-828C-37593056EBEE}" type="presParOf" srcId="{4A5F323C-0407-4C29-A0FF-6CF35543C1DE}" destId="{DB001D25-0695-43AD-9161-FE58CC8DC2BA}" srcOrd="0" destOrd="0" presId="urn:microsoft.com/office/officeart/2005/8/layout/orgChart1"/>
    <dgm:cxn modelId="{D58F80D4-3C51-46EE-AA46-011CBD73FDE2}" type="presParOf" srcId="{4A5F323C-0407-4C29-A0FF-6CF35543C1DE}" destId="{0537C789-5BB8-4A42-B7CE-A144076181CF}" srcOrd="1" destOrd="0" presId="urn:microsoft.com/office/officeart/2005/8/layout/orgChart1"/>
    <dgm:cxn modelId="{25811794-8BD5-4A6C-919B-82E7F3DFE3CD}" type="presParOf" srcId="{270CE162-37B2-42D4-81F8-99BC0190E4A5}" destId="{E397E7E5-07C8-4CA8-B80B-C379200468B5}" srcOrd="1" destOrd="0" presId="urn:microsoft.com/office/officeart/2005/8/layout/orgChart1"/>
    <dgm:cxn modelId="{B7263DF4-32B1-4FF9-BB40-61EE9990B6B1}" type="presParOf" srcId="{270CE162-37B2-42D4-81F8-99BC0190E4A5}" destId="{FBFBF491-F7FD-4969-9C2A-96B7E5243A88}" srcOrd="2" destOrd="0" presId="urn:microsoft.com/office/officeart/2005/8/layout/orgChart1"/>
    <dgm:cxn modelId="{633E66BA-9E2F-4E45-B6C1-6C18A07133E6}" type="presParOf" srcId="{0DE0230D-3369-4BCC-8024-77332D55BF3A}" destId="{C152C0BA-19C4-4C0F-AE69-7C220647C5B4}" srcOrd="4" destOrd="0" presId="urn:microsoft.com/office/officeart/2005/8/layout/orgChart1"/>
    <dgm:cxn modelId="{F151AA97-E3C0-445E-852B-61399B9F56EA}" type="presParOf" srcId="{0DE0230D-3369-4BCC-8024-77332D55BF3A}" destId="{25E77945-054F-4810-A108-3726FC06C97A}" srcOrd="5" destOrd="0" presId="urn:microsoft.com/office/officeart/2005/8/layout/orgChart1"/>
    <dgm:cxn modelId="{1A319CA6-A9ED-4EF3-A275-7EFC2F8B285C}" type="presParOf" srcId="{25E77945-054F-4810-A108-3726FC06C97A}" destId="{6B9B7A7F-1D13-4ECA-BFB5-6DA137FF7CFF}" srcOrd="0" destOrd="0" presId="urn:microsoft.com/office/officeart/2005/8/layout/orgChart1"/>
    <dgm:cxn modelId="{F6138678-BD18-4971-B2F8-027FF66D85D3}" type="presParOf" srcId="{6B9B7A7F-1D13-4ECA-BFB5-6DA137FF7CFF}" destId="{CAD9D88A-CE07-4E6A-BAFB-5C88EB0BBE91}" srcOrd="0" destOrd="0" presId="urn:microsoft.com/office/officeart/2005/8/layout/orgChart1"/>
    <dgm:cxn modelId="{3DA34111-C66E-4721-BE26-AFA1A729291B}" type="presParOf" srcId="{6B9B7A7F-1D13-4ECA-BFB5-6DA137FF7CFF}" destId="{4132A8CC-6948-4443-B31F-CFD6DA421A67}" srcOrd="1" destOrd="0" presId="urn:microsoft.com/office/officeart/2005/8/layout/orgChart1"/>
    <dgm:cxn modelId="{456B148D-A30C-446C-80AD-AF281C9513F6}" type="presParOf" srcId="{25E77945-054F-4810-A108-3726FC06C97A}" destId="{3A93FDE6-4F20-40CB-B8B4-1BF4A71FBD80}" srcOrd="1" destOrd="0" presId="urn:microsoft.com/office/officeart/2005/8/layout/orgChart1"/>
    <dgm:cxn modelId="{15F46316-9CF5-45CE-B1E0-9ED37488C2F0}" type="presParOf" srcId="{25E77945-054F-4810-A108-3726FC06C97A}" destId="{0325D072-3F3E-44E1-B949-A4D07AB4C5AA}" srcOrd="2" destOrd="0" presId="urn:microsoft.com/office/officeart/2005/8/layout/orgChart1"/>
    <dgm:cxn modelId="{DE26B509-1D93-4113-9738-B26A6BC6EDBD}" type="presParOf" srcId="{19DEC45A-9B91-42CA-A04A-9B56C7C39170}" destId="{E86901AD-D9A5-42F1-A736-A2F34E94AA9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2C0BA-19C4-4C0F-AE69-7C220647C5B4}">
      <dsp:nvSpPr>
        <dsp:cNvPr id="0" name=""/>
        <dsp:cNvSpPr/>
      </dsp:nvSpPr>
      <dsp:spPr>
        <a:xfrm>
          <a:off x="4154556" y="1627685"/>
          <a:ext cx="2939378" cy="510140"/>
        </a:xfrm>
        <a:custGeom>
          <a:avLst/>
          <a:gdLst/>
          <a:ahLst/>
          <a:cxnLst/>
          <a:rect l="0" t="0" r="0" b="0"/>
          <a:pathLst>
            <a:path>
              <a:moveTo>
                <a:pt x="0" y="0"/>
              </a:moveTo>
              <a:lnTo>
                <a:pt x="0" y="255070"/>
              </a:lnTo>
              <a:lnTo>
                <a:pt x="2939378" y="255070"/>
              </a:lnTo>
              <a:lnTo>
                <a:pt x="2939378" y="51014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421B1A-EAF7-4366-B94C-17978195BBFB}">
      <dsp:nvSpPr>
        <dsp:cNvPr id="0" name=""/>
        <dsp:cNvSpPr/>
      </dsp:nvSpPr>
      <dsp:spPr>
        <a:xfrm>
          <a:off x="4108836" y="1627685"/>
          <a:ext cx="91440" cy="510140"/>
        </a:xfrm>
        <a:custGeom>
          <a:avLst/>
          <a:gdLst/>
          <a:ahLst/>
          <a:cxnLst/>
          <a:rect l="0" t="0" r="0" b="0"/>
          <a:pathLst>
            <a:path>
              <a:moveTo>
                <a:pt x="45720" y="0"/>
              </a:moveTo>
              <a:lnTo>
                <a:pt x="45720" y="51014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76A0CD-C45A-4718-A5EC-8EB19E68F099}">
      <dsp:nvSpPr>
        <dsp:cNvPr id="0" name=""/>
        <dsp:cNvSpPr/>
      </dsp:nvSpPr>
      <dsp:spPr>
        <a:xfrm>
          <a:off x="1215177" y="1627685"/>
          <a:ext cx="2939378" cy="510140"/>
        </a:xfrm>
        <a:custGeom>
          <a:avLst/>
          <a:gdLst/>
          <a:ahLst/>
          <a:cxnLst/>
          <a:rect l="0" t="0" r="0" b="0"/>
          <a:pathLst>
            <a:path>
              <a:moveTo>
                <a:pt x="2939378" y="0"/>
              </a:moveTo>
              <a:lnTo>
                <a:pt x="2939378" y="255070"/>
              </a:lnTo>
              <a:lnTo>
                <a:pt x="0" y="255070"/>
              </a:lnTo>
              <a:lnTo>
                <a:pt x="0" y="51014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39BDCD-4E32-4471-85C8-60E83D1C884C}">
      <dsp:nvSpPr>
        <dsp:cNvPr id="0" name=""/>
        <dsp:cNvSpPr/>
      </dsp:nvSpPr>
      <dsp:spPr>
        <a:xfrm>
          <a:off x="2939936" y="413066"/>
          <a:ext cx="2429238" cy="121461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kern="1200" dirty="0"/>
            <a:t>Mesures d’infrastructure</a:t>
          </a:r>
        </a:p>
      </dsp:txBody>
      <dsp:txXfrm>
        <a:off x="2939936" y="413066"/>
        <a:ext cx="2429238" cy="1214619"/>
      </dsp:txXfrm>
    </dsp:sp>
    <dsp:sp modelId="{664F31F0-E69D-49C2-B82D-4D3C13DCDCB0}">
      <dsp:nvSpPr>
        <dsp:cNvPr id="0" name=""/>
        <dsp:cNvSpPr/>
      </dsp:nvSpPr>
      <dsp:spPr>
        <a:xfrm>
          <a:off x="557" y="2137825"/>
          <a:ext cx="2429238" cy="121461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Font typeface="+mj-lt"/>
            <a:buNone/>
          </a:pPr>
          <a:r>
            <a:rPr lang="it-IT" sz="2800" kern="1200" dirty="0"/>
            <a:t>Centres de consolidation (urbains)</a:t>
          </a:r>
        </a:p>
      </dsp:txBody>
      <dsp:txXfrm>
        <a:off x="557" y="2137825"/>
        <a:ext cx="2429238" cy="1214619"/>
      </dsp:txXfrm>
    </dsp:sp>
    <dsp:sp modelId="{DB001D25-0695-43AD-9161-FE58CC8DC2BA}">
      <dsp:nvSpPr>
        <dsp:cNvPr id="0" name=""/>
        <dsp:cNvSpPr/>
      </dsp:nvSpPr>
      <dsp:spPr>
        <a:xfrm>
          <a:off x="2939936" y="2137825"/>
          <a:ext cx="2429238" cy="121461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Font typeface="+mj-lt"/>
            <a:buNone/>
          </a:pPr>
          <a:r>
            <a:rPr lang="it-IT" sz="2800" b="0" i="1" u="none" kern="1200" dirty="0"/>
            <a:t>Dépôts mobiles</a:t>
          </a:r>
        </a:p>
      </dsp:txBody>
      <dsp:txXfrm>
        <a:off x="2939936" y="2137825"/>
        <a:ext cx="2429238" cy="1214619"/>
      </dsp:txXfrm>
    </dsp:sp>
    <dsp:sp modelId="{CAD9D88A-CE07-4E6A-BAFB-5C88EB0BBE91}">
      <dsp:nvSpPr>
        <dsp:cNvPr id="0" name=""/>
        <dsp:cNvSpPr/>
      </dsp:nvSpPr>
      <dsp:spPr>
        <a:xfrm>
          <a:off x="5879315" y="2137825"/>
          <a:ext cx="2429238" cy="121461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Font typeface="+mj-lt"/>
            <a:buNone/>
          </a:pPr>
          <a:r>
            <a:rPr lang="fr-FR" sz="2800" b="0" i="1" u="none" kern="1200" dirty="0"/>
            <a:t>Points de collecte et de livraison</a:t>
          </a:r>
          <a:endParaRPr lang="it-IT" sz="2800" b="0" i="1" u="none" kern="1200" dirty="0"/>
        </a:p>
      </dsp:txBody>
      <dsp:txXfrm>
        <a:off x="5879315" y="2137825"/>
        <a:ext cx="2429238" cy="121461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4" name="Google Shape;74;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0898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8599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b78f225a7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7" name="Google Shape;97;g10b78f225a7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7" name="Google Shape;5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5697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1071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4" name="Google Shape;74;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4" name="Google Shape;74;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97695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00D64D5A-0C2D-5B41-A0D8-97CA495FC04A}"/>
              </a:ext>
            </a:extLst>
          </p:cNvPr>
          <p:cNvSpPr txBox="1"/>
          <p:nvPr userDrawn="1"/>
        </p:nvSpPr>
        <p:spPr>
          <a:xfrm>
            <a:off x="2263339" y="6425328"/>
            <a:ext cx="4511380" cy="365125"/>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www.poste.it/prodotti/puntoposte.html" TargetMode="External"/><Relationship Id="rId4" Type="http://schemas.openxmlformats.org/officeDocument/2006/relationships/hyperlink" Target="https://www.amazon.it/ulp/view"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epts.washington.edu/sctlctr/sites/default/files/research_pub_files/SCTL-Microhub-Research-Sc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eea.europa.eu/publications/the-first-and-last-mil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1.4.4</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70784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4000"/>
            </a:pPr>
            <a:r>
              <a:rPr lang="es-ES" sz="4000" b="1" dirty="0">
                <a:solidFill>
                  <a:schemeClr val="dk1"/>
                </a:solidFill>
              </a:rPr>
              <a:t>Mesures </a:t>
            </a:r>
            <a:r>
              <a:rPr lang="es-ES" sz="4000" b="1" dirty="0" err="1">
                <a:solidFill>
                  <a:schemeClr val="dk1"/>
                </a:solidFill>
              </a:rPr>
              <a:t>d’infrastructure</a:t>
            </a:r>
            <a:endParaRPr sz="2400" b="0"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lvl="0" algn="r">
              <a:buSzPts val="2000"/>
            </a:pPr>
            <a:r>
              <a:rPr lang="fr-FR" sz="2000" b="1" dirty="0">
                <a:solidFill>
                  <a:schemeClr val="lt1"/>
                </a:solidFill>
              </a:rPr>
              <a:t>CHAPITRE 1 : L’environnement de la logistique de Last Mile Distribution</a:t>
            </a:r>
            <a:endParaRP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a:solidFill>
                  <a:schemeClr val="dk1"/>
                </a:solidFill>
              </a:rPr>
              <a:t>UNITÉ 4 : Caractéristiques et complexité de la logistique du fret urbain</a:t>
            </a:r>
            <a:endParaRPr lang="fr-FR"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10</a:t>
            </a:fld>
            <a:endParaRPr/>
          </a:p>
        </p:txBody>
      </p:sp>
      <p:sp>
        <p:nvSpPr>
          <p:cNvPr id="77" name="Google Shape;77;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5</a:t>
            </a:r>
            <a:r>
              <a:rPr lang="es-ES" sz="2400" b="0" i="0" u="none" strike="noStrike" cap="none" dirty="0">
                <a:solidFill>
                  <a:schemeClr val="lt1"/>
                </a:solidFill>
                <a:latin typeface="Arial"/>
                <a:ea typeface="Arial"/>
                <a:cs typeface="Arial"/>
                <a:sym typeface="Arial"/>
              </a:rPr>
              <a:t>. Microhubs – </a:t>
            </a:r>
            <a:r>
              <a:rPr lang="es-ES" sz="2400" dirty="0" err="1">
                <a:solidFill>
                  <a:schemeClr val="lt1"/>
                </a:solidFill>
              </a:rPr>
              <a:t>Consolidation</a:t>
            </a:r>
            <a:r>
              <a:rPr lang="es-ES" sz="2400" dirty="0">
                <a:solidFill>
                  <a:schemeClr val="lt1"/>
                </a:solidFill>
              </a:rPr>
              <a:t> mixte </a:t>
            </a:r>
            <a:r>
              <a:rPr lang="es-ES" sz="2400" dirty="0" err="1">
                <a:solidFill>
                  <a:schemeClr val="lt1"/>
                </a:solidFill>
              </a:rPr>
              <a:t>multi-opérateurs</a:t>
            </a:r>
            <a:endParaRPr sz="2400" b="0" i="0" u="none" strike="noStrike" cap="none" dirty="0">
              <a:solidFill>
                <a:schemeClr val="lt1"/>
              </a:solidFill>
              <a:latin typeface="Arial"/>
              <a:ea typeface="Arial"/>
              <a:cs typeface="Arial"/>
              <a:sym typeface="Arial"/>
            </a:endParaRPr>
          </a:p>
        </p:txBody>
      </p:sp>
      <p:sp>
        <p:nvSpPr>
          <p:cNvPr id="78" name="Google Shape;78;g10b78f225a7_0_23"/>
          <p:cNvSpPr txBox="1"/>
          <p:nvPr/>
        </p:nvSpPr>
        <p:spPr>
          <a:xfrm>
            <a:off x="365761" y="6100354"/>
            <a:ext cx="7981500" cy="523180"/>
          </a:xfrm>
          <a:prstGeom prst="rect">
            <a:avLst/>
          </a:prstGeom>
          <a:noFill/>
          <a:ln>
            <a:noFill/>
          </a:ln>
        </p:spPr>
        <p:txBody>
          <a:bodyPr spcFirstLastPara="1" wrap="square" lIns="91425" tIns="45700" rIns="91425" bIns="45700" anchor="t" anchorCtr="0">
            <a:spAutoFit/>
          </a:bodyPr>
          <a:lstStyle/>
          <a:p>
            <a:pPr lvl="0"/>
            <a:r>
              <a:rPr lang="fr-FR" i="1"/>
              <a:t>Approche mixte de consolidation multi-transporteurs (photo du Urban Freight Lab)
</a:t>
            </a:r>
            <a:endParaRPr lang="es-ES" sz="1400" b="0" i="1" u="none" strike="noStrike" cap="none" dirty="0">
              <a:solidFill>
                <a:srgbClr val="000000"/>
              </a:solidFill>
              <a:latin typeface="Arial"/>
              <a:ea typeface="Arial"/>
              <a:cs typeface="Arial"/>
              <a:sym typeface="Arial"/>
            </a:endParaRPr>
          </a:p>
        </p:txBody>
      </p:sp>
      <p:pic>
        <p:nvPicPr>
          <p:cNvPr id="4" name="Immagine 3">
            <a:extLst>
              <a:ext uri="{FF2B5EF4-FFF2-40B4-BE49-F238E27FC236}">
                <a16:creationId xmlns:a16="http://schemas.microsoft.com/office/drawing/2014/main" id="{70BEC2F8-E31B-4625-881D-0A33055AF758}"/>
              </a:ext>
            </a:extLst>
          </p:cNvPr>
          <p:cNvPicPr>
            <a:picLocks noChangeAspect="1"/>
          </p:cNvPicPr>
          <p:nvPr/>
        </p:nvPicPr>
        <p:blipFill>
          <a:blip r:embed="rId3"/>
          <a:stretch>
            <a:fillRect/>
          </a:stretch>
        </p:blipFill>
        <p:spPr>
          <a:xfrm>
            <a:off x="549831" y="2004098"/>
            <a:ext cx="7981500" cy="3961498"/>
          </a:xfrm>
          <a:prstGeom prst="rect">
            <a:avLst/>
          </a:prstGeom>
        </p:spPr>
      </p:pic>
    </p:spTree>
    <p:extLst>
      <p:ext uri="{BB962C8B-B14F-4D97-AF65-F5344CB8AC3E}">
        <p14:creationId xmlns:p14="http://schemas.microsoft.com/office/powerpoint/2010/main" val="63534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11</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6</a:t>
            </a:r>
            <a:r>
              <a:rPr lang="es-ES" sz="2400" b="0" i="0" u="none" strike="noStrike" cap="none" dirty="0">
                <a:solidFill>
                  <a:schemeClr val="lt1"/>
                </a:solidFill>
                <a:latin typeface="Arial"/>
                <a:ea typeface="Arial"/>
                <a:cs typeface="Arial"/>
                <a:sym typeface="Arial"/>
              </a:rPr>
              <a:t>. </a:t>
            </a:r>
            <a:r>
              <a:rPr lang="es-ES" sz="2400" dirty="0" err="1">
                <a:solidFill>
                  <a:schemeClr val="lt1"/>
                </a:solidFill>
              </a:rPr>
              <a:t>Casiers</a:t>
            </a:r>
            <a:r>
              <a:rPr lang="es-ES" sz="2400" dirty="0">
                <a:solidFill>
                  <a:schemeClr val="lt1"/>
                </a:solidFill>
              </a:rPr>
              <a:t> à </a:t>
            </a:r>
            <a:r>
              <a:rPr lang="es-ES" sz="2400" dirty="0" err="1">
                <a:solidFill>
                  <a:schemeClr val="lt1"/>
                </a:solidFill>
              </a:rPr>
              <a:t>colis</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1077178"/>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b="1" dirty="0">
                <a:solidFill>
                  <a:schemeClr val="dk1"/>
                </a:solidFill>
              </a:rPr>
              <a:t>Les casiers à colis </a:t>
            </a:r>
            <a:r>
              <a:rPr lang="fr-FR" sz="1600" dirty="0">
                <a:solidFill>
                  <a:schemeClr val="dk1"/>
                </a:solidFill>
              </a:rPr>
              <a:t>ou les points de livraison de proximité sont des exemples de très petits centres de consolidation qui rendent inutile pour le coursier d’effectuer les livraisons finales. Cela signifie que le coursier peut rationaliser considérablement le voyage.</a:t>
            </a:r>
            <a:endParaRPr sz="1400" b="0" i="0" u="none" strike="noStrike" cap="none" dirty="0">
              <a:solidFill>
                <a:srgbClr val="000000"/>
              </a:solidFill>
              <a:latin typeface="Arial"/>
              <a:ea typeface="Arial"/>
              <a:cs typeface="Arial"/>
              <a:sym typeface="Arial"/>
            </a:endParaRPr>
          </a:p>
        </p:txBody>
      </p:sp>
      <p:pic>
        <p:nvPicPr>
          <p:cNvPr id="2050" name="Picture 2" descr="Amazon Hub Locker">
            <a:extLst>
              <a:ext uri="{FF2B5EF4-FFF2-40B4-BE49-F238E27FC236}">
                <a16:creationId xmlns:a16="http://schemas.microsoft.com/office/drawing/2014/main" id="{1E8783E0-BF2A-45B9-B70D-26C87C3FF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96" y="2774692"/>
            <a:ext cx="3872575" cy="3222173"/>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2DC66CB5-04A6-4C58-8D7B-9FB0B19E5748}"/>
              </a:ext>
            </a:extLst>
          </p:cNvPr>
          <p:cNvSpPr txBox="1"/>
          <p:nvPr/>
        </p:nvSpPr>
        <p:spPr>
          <a:xfrm>
            <a:off x="714653" y="6212086"/>
            <a:ext cx="8198528" cy="276999"/>
          </a:xfrm>
          <a:prstGeom prst="rect">
            <a:avLst/>
          </a:prstGeom>
          <a:noFill/>
        </p:spPr>
        <p:txBody>
          <a:bodyPr wrap="square">
            <a:spAutoFit/>
          </a:bodyPr>
          <a:lstStyle/>
          <a:p>
            <a:r>
              <a:rPr lang="it-IT" sz="1200" dirty="0"/>
              <a:t>Image d’Amazon </a:t>
            </a:r>
            <a:r>
              <a:rPr lang="it-IT" sz="1200" dirty="0">
                <a:hlinkClick r:id="rId4"/>
              </a:rPr>
              <a:t>https://www.amazon.it/ulp/view</a:t>
            </a:r>
            <a:r>
              <a:rPr lang="it-IT" sz="1200" dirty="0"/>
              <a:t> et Poste Italiane </a:t>
            </a:r>
            <a:r>
              <a:rPr lang="it-IT" sz="1200" dirty="0">
                <a:hlinkClick r:id="rId5"/>
              </a:rPr>
              <a:t>https://www.poste.it/prodotti/puntoposte.html</a:t>
            </a:r>
            <a:r>
              <a:rPr lang="it-IT" sz="1200" dirty="0"/>
              <a:t>  </a:t>
            </a:r>
          </a:p>
        </p:txBody>
      </p:sp>
      <p:pic>
        <p:nvPicPr>
          <p:cNvPr id="2052" name="Picture 4" descr="Rete PuntoPoste">
            <a:extLst>
              <a:ext uri="{FF2B5EF4-FFF2-40B4-BE49-F238E27FC236}">
                <a16:creationId xmlns:a16="http://schemas.microsoft.com/office/drawing/2014/main" id="{47D37309-76E4-49B4-A1B4-81B8FDF6B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0617" y="2836837"/>
            <a:ext cx="2382460" cy="300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01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10b78f225a7_0_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12</a:t>
            </a:fld>
            <a:endParaRPr/>
          </a:p>
        </p:txBody>
      </p:sp>
      <p:sp>
        <p:nvSpPr>
          <p:cNvPr id="100" name="Google Shape;100;g10b78f225a7_0_15"/>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lvl="0" algn="ctr">
              <a:lnSpc>
                <a:spcPct val="90000"/>
              </a:lnSpc>
              <a:buClr>
                <a:schemeClr val="lt1"/>
              </a:buClr>
              <a:buSzPts val="3959"/>
            </a:pPr>
            <a:r>
              <a:rPr lang="es-ES" sz="2800" dirty="0" err="1">
                <a:solidFill>
                  <a:schemeClr val="lt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Références</a:t>
            </a:r>
            <a:endParaRPr sz="2800" b="0" i="0" u="none" strike="noStrike" cap="none" dirty="0">
              <a:solidFill>
                <a:schemeClr val="lt1"/>
              </a:solidFill>
              <a:latin typeface="Arial"/>
              <a:ea typeface="Arial"/>
              <a:cs typeface="Arial"/>
              <a:sym typeface="Arial"/>
            </a:endParaRPr>
          </a:p>
        </p:txBody>
      </p:sp>
      <p:sp>
        <p:nvSpPr>
          <p:cNvPr id="102" name="Google Shape;102;g10b78f225a7_0_15"/>
          <p:cNvSpPr txBox="1"/>
          <p:nvPr/>
        </p:nvSpPr>
        <p:spPr>
          <a:xfrm>
            <a:off x="444137" y="1907177"/>
            <a:ext cx="8399417" cy="1292621"/>
          </a:xfrm>
          <a:prstGeom prst="rect">
            <a:avLst/>
          </a:prstGeom>
          <a:noFill/>
          <a:ln>
            <a:noFill/>
          </a:ln>
        </p:spPr>
        <p:txBody>
          <a:bodyPr spcFirstLastPara="1" wrap="square" lIns="91425" tIns="45700" rIns="91425" bIns="45700" anchor="t" anchorCtr="0">
            <a:spAutoFit/>
          </a:bodyPr>
          <a:lstStyle/>
          <a:p>
            <a:pPr marL="228600" marR="0" lvl="0" indent="-228600" algn="l" rtl="0">
              <a:lnSpc>
                <a:spcPct val="150000"/>
              </a:lnSpc>
              <a:spcBef>
                <a:spcPts val="0"/>
              </a:spcBef>
              <a:spcAft>
                <a:spcPts val="0"/>
              </a:spcAft>
              <a:buClr>
                <a:srgbClr val="000000"/>
              </a:buClr>
              <a:buSzPts val="1200"/>
              <a:buFont typeface="Arial"/>
              <a:buAutoNum type="arabicParenBoth"/>
            </a:pPr>
            <a:r>
              <a:rPr lang="en-US" sz="1200" b="0" i="0" u="none" strike="noStrike" cap="none" dirty="0">
                <a:solidFill>
                  <a:srgbClr val="000000"/>
                </a:solidFill>
                <a:latin typeface="Arial"/>
                <a:ea typeface="Arial"/>
                <a:cs typeface="Arial"/>
                <a:sym typeface="Arial"/>
              </a:rPr>
              <a:t>Urban Freight Lab (2020) </a:t>
            </a:r>
            <a:r>
              <a:rPr lang="en-US" sz="1200" b="0" i="1" u="none" strike="noStrike" cap="none" dirty="0">
                <a:solidFill>
                  <a:srgbClr val="000000"/>
                </a:solidFill>
                <a:latin typeface="Arial"/>
                <a:ea typeface="Arial"/>
                <a:cs typeface="Arial"/>
                <a:sym typeface="Arial"/>
              </a:rPr>
              <a:t>Common </a:t>
            </a:r>
            <a:r>
              <a:rPr lang="en-US" sz="1200" b="0" i="1" u="none" strike="noStrike" cap="none" dirty="0" err="1">
                <a:solidFill>
                  <a:srgbClr val="000000"/>
                </a:solidFill>
                <a:latin typeface="Arial"/>
                <a:ea typeface="Arial"/>
                <a:cs typeface="Arial"/>
                <a:sym typeface="Arial"/>
              </a:rPr>
              <a:t>MicroHub</a:t>
            </a:r>
            <a:r>
              <a:rPr lang="en-US" sz="1200" i="1" dirty="0"/>
              <a:t> </a:t>
            </a:r>
            <a:r>
              <a:rPr lang="en-US" sz="1200" b="0" i="1" u="none" strike="noStrike" cap="none" dirty="0">
                <a:solidFill>
                  <a:srgbClr val="000000"/>
                </a:solidFill>
                <a:latin typeface="Arial"/>
                <a:ea typeface="Arial"/>
                <a:cs typeface="Arial"/>
                <a:sym typeface="Arial"/>
              </a:rPr>
              <a:t>Research Project Research Scan</a:t>
            </a:r>
            <a:r>
              <a:rPr lang="en-US" sz="1200" b="0" i="0" u="none" strike="noStrike" cap="none" dirty="0">
                <a:solidFill>
                  <a:srgbClr val="000000"/>
                </a:solidFill>
                <a:latin typeface="Arial"/>
                <a:ea typeface="Arial"/>
                <a:cs typeface="Arial"/>
                <a:sym typeface="Arial"/>
              </a:rPr>
              <a:t>, University of Washington from </a:t>
            </a:r>
            <a:r>
              <a:rPr lang="en-US" sz="1200" b="0" i="0" u="none" strike="noStrike" cap="none" dirty="0">
                <a:solidFill>
                  <a:srgbClr val="000000"/>
                </a:solidFill>
                <a:latin typeface="Arial"/>
                <a:ea typeface="Arial"/>
                <a:cs typeface="Arial"/>
                <a:sym typeface="Arial"/>
                <a:hlinkClick r:id="rId3"/>
              </a:rPr>
              <a:t>http://depts.washington.edu/sctlctr/sites/default/files/research_pub_files/SCTL-Microhub-Research-Scan.pdf</a:t>
            </a:r>
            <a:r>
              <a:rPr lang="en-US" sz="1600" dirty="0">
                <a:solidFill>
                  <a:schemeClr val="dk1"/>
                </a:solidFill>
              </a:rPr>
              <a:t> </a:t>
            </a:r>
          </a:p>
          <a:p>
            <a:pPr marL="228600" marR="0" lvl="0" indent="-228600" algn="l" rtl="0">
              <a:lnSpc>
                <a:spcPct val="150000"/>
              </a:lnSpc>
              <a:spcBef>
                <a:spcPts val="0"/>
              </a:spcBef>
              <a:spcAft>
                <a:spcPts val="0"/>
              </a:spcAft>
              <a:buClr>
                <a:srgbClr val="000000"/>
              </a:buClr>
              <a:buSzPts val="1200"/>
              <a:buFont typeface="Arial"/>
              <a:buAutoNum type="arabicParenBoth"/>
            </a:pPr>
            <a:r>
              <a:rPr lang="en-US" sz="1200" dirty="0"/>
              <a:t>EEA Report No.18/2019 </a:t>
            </a:r>
            <a:r>
              <a:rPr lang="en-US" sz="1200" i="1" dirty="0"/>
              <a:t>The first and last mile — the key to sustainable urban transport </a:t>
            </a:r>
            <a:r>
              <a:rPr lang="en-US" sz="1200" dirty="0"/>
              <a:t>ISSN 1977-8449 </a:t>
            </a:r>
            <a:r>
              <a:rPr lang="en-US" sz="1200" dirty="0">
                <a:hlinkClick r:id="rId4"/>
              </a:rPr>
              <a:t>https://www.eea.europa.eu/publications/the-first-and-last-mile</a:t>
            </a:r>
            <a:r>
              <a:rPr lang="en-US" sz="12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s-ES"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a:t>
            </a:r>
            <a:endParaRPr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a:solidFill>
                  <a:srgbClr val="18C320"/>
                </a:solidFill>
              </a:rPr>
              <a:t>Capsule </a:t>
            </a:r>
            <a:r>
              <a:rPr lang="es-ES" sz="2000" b="1" dirty="0" err="1">
                <a:solidFill>
                  <a:srgbClr val="18C320"/>
                </a:solidFill>
              </a:rPr>
              <a:t>liée</a:t>
            </a:r>
            <a:r>
              <a:rPr lang="es-ES" sz="2000" b="1" dirty="0">
                <a:solidFill>
                  <a:srgbClr val="18C320"/>
                </a:solidFill>
              </a:rPr>
              <a:t> à:</a:t>
            </a:r>
            <a:endParaRPr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fr-FR" sz="2000" b="0" i="0" u="none" strike="noStrike" cap="none" dirty="0">
                <a:solidFill>
                  <a:schemeClr val="dk1"/>
                </a:solidFill>
                <a:latin typeface="Arial"/>
                <a:ea typeface="Arial"/>
                <a:cs typeface="Arial"/>
                <a:sym typeface="Arial"/>
              </a:rPr>
              <a:t>N/A</a:t>
            </a:r>
            <a:endParaRPr sz="2000" b="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r>
              <a:rPr lang="fr-FR" sz="1600" dirty="0">
                <a:solidFill>
                  <a:schemeClr val="dk1"/>
                </a:solidFill>
              </a:rPr>
              <a:t>Chapitre 2, unité 2: 2.2.1, 2.2.2, 2.2.3 et 2.2.4</a:t>
            </a:r>
            <a:endParaRPr lang="en-US" sz="1600" b="0" i="0" u="none" strike="noStrike" cap="none" dirty="0">
              <a:solidFill>
                <a:schemeClr val="dk1"/>
              </a:solidFill>
              <a:latin typeface="Arial"/>
              <a:ea typeface="Arial"/>
              <a:cs typeface="Arial"/>
              <a:sym typeface="Aria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err="1">
                <a:solidFill>
                  <a:srgbClr val="18C320"/>
                </a:solidFill>
              </a:rPr>
              <a:t>Auteurs</a:t>
            </a:r>
            <a:r>
              <a:rPr lang="es-ES" sz="2000" b="1" dirty="0">
                <a:solidFill>
                  <a:srgbClr val="18C320"/>
                </a:solidFill>
              </a:rPr>
              <a:t>:</a:t>
            </a:r>
            <a:endParaRPr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b="0" i="0" u="none" strike="noStrike" cap="none" dirty="0">
                <a:solidFill>
                  <a:schemeClr val="dk1"/>
                </a:solidFill>
                <a:latin typeface="Arial"/>
                <a:ea typeface="Arial"/>
                <a:cs typeface="Arial"/>
                <a:sym typeface="Arial"/>
              </a:rPr>
              <a:t>ITL</a:t>
            </a:r>
            <a:endParaRPr sz="1600" b="0" i="0" u="none" strike="noStrike" cap="none" dirty="0">
              <a:solidFill>
                <a:schemeClr val="dk1"/>
              </a:solidFill>
              <a:latin typeface="Arial"/>
              <a:ea typeface="Arial"/>
              <a:cs typeface="Arial"/>
              <a:sym typeface="Arial"/>
            </a:endParaRPr>
          </a:p>
        </p:txBody>
      </p:sp>
      <p:sp>
        <p:nvSpPr>
          <p:cNvPr id="40" name="Google Shape;40;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41" name="Google Shape;41;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13508" y="891234"/>
            <a:ext cx="8477795" cy="523180"/>
          </a:xfrm>
          <a:prstGeom prst="rect">
            <a:avLst/>
          </a:prstGeom>
          <a:solidFill>
            <a:srgbClr val="18C320"/>
          </a:solidFill>
          <a:ln>
            <a:noFill/>
          </a:ln>
        </p:spPr>
        <p:txBody>
          <a:bodyPr spcFirstLastPara="1" wrap="square" lIns="91425" tIns="45700" rIns="91425" bIns="45700" anchor="t" anchorCtr="0">
            <a:spAutoFit/>
          </a:bodyPr>
          <a:lstStyle/>
          <a:p>
            <a:pPr lvl="0"/>
            <a:r>
              <a:rPr lang="es-ES" sz="2800" dirty="0" err="1">
                <a:solidFill>
                  <a:schemeClr val="lt1"/>
                </a:solidFill>
              </a:rPr>
              <a:t>Objectifs</a:t>
            </a:r>
            <a:r>
              <a:rPr lang="es-ES" sz="2800" dirty="0">
                <a:solidFill>
                  <a:schemeClr val="lt1"/>
                </a:solidFil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9" y="1586972"/>
            <a:ext cx="8464731" cy="2246729"/>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r>
              <a:rPr lang="fr-FR" sz="2000" dirty="0">
                <a:solidFill>
                  <a:schemeClr val="dk1"/>
                </a:solidFill>
              </a:rPr>
              <a:t>L’une des raisons pour lesquelles la logistique urbaine génère de la pollution et des nuisances est due à ses nombreux déplacements. LMD a imaginé de nombreuses solutions pour optimiser les livraisons en centre-ville. Cette capsule montrera quelles sont les mesures les plus courantes qui nécessitent des infrastructures et de nouveaux modèles pour faire face à la livraison du dernier kilomètre.
</a:t>
            </a: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extLst>
              <p:ext uri="{D42A27DB-BD31-4B8C-83A1-F6EECF244321}">
                <p14:modId xmlns:p14="http://schemas.microsoft.com/office/powerpoint/2010/main" val="269389504"/>
              </p:ext>
            </p:extLst>
          </p:nvPr>
        </p:nvGraphicFramePr>
        <p:xfrm>
          <a:off x="326571" y="4053498"/>
          <a:ext cx="8464750" cy="906090"/>
        </p:xfrm>
        <a:graphic>
          <a:graphicData uri="http://schemas.openxmlformats.org/drawingml/2006/table">
            <a:tbl>
              <a:tblPr>
                <a:noFill/>
                <a:tableStyleId>{E09E5A37-5E8F-484C-B609-A22A48BEE202}</a:tableStyleId>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Catégorie</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None/>
                      </a:pPr>
                      <a:r>
                        <a:rPr lang="es-ES" sz="1800" b="0" i="0" u="none" strike="noStrike" cap="none" dirty="0">
                          <a:solidFill>
                            <a:schemeClr val="dk1"/>
                          </a:solidFill>
                          <a:latin typeface="Arial"/>
                          <a:ea typeface="Arial"/>
                          <a:cs typeface="Arial"/>
                          <a:sym typeface="Arial"/>
                        </a:rPr>
                        <a:t>E-learning</a:t>
                      </a:r>
                      <a:endParaRPr sz="18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2770526595"/>
              </p:ext>
            </p:extLst>
          </p:nvPr>
        </p:nvGraphicFramePr>
        <p:xfrm>
          <a:off x="326572" y="5281362"/>
          <a:ext cx="8490875" cy="342570"/>
        </p:xfrm>
        <a:graphic>
          <a:graphicData uri="http://schemas.openxmlformats.org/drawingml/2006/table">
            <a:tbl>
              <a:tblPr>
                <a:noFill/>
                <a:tableStyleId>{E09E5A37-5E8F-484C-B609-A22A48BEE202}</a:tableStyleId>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Exercices</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inclu</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a:solidFill>
                            <a:schemeClr val="dk1"/>
                          </a:solidFill>
                          <a:latin typeface="Arial"/>
                          <a:ea typeface="Arial"/>
                          <a:cs typeface="Arial"/>
                          <a:sym typeface="Arial"/>
                        </a:rPr>
                        <a:t>Non</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3" name="Google Shape;53;p1"/>
          <p:cNvGraphicFramePr/>
          <p:nvPr>
            <p:extLst>
              <p:ext uri="{D42A27DB-BD31-4B8C-83A1-F6EECF244321}">
                <p14:modId xmlns:p14="http://schemas.microsoft.com/office/powerpoint/2010/main" val="1788284425"/>
              </p:ext>
            </p:extLst>
          </p:nvPr>
        </p:nvGraphicFramePr>
        <p:xfrm>
          <a:off x="339634" y="6065134"/>
          <a:ext cx="8477800" cy="342570"/>
        </p:xfrm>
        <a:graphic>
          <a:graphicData uri="http://schemas.openxmlformats.org/drawingml/2006/table">
            <a:tbl>
              <a:tblPr>
                <a:noFill/>
                <a:tableStyleId>{E09E5A37-5E8F-484C-B609-A22A48BEE202}</a:tableStyleId>
              </a:tblPr>
              <a:tblGrid>
                <a:gridCol w="2468350">
                  <a:extLst>
                    <a:ext uri="{9D8B030D-6E8A-4147-A177-3AD203B41FA5}">
                      <a16:colId xmlns:a16="http://schemas.microsoft.com/office/drawing/2014/main" val="20000"/>
                    </a:ext>
                  </a:extLst>
                </a:gridCol>
                <a:gridCol w="6009450">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Effort</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pour</a:t>
                      </a:r>
                      <a:r>
                        <a:rPr lang="es-ES" sz="1800" b="0" i="0" u="none" strike="noStrike" cap="none" dirty="0">
                          <a:solidFill>
                            <a:srgbClr val="FFFFFF"/>
                          </a:solidFill>
                          <a:latin typeface="Arial"/>
                          <a:ea typeface="Arial"/>
                          <a:cs typeface="Arial"/>
                          <a:sym typeface="Arial"/>
                        </a:rPr>
                        <a:t> la capsule</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a:solidFill>
                            <a:srgbClr val="7F7F7F"/>
                          </a:solidFill>
                          <a:latin typeface="Arial"/>
                          <a:ea typeface="Arial"/>
                          <a:cs typeface="Arial"/>
                          <a:sym typeface="Arial"/>
                        </a:rPr>
                        <a:t>    20     </a:t>
                      </a:r>
                      <a:r>
                        <a:rPr lang="es-ES" sz="1800" b="0" i="0" u="none" strike="noStrike" cap="none" dirty="0">
                          <a:solidFill>
                            <a:schemeClr val="dk1"/>
                          </a:solidFill>
                          <a:latin typeface="Arial"/>
                          <a:ea typeface="Arial"/>
                          <a:cs typeface="Arial"/>
                          <a:sym typeface="Arial"/>
                        </a:rPr>
                        <a:t>Minutes</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4" name="Google Shape;54;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0" name="Google Shape;60;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dirty="0" err="1">
                <a:solidFill>
                  <a:schemeClr val="lt1"/>
                </a:solidFill>
                <a:latin typeface="Arial"/>
                <a:ea typeface="Arial"/>
                <a:cs typeface="Arial"/>
                <a:sym typeface="Arial"/>
              </a:rPr>
              <a:t>Contenu</a:t>
            </a:r>
            <a:endParaRPr sz="2800" b="0" i="0" u="none" strike="noStrike" cap="none" dirty="0">
              <a:solidFill>
                <a:srgbClr val="000000"/>
              </a:solidFill>
              <a:latin typeface="Arial"/>
              <a:ea typeface="Arial"/>
              <a:cs typeface="Arial"/>
              <a:sym typeface="Arial"/>
            </a:endParaRPr>
          </a:p>
        </p:txBody>
      </p:sp>
      <p:sp>
        <p:nvSpPr>
          <p:cNvPr id="61" name="Google Shape;61;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Arial"/>
              <a:buAutoNum type="arabicPeriod"/>
            </a:pPr>
            <a:r>
              <a:rPr lang="fr-FR" sz="2000" dirty="0"/>
              <a:t>La nécessité de mesures alternatives du dernier kilomètre
Centres de regroupement urbain
</a:t>
            </a:r>
            <a:r>
              <a:rPr lang="fr-FR" sz="2000" dirty="0" err="1"/>
              <a:t>Microhubs</a:t>
            </a:r>
            <a:r>
              <a:rPr lang="fr-FR" sz="2000" dirty="0"/>
              <a:t>
Casiers à colis </a:t>
            </a:r>
            <a:endParaRPr sz="2000" b="0" i="0" u="none" strike="noStrike" cap="none" dirty="0">
              <a:solidFill>
                <a:srgbClr val="000000"/>
              </a:solidFill>
              <a:latin typeface="Arial"/>
              <a:ea typeface="Arial"/>
              <a:cs typeface="Arial"/>
              <a:sym typeface="Arial"/>
            </a:endParaRPr>
          </a:p>
        </p:txBody>
      </p:sp>
      <p:sp>
        <p:nvSpPr>
          <p:cNvPr id="62" name="Google Shape;62;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b="0" i="0" u="none" strike="noStrike" cap="none" dirty="0">
                <a:solidFill>
                  <a:schemeClr val="lt1"/>
                </a:solidFill>
                <a:latin typeface="Arial"/>
                <a:ea typeface="Arial"/>
                <a:cs typeface="Arial"/>
                <a:sym typeface="Arial"/>
              </a:rPr>
              <a:t>1. </a:t>
            </a:r>
            <a:r>
              <a:rPr lang="es-ES" sz="2400" dirty="0">
                <a:solidFill>
                  <a:schemeClr val="lt1"/>
                </a:solidFill>
              </a:rPr>
              <a:t>Mesures </a:t>
            </a:r>
            <a:r>
              <a:rPr lang="es-ES" sz="2400" dirty="0" err="1">
                <a:solidFill>
                  <a:schemeClr val="lt1"/>
                </a:solidFill>
              </a:rPr>
              <a:t>d’infrastructure</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1323399"/>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dirty="0">
                <a:solidFill>
                  <a:schemeClr val="dk1"/>
                </a:solidFill>
              </a:rPr>
              <a:t>Dans cette capsule, nous donnons un aperçu de certaines des principales mesures visant à réduire et à optimiser la livraison du dernier kilomètre.
Ces mesures sont quelque peu similaires et partagent certaines caractéristiques communes, qui seront détaillées dans les sections suivantes.
</a:t>
            </a:r>
            <a:endParaRPr sz="1400" b="0" i="0" u="none" strike="noStrike" cap="none" dirty="0">
              <a:solidFill>
                <a:srgbClr val="000000"/>
              </a:solidFill>
              <a:latin typeface="Arial"/>
              <a:ea typeface="Arial"/>
              <a:cs typeface="Arial"/>
              <a:sym typeface="Arial"/>
            </a:endParaRPr>
          </a:p>
        </p:txBody>
      </p:sp>
      <p:graphicFrame>
        <p:nvGraphicFramePr>
          <p:cNvPr id="6" name="Diagramma 5">
            <a:extLst>
              <a:ext uri="{FF2B5EF4-FFF2-40B4-BE49-F238E27FC236}">
                <a16:creationId xmlns:a16="http://schemas.microsoft.com/office/drawing/2014/main" id="{B48DFDF4-773C-46B4-A382-03C11726670C}"/>
              </a:ext>
            </a:extLst>
          </p:cNvPr>
          <p:cNvGraphicFramePr/>
          <p:nvPr>
            <p:extLst>
              <p:ext uri="{D42A27DB-BD31-4B8C-83A1-F6EECF244321}">
                <p14:modId xmlns:p14="http://schemas.microsoft.com/office/powerpoint/2010/main" val="3399679921"/>
              </p:ext>
            </p:extLst>
          </p:nvPr>
        </p:nvGraphicFramePr>
        <p:xfrm>
          <a:off x="486416" y="2754352"/>
          <a:ext cx="8309112" cy="3765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6</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ct val="100000"/>
              <a:buFont typeface="Arial"/>
              <a:buNone/>
            </a:pPr>
            <a:r>
              <a:rPr lang="es-ES" sz="2400" b="0" i="0" u="none" strike="noStrike" cap="none" dirty="0">
                <a:solidFill>
                  <a:schemeClr val="lt1"/>
                </a:solidFill>
                <a:latin typeface="Arial"/>
                <a:ea typeface="Arial"/>
                <a:cs typeface="Arial"/>
                <a:sym typeface="Arial"/>
              </a:rPr>
              <a:t>1. Introduction</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4278054"/>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dirty="0">
                <a:solidFill>
                  <a:schemeClr val="dk1"/>
                </a:solidFill>
              </a:rPr>
              <a:t>Dans le transport de marchandises, la majorité des marchandises sont transportées par des transporteurs (transport par des tiers). </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Ces transporteurs sont clairement incités à maximiser le facteur de charge de leurs véhicules et, s’ils fonctionnent bien, ils visent une efficacité maximale. </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Si une entreprise livre elle-même ses marchandises, pour des raisons de rentabilité, elle essaiera d’utiliser la capacité disponible aussi efficacement que possible.</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Compte tenu des contraintes économiques auxquelles les entreprises sont confrontées, elles tenteront de consolider au maximum leurs flux de transport.</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Le transport de marchandises tiendra compte des options du dernier kilomètre lorsqu’il prendra une décision sur le processus de transport le plus efficace. Dans ce cas, les marchandises sont retirées de leur origine (premier kilomètre), groupées dans des centres logistiques, transportées sur une plus longue distance sous forme groupée, dégroupées dans un autre centre logistique et livrées à destination.</a:t>
            </a:r>
            <a:endParaRPr sz="1600" dirty="0">
              <a:solidFill>
                <a:schemeClr val="dk1"/>
              </a:solidFill>
            </a:endParaRPr>
          </a:p>
        </p:txBody>
      </p:sp>
    </p:spTree>
    <p:extLst>
      <p:ext uri="{BB962C8B-B14F-4D97-AF65-F5344CB8AC3E}">
        <p14:creationId xmlns:p14="http://schemas.microsoft.com/office/powerpoint/2010/main" val="10012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7</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2</a:t>
            </a:r>
            <a:r>
              <a:rPr lang="es-ES" sz="2400" b="0" i="0" u="none" strike="noStrike" cap="none" dirty="0">
                <a:solidFill>
                  <a:schemeClr val="lt1"/>
                </a:solidFill>
                <a:latin typeface="Arial"/>
                <a:ea typeface="Arial"/>
                <a:cs typeface="Arial"/>
                <a:sym typeface="Arial"/>
              </a:rPr>
              <a:t>. </a:t>
            </a:r>
            <a:r>
              <a:rPr lang="es-ES" sz="2400" dirty="0">
                <a:solidFill>
                  <a:schemeClr val="lt1"/>
                </a:solidFill>
              </a:rPr>
              <a:t>Centres de </a:t>
            </a:r>
            <a:r>
              <a:rPr lang="es-ES" sz="2400" dirty="0" err="1">
                <a:solidFill>
                  <a:schemeClr val="lt1"/>
                </a:solidFill>
              </a:rPr>
              <a:t>regroupement</a:t>
            </a:r>
            <a:r>
              <a:rPr lang="es-ES" sz="2400" dirty="0">
                <a:solidFill>
                  <a:schemeClr val="lt1"/>
                </a:solidFill>
              </a:rPr>
              <a:t> </a:t>
            </a:r>
            <a:r>
              <a:rPr lang="es-ES" sz="2400" dirty="0" err="1">
                <a:solidFill>
                  <a:schemeClr val="lt1"/>
                </a:solidFill>
              </a:rPr>
              <a:t>urbain</a:t>
            </a:r>
            <a:r>
              <a:rPr lang="es-ES" sz="2400" dirty="0">
                <a:solidFill>
                  <a:schemeClr val="lt1"/>
                </a:solidFill>
              </a:rPr>
              <a:t> </a:t>
            </a:r>
            <a:endParaRPr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16054" y="1812071"/>
            <a:ext cx="8367731" cy="3785611"/>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dirty="0">
                <a:solidFill>
                  <a:schemeClr val="dk1"/>
                </a:solidFill>
              </a:rPr>
              <a:t>Dans le transport de marchandises, les centres de consolidation urbaine (UCC), à la périphérie de la zone urbaine, associés à des véhicules de distribution urbains efficaces, sont d’une importance capitale.</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UCC regroupe les biens afin qu’ils puissent être distribués de manière plus efficace.</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Le </a:t>
            </a:r>
            <a:r>
              <a:rPr lang="fr-FR" sz="1600" b="1" dirty="0">
                <a:solidFill>
                  <a:schemeClr val="dk1"/>
                </a:solidFill>
              </a:rPr>
              <a:t>centre de consolidation </a:t>
            </a:r>
            <a:r>
              <a:rPr lang="fr-FR" sz="1600" dirty="0">
                <a:solidFill>
                  <a:schemeClr val="dk1"/>
                </a:solidFill>
              </a:rPr>
              <a:t>est situé en dehors de la ville ou de la zone urbaine, et à partir de là, un transporteur neutre effectue la dernière étape des livraisons. Le transporteur initial livre les marchandises au centre de consolidation et paie une redevance pour le dernier kilomètre.</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Le principe de ces centres est exactement le même que celui des centres situés en dehors de la zone urbaine. </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Les UCC sont souvent plus petits et peuvent même être très petits. </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87418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77" name="Google Shape;77;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marR="0" lvl="0" indent="-742950" algn="l" rtl="0">
              <a:lnSpc>
                <a:spcPct val="90000"/>
              </a:lnSpc>
              <a:spcBef>
                <a:spcPts val="0"/>
              </a:spcBef>
              <a:spcAft>
                <a:spcPts val="0"/>
              </a:spcAft>
              <a:buClr>
                <a:srgbClr val="000000"/>
              </a:buClr>
              <a:buSzPct val="100000"/>
              <a:buFont typeface="Arial"/>
              <a:buNone/>
            </a:pPr>
            <a:r>
              <a:rPr lang="es-ES" sz="2400" dirty="0">
                <a:solidFill>
                  <a:schemeClr val="lt1"/>
                </a:solidFill>
              </a:rPr>
              <a:t>3</a:t>
            </a:r>
            <a:r>
              <a:rPr lang="es-ES" sz="2400" b="0" i="0" u="none" strike="noStrike" cap="none" dirty="0">
                <a:solidFill>
                  <a:schemeClr val="lt1"/>
                </a:solidFill>
                <a:latin typeface="Arial"/>
                <a:ea typeface="Arial"/>
                <a:cs typeface="Arial"/>
                <a:sym typeface="Arial"/>
              </a:rPr>
              <a:t>. Microhubs</a:t>
            </a:r>
            <a:endParaRPr sz="2400" b="0" i="0" u="none" strike="noStrike" cap="none" dirty="0">
              <a:solidFill>
                <a:schemeClr val="lt1"/>
              </a:solidFill>
              <a:latin typeface="Arial"/>
              <a:ea typeface="Arial"/>
              <a:cs typeface="Arial"/>
              <a:sym typeface="Arial"/>
            </a:endParaRPr>
          </a:p>
        </p:txBody>
      </p:sp>
      <p:sp>
        <p:nvSpPr>
          <p:cNvPr id="79" name="Google Shape;79;g10b78f225a7_0_23"/>
          <p:cNvSpPr/>
          <p:nvPr/>
        </p:nvSpPr>
        <p:spPr>
          <a:xfrm>
            <a:off x="319069" y="1929637"/>
            <a:ext cx="8367731" cy="3785611"/>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fr-FR" sz="1600" dirty="0">
                <a:solidFill>
                  <a:schemeClr val="dk1"/>
                </a:solidFill>
              </a:rPr>
              <a:t>Un </a:t>
            </a:r>
            <a:r>
              <a:rPr lang="fr-FR" sz="1600" dirty="0" err="1">
                <a:solidFill>
                  <a:schemeClr val="dk1"/>
                </a:solidFill>
              </a:rPr>
              <a:t>microhub</a:t>
            </a:r>
            <a:r>
              <a:rPr lang="fr-FR" sz="1600" dirty="0">
                <a:solidFill>
                  <a:schemeClr val="dk1"/>
                </a:solidFill>
              </a:rPr>
              <a:t> de livraison (ou simplement un </a:t>
            </a:r>
            <a:r>
              <a:rPr lang="fr-FR" sz="1600" dirty="0" err="1">
                <a:solidFill>
                  <a:schemeClr val="dk1"/>
                </a:solidFill>
              </a:rPr>
              <a:t>microhub</a:t>
            </a:r>
            <a:r>
              <a:rPr lang="fr-FR" sz="1600" dirty="0">
                <a:solidFill>
                  <a:schemeClr val="dk1"/>
                </a:solidFill>
              </a:rPr>
              <a:t>) est un cas particulier de UCC avec une proximité plus proche du point de livraison et desservant une gamme plus petite de zones de service. </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Un </a:t>
            </a:r>
            <a:r>
              <a:rPr lang="fr-FR" sz="1600" dirty="0" err="1">
                <a:solidFill>
                  <a:schemeClr val="dk1"/>
                </a:solidFill>
              </a:rPr>
              <a:t>microhub</a:t>
            </a:r>
            <a:r>
              <a:rPr lang="fr-FR" sz="1600" dirty="0">
                <a:solidFill>
                  <a:schemeClr val="dk1"/>
                </a:solidFill>
              </a:rPr>
              <a:t> est une installation logistique où les marchandises sont regroupées à l’intérieur des limites de la zone urbaine, qui dessert une portée spatiale limitée et qui permet un changement de mode vers des véhicules à faibles émissions ou des modes de transport doux (par exemple, des vélos à pied ou cargo) pour les livraisons du dernier kilomètre.</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Les </a:t>
            </a:r>
            <a:r>
              <a:rPr lang="fr-FR" sz="1600" dirty="0" err="1">
                <a:solidFill>
                  <a:schemeClr val="dk1"/>
                </a:solidFill>
              </a:rPr>
              <a:t>microhubs</a:t>
            </a:r>
            <a:r>
              <a:rPr lang="fr-FR" sz="1600" dirty="0">
                <a:solidFill>
                  <a:schemeClr val="dk1"/>
                </a:solidFill>
              </a:rPr>
              <a:t>, lorsqu’ils sont associés à des véhicules respectueux de l’environnement, peuvent réduire les émissions polluantes.</a:t>
            </a:r>
          </a:p>
          <a:p>
            <a:pPr marL="285750" lvl="0" indent="-285750">
              <a:buFont typeface="Arial" panose="020B0604020202020204" pitchFamily="34" charset="0"/>
              <a:buChar char="•"/>
            </a:pPr>
            <a:endParaRPr lang="fr-FR" sz="1600" dirty="0">
              <a:solidFill>
                <a:schemeClr val="dk1"/>
              </a:solidFill>
            </a:endParaRPr>
          </a:p>
          <a:p>
            <a:pPr marL="285750" lvl="0" indent="-285750">
              <a:buFont typeface="Arial" panose="020B0604020202020204" pitchFamily="34" charset="0"/>
              <a:buChar char="•"/>
            </a:pPr>
            <a:r>
              <a:rPr lang="fr-FR" sz="1600" dirty="0">
                <a:solidFill>
                  <a:schemeClr val="dk1"/>
                </a:solidFill>
              </a:rPr>
              <a:t>Ce qui fait vraiment la différence entre les </a:t>
            </a:r>
            <a:r>
              <a:rPr lang="fr-FR" sz="1600" dirty="0" err="1">
                <a:solidFill>
                  <a:schemeClr val="dk1"/>
                </a:solidFill>
              </a:rPr>
              <a:t>microhubs</a:t>
            </a:r>
            <a:r>
              <a:rPr lang="fr-FR" sz="1600" dirty="0">
                <a:solidFill>
                  <a:schemeClr val="dk1"/>
                </a:solidFill>
              </a:rPr>
              <a:t> et l’UCC, c’est l’approche et le modèle d’affaires. Quelques exemples sont présentés dans les diapositives suivantes.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a:p>
        </p:txBody>
      </p:sp>
      <p:sp>
        <p:nvSpPr>
          <p:cNvPr id="77" name="Google Shape;77;g10b78f225a7_0_23"/>
          <p:cNvSpPr txBox="1"/>
          <p:nvPr/>
        </p:nvSpPr>
        <p:spPr>
          <a:xfrm>
            <a:off x="285531" y="1074532"/>
            <a:ext cx="8510100" cy="3753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4</a:t>
            </a:r>
            <a:r>
              <a:rPr lang="es-ES" sz="2400" b="0" i="0" u="none" strike="noStrike" cap="none" dirty="0">
                <a:solidFill>
                  <a:schemeClr val="lt1"/>
                </a:solidFill>
                <a:latin typeface="Arial"/>
                <a:ea typeface="Arial"/>
                <a:cs typeface="Arial"/>
                <a:sym typeface="Arial"/>
              </a:rPr>
              <a:t>. Microhubs – </a:t>
            </a:r>
            <a:r>
              <a:rPr lang="es-ES" sz="2400" dirty="0" err="1">
                <a:solidFill>
                  <a:schemeClr val="lt1"/>
                </a:solidFill>
              </a:rPr>
              <a:t>Consolidation</a:t>
            </a:r>
            <a:r>
              <a:rPr lang="es-ES" sz="2400" dirty="0">
                <a:solidFill>
                  <a:schemeClr val="lt1"/>
                </a:solidFill>
              </a:rPr>
              <a:t> </a:t>
            </a:r>
            <a:r>
              <a:rPr lang="es-ES" sz="2400" dirty="0" err="1">
                <a:solidFill>
                  <a:schemeClr val="lt1"/>
                </a:solidFill>
              </a:rPr>
              <a:t>d’un</a:t>
            </a:r>
            <a:r>
              <a:rPr lang="es-ES" sz="2400" dirty="0">
                <a:solidFill>
                  <a:schemeClr val="lt1"/>
                </a:solidFill>
              </a:rPr>
              <a:t> </a:t>
            </a:r>
            <a:r>
              <a:rPr lang="es-ES" sz="2400" dirty="0" err="1">
                <a:solidFill>
                  <a:schemeClr val="lt1"/>
                </a:solidFill>
              </a:rPr>
              <a:t>seul</a:t>
            </a:r>
            <a:r>
              <a:rPr lang="es-ES" sz="2400" dirty="0">
                <a:solidFill>
                  <a:schemeClr val="lt1"/>
                </a:solidFill>
              </a:rPr>
              <a:t> </a:t>
            </a:r>
            <a:r>
              <a:rPr lang="es-ES" sz="2400" dirty="0" err="1">
                <a:solidFill>
                  <a:schemeClr val="lt1"/>
                </a:solidFill>
              </a:rPr>
              <a:t>transporteur</a:t>
            </a:r>
            <a:endParaRPr sz="2400" b="0" i="0" u="none" strike="noStrike" cap="none" dirty="0">
              <a:solidFill>
                <a:schemeClr val="lt1"/>
              </a:solidFill>
              <a:latin typeface="Arial"/>
              <a:ea typeface="Arial"/>
              <a:cs typeface="Arial"/>
              <a:sym typeface="Arial"/>
            </a:endParaRPr>
          </a:p>
        </p:txBody>
      </p:sp>
      <p:sp>
        <p:nvSpPr>
          <p:cNvPr id="78" name="Google Shape;78;g10b78f225a7_0_23"/>
          <p:cNvSpPr txBox="1"/>
          <p:nvPr/>
        </p:nvSpPr>
        <p:spPr>
          <a:xfrm>
            <a:off x="365760" y="6100354"/>
            <a:ext cx="8607417" cy="307736"/>
          </a:xfrm>
          <a:prstGeom prst="rect">
            <a:avLst/>
          </a:prstGeom>
          <a:noFill/>
          <a:ln>
            <a:noFill/>
          </a:ln>
        </p:spPr>
        <p:txBody>
          <a:bodyPr spcFirstLastPara="1" wrap="square" lIns="91425" tIns="45700" rIns="91425" bIns="45700" anchor="t" anchorCtr="0">
            <a:spAutoFit/>
          </a:bodyPr>
          <a:lstStyle/>
          <a:p>
            <a:pPr lvl="0"/>
            <a:r>
              <a:rPr lang="fr-FR" i="1" dirty="0"/>
              <a:t>Approche de consolidation d’un seul transporteur avec points de ramassage (photo du Urban </a:t>
            </a:r>
            <a:r>
              <a:rPr lang="fr-FR" i="1" dirty="0" err="1"/>
              <a:t>Freight</a:t>
            </a:r>
            <a:r>
              <a:rPr lang="fr-FR" i="1" dirty="0"/>
              <a:t> </a:t>
            </a:r>
            <a:r>
              <a:rPr lang="fr-FR" i="1" dirty="0" err="1"/>
              <a:t>Lab</a:t>
            </a:r>
            <a:r>
              <a:rPr lang="fr-FR" i="1" dirty="0"/>
              <a:t>)</a:t>
            </a:r>
            <a:endParaRPr lang="es-ES" sz="1400" b="0" i="1" u="none" strike="noStrike" cap="none" dirty="0">
              <a:solidFill>
                <a:srgbClr val="000000"/>
              </a:solidFill>
              <a:latin typeface="Arial"/>
              <a:ea typeface="Arial"/>
              <a:cs typeface="Arial"/>
              <a:sym typeface="Arial"/>
            </a:endParaRPr>
          </a:p>
        </p:txBody>
      </p:sp>
      <p:pic>
        <p:nvPicPr>
          <p:cNvPr id="3" name="Immagine 2">
            <a:extLst>
              <a:ext uri="{FF2B5EF4-FFF2-40B4-BE49-F238E27FC236}">
                <a16:creationId xmlns:a16="http://schemas.microsoft.com/office/drawing/2014/main" id="{64CA9A85-8464-44D3-8E35-A3930E236CA0}"/>
              </a:ext>
            </a:extLst>
          </p:cNvPr>
          <p:cNvPicPr>
            <a:picLocks noChangeAspect="1"/>
          </p:cNvPicPr>
          <p:nvPr/>
        </p:nvPicPr>
        <p:blipFill>
          <a:blip r:embed="rId3"/>
          <a:stretch>
            <a:fillRect/>
          </a:stretch>
        </p:blipFill>
        <p:spPr>
          <a:xfrm>
            <a:off x="1463707" y="1806605"/>
            <a:ext cx="6216586" cy="3653162"/>
          </a:xfrm>
          <a:prstGeom prst="rect">
            <a:avLst/>
          </a:prstGeom>
        </p:spPr>
      </p:pic>
    </p:spTree>
    <p:extLst>
      <p:ext uri="{BB962C8B-B14F-4D97-AF65-F5344CB8AC3E}">
        <p14:creationId xmlns:p14="http://schemas.microsoft.com/office/powerpoint/2010/main" val="671115881"/>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894</Words>
  <Application>Microsoft Office PowerPoint</Application>
  <PresentationFormat>Affichage à l'écran (4:3)</PresentationFormat>
  <Paragraphs>86</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i.virgel</dc:creator>
  <cp:lastModifiedBy>Emilie DE MIGUEL</cp:lastModifiedBy>
  <cp:revision>3</cp:revision>
  <dcterms:created xsi:type="dcterms:W3CDTF">2016-11-18T09:55:38Z</dcterms:created>
  <dcterms:modified xsi:type="dcterms:W3CDTF">2022-11-21T10:44:02Z</dcterms:modified>
</cp:coreProperties>
</file>