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3"/>
  </p:sldMasterIdLst>
  <p:notesMasterIdLst>
    <p:notesMasterId r:id="rId13"/>
  </p:notesMasterIdLst>
  <p:sldIdLst>
    <p:sldId id="256" r:id="rId4"/>
    <p:sldId id="257" r:id="rId5"/>
    <p:sldId id="258" r:id="rId6"/>
    <p:sldId id="261" r:id="rId7"/>
    <p:sldId id="260" r:id="rId8"/>
    <p:sldId id="262" r:id="rId9"/>
    <p:sldId id="263" r:id="rId10"/>
    <p:sldId id="264" r:id="rId11"/>
    <p:sldId id="265"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ilB2GQZJ0us/MA3sVsCmH9aHhe5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09E5A37-5E8F-484C-B609-A22A48BEE202}">
  <a:tblStyle styleId="{E09E5A37-5E8F-484C-B609-A22A48BEE20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788" y="65"/>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4" name="Google Shape;4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24764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27610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98732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34790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6" name="Google Shape;6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63901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17" name="Google Shape;17;p7"/>
          <p:cNvSpPr txBox="1"/>
          <p:nvPr/>
        </p:nvSpPr>
        <p:spPr>
          <a:xfrm>
            <a:off x="2249905" y="6260861"/>
            <a:ext cx="2572109"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es-ES" sz="750" b="0" i="0" u="none" strike="noStrike" cap="none">
                <a:solidFill>
                  <a:srgbClr val="666666"/>
                </a:solidFill>
                <a:latin typeface="Arial"/>
                <a:ea typeface="Arial"/>
                <a:cs typeface="Arial"/>
                <a:sym typeface="Arial"/>
              </a:rPr>
              <a:t>This project has been funded with support from the European Commission. This presentation reflects the views only of the author, and the Commission cannot be held responsible for any use which may be made of the information contained therein. </a:t>
            </a:r>
            <a:endParaRPr sz="750" b="0" i="0" u="none" strike="noStrike" cap="none">
              <a:solidFill>
                <a:srgbClr val="666666"/>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07mFuTzavzk" TargetMode="External"/><Relationship Id="rId7" Type="http://schemas.openxmlformats.org/officeDocument/2006/relationships/hyperlink" Target="https://www.youtube.com/watch?v=Uu8DrnJWmp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youtube.com/watch?v=G0y3RF_ZE9M&amp;ab_channel=FondazioneITL" TargetMode="External"/><Relationship Id="rId5" Type="http://schemas.openxmlformats.org/officeDocument/2006/relationships/hyperlink" Target="https://www.youtube.com/watch?v=Q-iY7QpYipI" TargetMode="External"/><Relationship Id="rId4" Type="http://schemas.openxmlformats.org/officeDocument/2006/relationships/hyperlink" Target="https://www.youtube.com/watch?v=J6ZC1LEe6d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r>
              <a:rPr lang="es-ES" sz="3200" b="1" dirty="0">
                <a:solidFill>
                  <a:schemeClr val="lt1"/>
                </a:solidFill>
              </a:rPr>
              <a:t>1</a:t>
            </a:r>
            <a:r>
              <a:rPr lang="es-ES" sz="3200" b="1" i="0" u="none" strike="noStrike" cap="none" dirty="0">
                <a:solidFill>
                  <a:schemeClr val="lt1"/>
                </a:solidFill>
                <a:latin typeface="Arial"/>
                <a:ea typeface="Arial"/>
                <a:cs typeface="Arial"/>
                <a:sym typeface="Arial"/>
              </a:rPr>
              <a:t>.</a:t>
            </a:r>
            <a:r>
              <a:rPr lang="es-ES" sz="3200" b="1" dirty="0">
                <a:solidFill>
                  <a:schemeClr val="lt1"/>
                </a:solidFill>
              </a:rPr>
              <a:t>4</a:t>
            </a:r>
            <a:r>
              <a:rPr lang="es-ES" sz="3200" b="1" i="0" u="none" strike="noStrike" cap="none" dirty="0">
                <a:solidFill>
                  <a:schemeClr val="lt1"/>
                </a:solidFill>
                <a:latin typeface="Arial"/>
                <a:ea typeface="Arial"/>
                <a:cs typeface="Arial"/>
                <a:sym typeface="Arial"/>
              </a:rPr>
              <a:t>.</a:t>
            </a:r>
            <a:r>
              <a:rPr lang="es-ES" sz="3200" b="1" dirty="0">
                <a:solidFill>
                  <a:schemeClr val="lt1"/>
                </a:solidFill>
              </a:rPr>
              <a:t>1</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064700" y="4293825"/>
            <a:ext cx="7014600" cy="461624"/>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buSzPts val="4000"/>
            </a:pPr>
            <a:r>
              <a:rPr lang="fr-FR" sz="2400" b="1" dirty="0">
                <a:solidFill>
                  <a:schemeClr val="dk1"/>
                </a:solidFill>
              </a:rPr>
              <a:t> Un écosystème spécifique à traiter</a:t>
            </a:r>
            <a:endParaRPr lang="en-US" sz="2400" b="1" i="0" u="none" strike="noStrike" cap="none" dirty="0">
              <a:solidFill>
                <a:schemeClr val="dk1"/>
              </a:solidFill>
              <a:latin typeface="Arial"/>
              <a:ea typeface="Arial"/>
              <a:cs typeface="Arial"/>
              <a:sym typeface="Arial"/>
            </a:endParaRPr>
          </a:p>
        </p:txBody>
      </p:sp>
      <p:sp>
        <p:nvSpPr>
          <p:cNvPr id="27" name="Google Shape;27;p4"/>
          <p:cNvSpPr txBox="1"/>
          <p:nvPr/>
        </p:nvSpPr>
        <p:spPr>
          <a:xfrm>
            <a:off x="248194" y="1222861"/>
            <a:ext cx="8451669" cy="707846"/>
          </a:xfrm>
          <a:prstGeom prst="rect">
            <a:avLst/>
          </a:prstGeom>
          <a:solidFill>
            <a:srgbClr val="18C320"/>
          </a:solidFill>
          <a:ln>
            <a:noFill/>
          </a:ln>
        </p:spPr>
        <p:txBody>
          <a:bodyPr spcFirstLastPara="1" wrap="square" lIns="91425" tIns="45700" rIns="91425" bIns="45700" anchor="t" anchorCtr="0">
            <a:spAutoFit/>
          </a:bodyPr>
          <a:lstStyle/>
          <a:p>
            <a:pPr lvl="0" algn="r">
              <a:buSzPts val="2000"/>
            </a:pPr>
            <a:r>
              <a:rPr lang="fr-FR" sz="2000" b="1" dirty="0">
                <a:solidFill>
                  <a:schemeClr val="lt1"/>
                </a:solidFill>
              </a:rPr>
              <a:t>CHAPITRE 1 : L’environnement de la logistique de Last Mile Distribution</a:t>
            </a:r>
            <a:endParaRPr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707846"/>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buSzPts val="2000"/>
            </a:pPr>
            <a:r>
              <a:rPr lang="fr-FR" sz="2000" b="1" dirty="0">
                <a:solidFill>
                  <a:schemeClr val="dk1"/>
                </a:solidFill>
              </a:rPr>
              <a:t>UNITÉ 4 : Caractéristiques et complexité de la logistique du fret urbain</a:t>
            </a:r>
            <a:endParaRPr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a:t>
            </a:fld>
            <a:endParaRPr/>
          </a:p>
        </p:txBody>
      </p:sp>
      <p:sp>
        <p:nvSpPr>
          <p:cNvPr id="34" name="Google Shape;34;g10b78f225a7_0_0"/>
          <p:cNvSpPr txBox="1"/>
          <p:nvPr/>
        </p:nvSpPr>
        <p:spPr>
          <a:xfrm>
            <a:off x="248175" y="1366700"/>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À faire avant cette capsule : </a:t>
            </a:r>
            <a:endParaRPr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s-ES" sz="2000" b="1" dirty="0">
                <a:solidFill>
                  <a:srgbClr val="18C320"/>
                </a:solidFill>
              </a:rPr>
              <a:t>Capsule </a:t>
            </a:r>
            <a:r>
              <a:rPr lang="es-ES" sz="2000" b="1" dirty="0" err="1">
                <a:solidFill>
                  <a:srgbClr val="18C320"/>
                </a:solidFill>
              </a:rPr>
              <a:t>liée</a:t>
            </a:r>
            <a:r>
              <a:rPr lang="es-ES" sz="2000" b="1" dirty="0">
                <a:solidFill>
                  <a:srgbClr val="18C320"/>
                </a:solidFill>
              </a:rPr>
              <a:t> à :</a:t>
            </a:r>
            <a:endParaRPr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it-IT" sz="2000" b="0" i="0" u="none" strike="noStrike" cap="none" dirty="0">
                <a:solidFill>
                  <a:schemeClr val="dk1"/>
                </a:solidFill>
                <a:latin typeface="Arial"/>
                <a:ea typeface="Arial"/>
                <a:cs typeface="Arial"/>
                <a:sym typeface="Arial"/>
              </a:rPr>
              <a:t>1.1.1</a:t>
            </a:r>
            <a:endParaRPr sz="2000" b="0" i="0" u="none" strike="noStrike" cap="none" dirty="0">
              <a:solidFill>
                <a:schemeClr val="dk1"/>
              </a:solidFill>
              <a:latin typeface="Arial"/>
              <a:ea typeface="Arial"/>
              <a:cs typeface="Arial"/>
              <a:sym typeface="Arial"/>
            </a:endParaRPr>
          </a:p>
        </p:txBody>
      </p:sp>
      <p:sp>
        <p:nvSpPr>
          <p:cNvPr id="37" name="Google Shape;37;g10b78f225a7_0_0"/>
          <p:cNvSpPr txBox="1"/>
          <p:nvPr/>
        </p:nvSpPr>
        <p:spPr>
          <a:xfrm>
            <a:off x="4793300" y="2915075"/>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it-IT" sz="1600" b="0" i="0" u="none" strike="noStrike" cap="none" dirty="0">
                <a:solidFill>
                  <a:schemeClr val="dk1"/>
                </a:solidFill>
                <a:latin typeface="Arial"/>
                <a:ea typeface="Arial"/>
                <a:cs typeface="Arial"/>
                <a:sym typeface="Arial"/>
              </a:rPr>
              <a:t>1.4.2, 1.4.3 et 1.4.4</a:t>
            </a:r>
            <a:endParaRPr sz="1600" b="0" i="0" u="none" strike="noStrike" cap="none" dirty="0">
              <a:solidFill>
                <a:schemeClr val="dk1"/>
              </a:solidFill>
              <a:latin typeface="Arial"/>
              <a:ea typeface="Arial"/>
              <a:cs typeface="Arial"/>
              <a:sym typeface="Aria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s-ES" sz="2000" b="1" i="0" u="none" strike="noStrike" cap="none" dirty="0" err="1">
                <a:solidFill>
                  <a:srgbClr val="18C320"/>
                </a:solidFill>
                <a:latin typeface="Arial"/>
                <a:ea typeface="Arial"/>
                <a:cs typeface="Arial"/>
                <a:sym typeface="Arial"/>
              </a:rPr>
              <a:t>Autheurs</a:t>
            </a:r>
            <a:r>
              <a:rPr lang="es-ES" sz="2000" b="1" i="0" u="none" strike="noStrike" cap="none" dirty="0">
                <a:solidFill>
                  <a:srgbClr val="18C320"/>
                </a:solidFill>
                <a:latin typeface="Arial"/>
                <a:ea typeface="Arial"/>
                <a:cs typeface="Arial"/>
                <a:sym typeface="Arial"/>
              </a:rPr>
              <a:t> :</a:t>
            </a:r>
            <a:endParaRPr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584735"/>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600" dirty="0">
                <a:solidFill>
                  <a:schemeClr val="dk1"/>
                </a:solidFill>
              </a:rPr>
              <a:t>ITL</a:t>
            </a:r>
          </a:p>
          <a:p>
            <a:pPr marL="0" marR="0" lvl="0" indent="0" algn="l" rtl="0">
              <a:lnSpc>
                <a:spcPct val="100000"/>
              </a:lnSpc>
              <a:spcBef>
                <a:spcPts val="0"/>
              </a:spcBef>
              <a:spcAft>
                <a:spcPts val="0"/>
              </a:spcAft>
              <a:buNone/>
            </a:pPr>
            <a:r>
              <a:rPr lang="es-ES" sz="1600" b="0" i="0" u="none" strike="noStrike" cap="none">
                <a:solidFill>
                  <a:schemeClr val="dk1"/>
                </a:solidFill>
                <a:latin typeface="Arial"/>
                <a:ea typeface="Arial"/>
                <a:cs typeface="Arial"/>
                <a:sym typeface="Arial"/>
              </a:rPr>
              <a:t>SUSMILE </a:t>
            </a:r>
            <a:r>
              <a:rPr lang="es-ES" sz="1600">
                <a:solidFill>
                  <a:schemeClr val="dk1"/>
                </a:solidFill>
              </a:rPr>
              <a:t>Consortium</a:t>
            </a:r>
            <a:endParaRPr sz="1600" b="0" i="0" u="none" strike="noStrike" cap="none" dirty="0">
              <a:solidFill>
                <a:schemeClr val="dk1"/>
              </a:solidFill>
              <a:latin typeface="Arial"/>
              <a:ea typeface="Arial"/>
              <a:cs typeface="Arial"/>
              <a:sym typeface="Arial"/>
            </a:endParaRPr>
          </a:p>
        </p:txBody>
      </p:sp>
      <p:sp>
        <p:nvSpPr>
          <p:cNvPr id="40" name="Google Shape;40;g10b78f225a7_0_0"/>
          <p:cNvSpPr/>
          <p:nvPr/>
        </p:nvSpPr>
        <p:spPr>
          <a:xfrm>
            <a:off x="4454820" y="3275112"/>
            <a:ext cx="23436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41" name="Google Shape;41;g10b78f225a7_0_0"/>
          <p:cNvSpPr/>
          <p:nvPr/>
        </p:nvSpPr>
        <p:spPr>
          <a:xfrm>
            <a:off x="4454820" y="3275112"/>
            <a:ext cx="23436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1"/>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3</a:t>
            </a:fld>
            <a:endParaRPr/>
          </a:p>
        </p:txBody>
      </p:sp>
      <p:sp>
        <p:nvSpPr>
          <p:cNvPr id="47" name="Google Shape;47;p1"/>
          <p:cNvSpPr/>
          <p:nvPr/>
        </p:nvSpPr>
        <p:spPr>
          <a:xfrm>
            <a:off x="300445" y="891234"/>
            <a:ext cx="8477795" cy="523180"/>
          </a:xfrm>
          <a:prstGeom prst="rect">
            <a:avLst/>
          </a:prstGeom>
          <a:solidFill>
            <a:srgbClr val="18C320"/>
          </a:solidFill>
          <a:ln>
            <a:noFill/>
          </a:ln>
        </p:spPr>
        <p:txBody>
          <a:bodyPr spcFirstLastPara="1" wrap="square" lIns="91425" tIns="45700" rIns="91425" bIns="45700" anchor="t" anchorCtr="0">
            <a:spAutoFit/>
          </a:bodyPr>
          <a:lstStyle/>
          <a:p>
            <a:pPr lvl="0"/>
            <a:r>
              <a:rPr lang="es-ES" sz="2800" dirty="0" err="1">
                <a:solidFill>
                  <a:schemeClr val="lt1"/>
                </a:solidFill>
              </a:rPr>
              <a:t>Objectifs</a:t>
            </a:r>
            <a:r>
              <a:rPr lang="es-ES" sz="2800" dirty="0">
                <a:solidFill>
                  <a:schemeClr val="lt1"/>
                </a:solidFill>
              </a:rPr>
              <a:t> de la capsule</a:t>
            </a:r>
            <a:endParaRPr sz="1400" b="0" i="0" u="none" strike="noStrike" cap="none" dirty="0">
              <a:solidFill>
                <a:srgbClr val="000000"/>
              </a:solidFill>
              <a:latin typeface="Arial"/>
              <a:ea typeface="Arial"/>
              <a:cs typeface="Arial"/>
              <a:sym typeface="Arial"/>
            </a:endParaRPr>
          </a:p>
        </p:txBody>
      </p:sp>
      <p:sp>
        <p:nvSpPr>
          <p:cNvPr id="48" name="Google Shape;48;p1"/>
          <p:cNvSpPr/>
          <p:nvPr/>
        </p:nvSpPr>
        <p:spPr>
          <a:xfrm>
            <a:off x="313509" y="1586972"/>
            <a:ext cx="8464731" cy="3754834"/>
          </a:xfrm>
          <a:prstGeom prst="rect">
            <a:avLst/>
          </a:prstGeom>
          <a:noFill/>
          <a:ln w="9525" cap="flat" cmpd="sng">
            <a:solidFill>
              <a:srgbClr val="7F7F7F"/>
            </a:solidFill>
            <a:prstDash val="dash"/>
            <a:round/>
            <a:headEnd type="none" w="sm" len="sm"/>
            <a:tailEnd type="none" w="sm" len="sm"/>
          </a:ln>
        </p:spPr>
        <p:txBody>
          <a:bodyPr spcFirstLastPara="1" wrap="square" lIns="91425" tIns="45700" rIns="91425" bIns="45700" anchor="t" anchorCtr="0">
            <a:spAutoFit/>
          </a:bodyPr>
          <a:lstStyle/>
          <a:p>
            <a:pPr lvl="0"/>
            <a:r>
              <a:rPr lang="fr-FR" sz="2800" dirty="0">
                <a:solidFill>
                  <a:schemeClr val="dk1"/>
                </a:solidFill>
              </a:rPr>
              <a:t>En remplissant cette capsule, l’apprenant doit être conscient que tous les environnements urbains sont différents et que, par conséquent, des solutions personnalisées doivent être conçues. Un expert présentera son contexte et les défis de sa ville.
</a:t>
            </a:r>
            <a:endParaRPr lang="en-US"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None/>
            </a:pPr>
            <a:br>
              <a:rPr lang="es-ES" sz="1400" b="0" i="0" u="none" strike="noStrike" cap="none" dirty="0">
                <a:solidFill>
                  <a:srgbClr val="000000"/>
                </a:solidFill>
                <a:latin typeface="Arial"/>
                <a:ea typeface="Arial"/>
                <a:cs typeface="Arial"/>
                <a:sym typeface="Arial"/>
              </a:rPr>
            </a:br>
            <a:br>
              <a:rPr lang="es-ES" sz="1400" b="0" i="0" u="none" strike="noStrike" cap="none" dirty="0">
                <a:solidFill>
                  <a:srgbClr val="000000"/>
                </a:solidFill>
                <a:latin typeface="Arial"/>
                <a:ea typeface="Arial"/>
                <a:cs typeface="Arial"/>
                <a:sym typeface="Arial"/>
              </a:rPr>
            </a:br>
            <a:br>
              <a:rPr lang="es-ES" sz="1400" b="0" i="0" u="none" strike="noStrike" cap="none" dirty="0">
                <a:solidFill>
                  <a:srgbClr val="000000"/>
                </a:solidFill>
                <a:latin typeface="Arial"/>
                <a:ea typeface="Arial"/>
                <a:cs typeface="Arial"/>
                <a:sym typeface="Arial"/>
              </a:rPr>
            </a:br>
            <a:br>
              <a:rPr lang="es-ES" sz="1400" b="0" i="0" u="none" strike="noStrike" cap="none" dirty="0">
                <a:solidFill>
                  <a:srgbClr val="000000"/>
                </a:solidFill>
                <a:latin typeface="Arial"/>
                <a:ea typeface="Arial"/>
                <a:cs typeface="Arial"/>
                <a:sym typeface="Arial"/>
              </a:rPr>
            </a:br>
            <a:endParaRPr sz="1400" b="0" i="0" u="none" strike="noStrike" cap="none" dirty="0">
              <a:solidFill>
                <a:srgbClr val="000000"/>
              </a:solidFill>
              <a:latin typeface="Arial"/>
              <a:ea typeface="Arial"/>
              <a:cs typeface="Arial"/>
              <a:sym typeface="Arial"/>
            </a:endParaRPr>
          </a:p>
        </p:txBody>
      </p:sp>
      <p:graphicFrame>
        <p:nvGraphicFramePr>
          <p:cNvPr id="49" name="Google Shape;49;p1"/>
          <p:cNvGraphicFramePr/>
          <p:nvPr>
            <p:extLst>
              <p:ext uri="{D42A27DB-BD31-4B8C-83A1-F6EECF244321}">
                <p14:modId xmlns:p14="http://schemas.microsoft.com/office/powerpoint/2010/main" val="972012868"/>
              </p:ext>
            </p:extLst>
          </p:nvPr>
        </p:nvGraphicFramePr>
        <p:xfrm>
          <a:off x="326571" y="4053498"/>
          <a:ext cx="8464750" cy="906090"/>
        </p:xfrm>
        <a:graphic>
          <a:graphicData uri="http://schemas.openxmlformats.org/drawingml/2006/table">
            <a:tbl>
              <a:tblPr>
                <a:noFill/>
                <a:tableStyleId>{E09E5A37-5E8F-484C-B609-A22A48BEE202}</a:tableStyleId>
              </a:tblPr>
              <a:tblGrid>
                <a:gridCol w="2457800">
                  <a:extLst>
                    <a:ext uri="{9D8B030D-6E8A-4147-A177-3AD203B41FA5}">
                      <a16:colId xmlns:a16="http://schemas.microsoft.com/office/drawing/2014/main" val="20000"/>
                    </a:ext>
                  </a:extLst>
                </a:gridCol>
                <a:gridCol w="3103100">
                  <a:extLst>
                    <a:ext uri="{9D8B030D-6E8A-4147-A177-3AD203B41FA5}">
                      <a16:colId xmlns:a16="http://schemas.microsoft.com/office/drawing/2014/main" val="20001"/>
                    </a:ext>
                  </a:extLst>
                </a:gridCol>
                <a:gridCol w="873050">
                  <a:extLst>
                    <a:ext uri="{9D8B030D-6E8A-4147-A177-3AD203B41FA5}">
                      <a16:colId xmlns:a16="http://schemas.microsoft.com/office/drawing/2014/main" val="20002"/>
                    </a:ext>
                  </a:extLst>
                </a:gridCol>
                <a:gridCol w="1015400">
                  <a:extLst>
                    <a:ext uri="{9D8B030D-6E8A-4147-A177-3AD203B41FA5}">
                      <a16:colId xmlns:a16="http://schemas.microsoft.com/office/drawing/2014/main" val="20003"/>
                    </a:ext>
                  </a:extLst>
                </a:gridCol>
                <a:gridCol w="1015400">
                  <a:extLst>
                    <a:ext uri="{9D8B030D-6E8A-4147-A177-3AD203B41FA5}">
                      <a16:colId xmlns:a16="http://schemas.microsoft.com/office/drawing/2014/main" val="20004"/>
                    </a:ext>
                  </a:extLst>
                </a:gridCol>
              </a:tblGrid>
              <a:tr h="254225">
                <a:tc rowSpan="3">
                  <a:txBody>
                    <a:bodyPr/>
                    <a:lstStyle/>
                    <a:p>
                      <a:pPr marL="0" marR="0" lvl="0" indent="0" algn="just" rtl="0">
                        <a:lnSpc>
                          <a:spcPct val="100000"/>
                        </a:lnSpc>
                        <a:spcBef>
                          <a:spcPts val="0"/>
                        </a:spcBef>
                        <a:spcAft>
                          <a:spcPts val="0"/>
                        </a:spcAft>
                        <a:buNone/>
                      </a:pPr>
                      <a:r>
                        <a:rPr lang="es-ES" sz="1800" b="0" i="0" u="none" strike="noStrike" cap="none" dirty="0" err="1">
                          <a:solidFill>
                            <a:srgbClr val="FFFFFF"/>
                          </a:solidFill>
                          <a:latin typeface="Arial"/>
                          <a:ea typeface="Arial"/>
                          <a:cs typeface="Arial"/>
                          <a:sym typeface="Arial"/>
                        </a:rPr>
                        <a:t>Catégorie</a:t>
                      </a:r>
                      <a:endParaRPr sz="1800" u="none" strike="noStrike" cap="none" dirty="0"/>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rowSpan="3">
                  <a:txBody>
                    <a:bodyPr/>
                    <a:lstStyle/>
                    <a:p>
                      <a:pPr marL="0" marR="0" lvl="0" indent="0" algn="just" rtl="0">
                        <a:lnSpc>
                          <a:spcPct val="100000"/>
                        </a:lnSpc>
                        <a:spcBef>
                          <a:spcPts val="0"/>
                        </a:spcBef>
                        <a:spcAft>
                          <a:spcPts val="0"/>
                        </a:spcAft>
                        <a:buNone/>
                      </a:pPr>
                      <a:r>
                        <a:rPr lang="es-ES" sz="1800" b="0" i="0" u="none" strike="noStrike" cap="none" dirty="0" err="1">
                          <a:solidFill>
                            <a:schemeClr val="dk1"/>
                          </a:solidFill>
                          <a:latin typeface="Arial"/>
                          <a:ea typeface="Arial"/>
                          <a:cs typeface="Arial"/>
                          <a:sym typeface="Arial"/>
                        </a:rPr>
                        <a:t>Conférence</a:t>
                      </a:r>
                      <a:r>
                        <a:rPr lang="es-ES" sz="1800" b="0" i="0" u="none" strike="noStrike" cap="none" dirty="0">
                          <a:solidFill>
                            <a:schemeClr val="dk1"/>
                          </a:solidFill>
                          <a:latin typeface="Arial"/>
                          <a:ea typeface="Arial"/>
                          <a:cs typeface="Arial"/>
                          <a:sym typeface="Arial"/>
                        </a:rPr>
                        <a:t> </a:t>
                      </a:r>
                      <a:r>
                        <a:rPr lang="es-ES" sz="1800" b="0" i="0" u="none" strike="noStrike" cap="none" dirty="0" err="1">
                          <a:solidFill>
                            <a:schemeClr val="dk1"/>
                          </a:solidFill>
                          <a:latin typeface="Arial"/>
                          <a:ea typeface="Arial"/>
                          <a:cs typeface="Arial"/>
                          <a:sym typeface="Arial"/>
                        </a:rPr>
                        <a:t>ou</a:t>
                      </a:r>
                      <a:r>
                        <a:rPr lang="es-ES" sz="1800" b="0" i="0" u="none" strike="noStrike" cap="none" dirty="0">
                          <a:solidFill>
                            <a:schemeClr val="dk1"/>
                          </a:solidFill>
                          <a:latin typeface="Arial"/>
                          <a:ea typeface="Arial"/>
                          <a:cs typeface="Arial"/>
                          <a:sym typeface="Arial"/>
                        </a:rPr>
                        <a:t> </a:t>
                      </a:r>
                      <a:r>
                        <a:rPr lang="es-ES" sz="1800" b="0" i="0" u="none" strike="noStrike" cap="none" dirty="0" err="1">
                          <a:solidFill>
                            <a:schemeClr val="dk1"/>
                          </a:solidFill>
                          <a:latin typeface="Arial"/>
                          <a:ea typeface="Arial"/>
                          <a:cs typeface="Arial"/>
                          <a:sym typeface="Arial"/>
                        </a:rPr>
                        <a:t>intervention</a:t>
                      </a:r>
                      <a:r>
                        <a:rPr lang="es-ES" sz="1800" b="0" i="0" u="none" strike="noStrike" cap="none" dirty="0">
                          <a:solidFill>
                            <a:schemeClr val="dk1"/>
                          </a:solidFill>
                          <a:latin typeface="Arial"/>
                          <a:ea typeface="Arial"/>
                          <a:cs typeface="Arial"/>
                          <a:sym typeface="Arial"/>
                        </a:rPr>
                        <a:t>
</a:t>
                      </a:r>
                      <a:endParaRPr sz="1800" u="none" strike="noStrike" cap="none" dirty="0">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gridSpan="3">
                  <a:txBody>
                    <a:bodyPr/>
                    <a:lstStyle/>
                    <a:p>
                      <a:pPr marL="0" marR="0" lvl="0" indent="0" algn="ctr" rtl="0">
                        <a:lnSpc>
                          <a:spcPct val="100000"/>
                        </a:lnSpc>
                        <a:spcBef>
                          <a:spcPts val="0"/>
                        </a:spcBef>
                        <a:spcAft>
                          <a:spcPts val="0"/>
                        </a:spcAft>
                        <a:buNone/>
                      </a:pPr>
                      <a:r>
                        <a:rPr lang="es-ES" sz="1800" b="0" i="0" u="none" strike="noStrike" cap="none">
                          <a:solidFill>
                            <a:srgbClr val="FFFFFF"/>
                          </a:solidFill>
                          <a:latin typeface="Arial"/>
                          <a:ea typeface="Arial"/>
                          <a:cs typeface="Arial"/>
                          <a:sym typeface="Arial"/>
                        </a:rPr>
                        <a:t>EQF</a:t>
                      </a:r>
                      <a:endParaRPr sz="1800" u="none" strike="noStrike" cap="none"/>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254225">
                <a:tc vMerge="1">
                  <a:txBody>
                    <a:bodyPr/>
                    <a:lstStyle/>
                    <a:p>
                      <a:endParaRPr lang="it-IT"/>
                    </a:p>
                  </a:txBody>
                  <a:tcPr/>
                </a:tc>
                <a:tc vMerge="1">
                  <a:txBody>
                    <a:bodyPr/>
                    <a:lstStyle/>
                    <a:p>
                      <a:endParaRPr lang="it-IT"/>
                    </a:p>
                  </a:txBody>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4</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5</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6</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1"/>
                  </a:ext>
                </a:extLst>
              </a:tr>
              <a:tr h="254225">
                <a:tc vMerge="1">
                  <a:txBody>
                    <a:bodyPr/>
                    <a:lstStyle/>
                    <a:p>
                      <a:endParaRPr lang="it-IT"/>
                    </a:p>
                  </a:txBody>
                  <a:tcPr/>
                </a:tc>
                <a:tc vMerge="1">
                  <a:txBody>
                    <a:bodyPr/>
                    <a:lstStyle/>
                    <a:p>
                      <a:endParaRPr lang="it-IT"/>
                    </a:p>
                  </a:txBody>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X</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X</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dirty="0">
                          <a:solidFill>
                            <a:schemeClr val="dk1"/>
                          </a:solidFill>
                          <a:latin typeface="Arial"/>
                          <a:ea typeface="Arial"/>
                          <a:cs typeface="Arial"/>
                          <a:sym typeface="Arial"/>
                        </a:rPr>
                        <a:t>X</a:t>
                      </a:r>
                      <a:endParaRPr sz="1400" u="none" strike="noStrike" cap="none" dirty="0">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50" name="Google Shape;50;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aphicFrame>
        <p:nvGraphicFramePr>
          <p:cNvPr id="51" name="Google Shape;51;p1"/>
          <p:cNvGraphicFramePr/>
          <p:nvPr>
            <p:extLst>
              <p:ext uri="{D42A27DB-BD31-4B8C-83A1-F6EECF244321}">
                <p14:modId xmlns:p14="http://schemas.microsoft.com/office/powerpoint/2010/main" val="338657868"/>
              </p:ext>
            </p:extLst>
          </p:nvPr>
        </p:nvGraphicFramePr>
        <p:xfrm>
          <a:off x="326572" y="5281362"/>
          <a:ext cx="8490875" cy="342570"/>
        </p:xfrm>
        <a:graphic>
          <a:graphicData uri="http://schemas.openxmlformats.org/drawingml/2006/table">
            <a:tbl>
              <a:tblPr>
                <a:noFill/>
                <a:tableStyleId>{E09E5A37-5E8F-484C-B609-A22A48BEE202}</a:tableStyleId>
              </a:tblPr>
              <a:tblGrid>
                <a:gridCol w="2472150">
                  <a:extLst>
                    <a:ext uri="{9D8B030D-6E8A-4147-A177-3AD203B41FA5}">
                      <a16:colId xmlns:a16="http://schemas.microsoft.com/office/drawing/2014/main" val="20000"/>
                    </a:ext>
                  </a:extLst>
                </a:gridCol>
                <a:gridCol w="6018725">
                  <a:extLst>
                    <a:ext uri="{9D8B030D-6E8A-4147-A177-3AD203B41FA5}">
                      <a16:colId xmlns:a16="http://schemas.microsoft.com/office/drawing/2014/main" val="20001"/>
                    </a:ext>
                  </a:extLst>
                </a:gridCol>
              </a:tblGrid>
              <a:tr h="264875">
                <a:tc>
                  <a:txBody>
                    <a:bodyPr/>
                    <a:lstStyle/>
                    <a:p>
                      <a:pPr marL="0" marR="0" lvl="0" indent="0" algn="just" rtl="0">
                        <a:lnSpc>
                          <a:spcPct val="100000"/>
                        </a:lnSpc>
                        <a:spcBef>
                          <a:spcPts val="0"/>
                        </a:spcBef>
                        <a:spcAft>
                          <a:spcPts val="0"/>
                        </a:spcAft>
                        <a:buNone/>
                      </a:pPr>
                      <a:r>
                        <a:rPr lang="es-ES" sz="1800" b="0" i="0" u="none" strike="noStrike" cap="none" dirty="0" err="1">
                          <a:solidFill>
                            <a:srgbClr val="FFFFFF"/>
                          </a:solidFill>
                          <a:latin typeface="Arial"/>
                          <a:ea typeface="Arial"/>
                          <a:cs typeface="Arial"/>
                          <a:sym typeface="Arial"/>
                        </a:rPr>
                        <a:t>Exercises</a:t>
                      </a:r>
                      <a:r>
                        <a:rPr lang="es-ES" sz="1800" b="0" i="0" u="none" strike="noStrike" cap="none" dirty="0">
                          <a:solidFill>
                            <a:srgbClr val="FFFFFF"/>
                          </a:solidFill>
                          <a:latin typeface="Arial"/>
                          <a:ea typeface="Arial"/>
                          <a:cs typeface="Arial"/>
                          <a:sym typeface="Arial"/>
                        </a:rPr>
                        <a:t> </a:t>
                      </a:r>
                      <a:r>
                        <a:rPr lang="es-ES" sz="1800" b="0" i="0" u="none" strike="noStrike" cap="none" dirty="0" err="1">
                          <a:solidFill>
                            <a:srgbClr val="FFFFFF"/>
                          </a:solidFill>
                          <a:latin typeface="Arial"/>
                          <a:ea typeface="Arial"/>
                          <a:cs typeface="Arial"/>
                          <a:sym typeface="Arial"/>
                        </a:rPr>
                        <a:t>inclus</a:t>
                      </a:r>
                      <a:endParaRPr sz="1800" u="none" strike="noStrike" cap="none" dirty="0"/>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a:txBody>
                    <a:bodyPr/>
                    <a:lstStyle/>
                    <a:p>
                      <a:pPr marL="0" marR="0" lvl="0" indent="0" algn="just" rtl="0">
                        <a:lnSpc>
                          <a:spcPct val="100000"/>
                        </a:lnSpc>
                        <a:spcBef>
                          <a:spcPts val="0"/>
                        </a:spcBef>
                        <a:spcAft>
                          <a:spcPts val="0"/>
                        </a:spcAft>
                        <a:buNone/>
                      </a:pPr>
                      <a:r>
                        <a:rPr lang="es-ES" sz="1800" b="0" i="0" u="none" strike="noStrike" cap="none" dirty="0">
                          <a:solidFill>
                            <a:schemeClr val="dk1"/>
                          </a:solidFill>
                          <a:latin typeface="Arial"/>
                          <a:cs typeface="Arial"/>
                          <a:sym typeface="Arial"/>
                        </a:rPr>
                        <a:t>NON</a:t>
                      </a:r>
                      <a:endParaRPr sz="1800" u="none" strike="noStrike" cap="none" dirty="0">
                        <a:solidFill>
                          <a:schemeClr val="dk1"/>
                        </a:solidFill>
                      </a:endParaRPr>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52" name="Google Shape;52;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aphicFrame>
        <p:nvGraphicFramePr>
          <p:cNvPr id="53" name="Google Shape;53;p1"/>
          <p:cNvGraphicFramePr/>
          <p:nvPr>
            <p:extLst>
              <p:ext uri="{D42A27DB-BD31-4B8C-83A1-F6EECF244321}">
                <p14:modId xmlns:p14="http://schemas.microsoft.com/office/powerpoint/2010/main" val="1829375293"/>
              </p:ext>
            </p:extLst>
          </p:nvPr>
        </p:nvGraphicFramePr>
        <p:xfrm>
          <a:off x="339634" y="6065134"/>
          <a:ext cx="8477800" cy="342570"/>
        </p:xfrm>
        <a:graphic>
          <a:graphicData uri="http://schemas.openxmlformats.org/drawingml/2006/table">
            <a:tbl>
              <a:tblPr>
                <a:noFill/>
                <a:tableStyleId>{E09E5A37-5E8F-484C-B609-A22A48BEE202}</a:tableStyleId>
              </a:tblPr>
              <a:tblGrid>
                <a:gridCol w="2468350">
                  <a:extLst>
                    <a:ext uri="{9D8B030D-6E8A-4147-A177-3AD203B41FA5}">
                      <a16:colId xmlns:a16="http://schemas.microsoft.com/office/drawing/2014/main" val="20000"/>
                    </a:ext>
                  </a:extLst>
                </a:gridCol>
                <a:gridCol w="6009450">
                  <a:extLst>
                    <a:ext uri="{9D8B030D-6E8A-4147-A177-3AD203B41FA5}">
                      <a16:colId xmlns:a16="http://schemas.microsoft.com/office/drawing/2014/main" val="20001"/>
                    </a:ext>
                  </a:extLst>
                </a:gridCol>
              </a:tblGrid>
              <a:tr h="264875">
                <a:tc>
                  <a:txBody>
                    <a:bodyPr/>
                    <a:lstStyle/>
                    <a:p>
                      <a:pPr marL="0" marR="0" lvl="0" indent="0" algn="just" rtl="0">
                        <a:lnSpc>
                          <a:spcPct val="100000"/>
                        </a:lnSpc>
                        <a:spcBef>
                          <a:spcPts val="0"/>
                        </a:spcBef>
                        <a:spcAft>
                          <a:spcPts val="0"/>
                        </a:spcAft>
                        <a:buNone/>
                      </a:pPr>
                      <a:r>
                        <a:rPr lang="es-ES" sz="1800" b="0" i="0" u="none" strike="noStrike" cap="none" dirty="0" err="1">
                          <a:solidFill>
                            <a:srgbClr val="FFFFFF"/>
                          </a:solidFill>
                          <a:latin typeface="Arial"/>
                          <a:ea typeface="Arial"/>
                          <a:cs typeface="Arial"/>
                          <a:sym typeface="Arial"/>
                        </a:rPr>
                        <a:t>Effort</a:t>
                      </a:r>
                      <a:r>
                        <a:rPr lang="es-ES" sz="1800" b="0" i="0" u="none" strike="noStrike" cap="none" dirty="0">
                          <a:solidFill>
                            <a:srgbClr val="FFFFFF"/>
                          </a:solidFill>
                          <a:latin typeface="Arial"/>
                          <a:ea typeface="Arial"/>
                          <a:cs typeface="Arial"/>
                          <a:sym typeface="Arial"/>
                        </a:rPr>
                        <a:t> </a:t>
                      </a:r>
                      <a:r>
                        <a:rPr lang="es-ES" sz="1800" b="0" i="0" u="none" strike="noStrike" cap="none" dirty="0" err="1">
                          <a:solidFill>
                            <a:srgbClr val="FFFFFF"/>
                          </a:solidFill>
                          <a:latin typeface="Arial"/>
                          <a:ea typeface="Arial"/>
                          <a:cs typeface="Arial"/>
                          <a:sym typeface="Arial"/>
                        </a:rPr>
                        <a:t>pour</a:t>
                      </a:r>
                      <a:r>
                        <a:rPr lang="es-ES" sz="1800" b="0" i="0" u="none" strike="noStrike" cap="none" dirty="0">
                          <a:solidFill>
                            <a:srgbClr val="FFFFFF"/>
                          </a:solidFill>
                          <a:latin typeface="Arial"/>
                          <a:ea typeface="Arial"/>
                          <a:cs typeface="Arial"/>
                          <a:sym typeface="Arial"/>
                        </a:rPr>
                        <a:t> la capsule</a:t>
                      </a:r>
                      <a:endParaRPr sz="1800" u="none" strike="noStrike" cap="none" dirty="0"/>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a:txBody>
                    <a:bodyPr/>
                    <a:lstStyle/>
                    <a:p>
                      <a:pPr marL="0" marR="0" lvl="0" indent="0" algn="just" rtl="0">
                        <a:lnSpc>
                          <a:spcPct val="100000"/>
                        </a:lnSpc>
                        <a:spcBef>
                          <a:spcPts val="0"/>
                        </a:spcBef>
                        <a:spcAft>
                          <a:spcPts val="0"/>
                        </a:spcAft>
                        <a:buNone/>
                      </a:pPr>
                      <a:r>
                        <a:rPr lang="es-ES" sz="1800" b="0" i="0" u="none" strike="noStrike" cap="none" dirty="0">
                          <a:solidFill>
                            <a:srgbClr val="7F7F7F"/>
                          </a:solidFill>
                          <a:latin typeface="Arial"/>
                          <a:ea typeface="Arial"/>
                          <a:cs typeface="Arial"/>
                          <a:sym typeface="Arial"/>
                        </a:rPr>
                        <a:t>     25    </a:t>
                      </a:r>
                      <a:r>
                        <a:rPr lang="es-ES" sz="1800" b="0" i="0" u="none" strike="noStrike" cap="none" dirty="0">
                          <a:solidFill>
                            <a:schemeClr val="dk1"/>
                          </a:solidFill>
                          <a:latin typeface="Arial"/>
                          <a:ea typeface="Arial"/>
                          <a:cs typeface="Arial"/>
                          <a:sym typeface="Arial"/>
                        </a:rPr>
                        <a:t>Minutes</a:t>
                      </a:r>
                      <a:endParaRPr sz="1800" u="none" strike="noStrike" cap="none" dirty="0">
                        <a:solidFill>
                          <a:schemeClr val="dk1"/>
                        </a:solidFill>
                      </a:endParaRPr>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54" name="Google Shape;54;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4</a:t>
            </a:fld>
            <a:endParaRPr/>
          </a:p>
        </p:txBody>
      </p:sp>
      <p:sp>
        <p:nvSpPr>
          <p:cNvPr id="69" name="Google Shape;69;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1</a:t>
            </a:r>
            <a:r>
              <a:rPr lang="es-ES" sz="2400" b="0" i="0" u="none" strike="noStrike" cap="none" dirty="0">
                <a:solidFill>
                  <a:schemeClr val="lt1"/>
                </a:solidFill>
                <a:latin typeface="Arial"/>
                <a:ea typeface="Arial"/>
                <a:cs typeface="Arial"/>
                <a:sym typeface="Arial"/>
              </a:rPr>
              <a:t>. </a:t>
            </a:r>
            <a:r>
              <a:rPr lang="fr-FR" sz="2400" dirty="0">
                <a:solidFill>
                  <a:schemeClr val="lt1"/>
                </a:solidFill>
              </a:rPr>
              <a:t>Lien vers la vidéo de l’expert (italien) </a:t>
            </a:r>
            <a:endParaRPr lang="es-ES" sz="2400" b="0" i="0" u="none" strike="noStrike" cap="none" dirty="0">
              <a:solidFill>
                <a:schemeClr val="lt1"/>
              </a:solidFill>
              <a:latin typeface="Arial"/>
              <a:ea typeface="Arial"/>
              <a:cs typeface="Arial"/>
              <a:sym typeface="Arial"/>
            </a:endParaRPr>
          </a:p>
        </p:txBody>
      </p:sp>
      <p:sp>
        <p:nvSpPr>
          <p:cNvPr id="71" name="Google Shape;71;p9"/>
          <p:cNvSpPr/>
          <p:nvPr/>
        </p:nvSpPr>
        <p:spPr>
          <a:xfrm>
            <a:off x="306006" y="1812071"/>
            <a:ext cx="8367731" cy="4241377"/>
          </a:xfrm>
          <a:prstGeom prst="rect">
            <a:avLst/>
          </a:prstGeom>
          <a:noFill/>
          <a:ln>
            <a:noFill/>
          </a:ln>
        </p:spPr>
        <p:txBody>
          <a:bodyPr spcFirstLastPara="1" wrap="square" lIns="91425" tIns="45700" rIns="91425" bIns="45700" anchor="t" anchorCtr="0">
            <a:spAutoFit/>
          </a:bodyPr>
          <a:lstStyle/>
          <a:p>
            <a:pPr marL="342900" indent="-342900">
              <a:lnSpc>
                <a:spcPct val="107000"/>
              </a:lnSpc>
              <a:buFont typeface="Symbol" panose="05050102010706020507" pitchFamily="18" charset="2"/>
              <a:buChar char=""/>
            </a:pPr>
            <a:r>
              <a:rPr lang="fr-FR" sz="1800" b="1" dirty="0">
                <a:latin typeface="Calibri" panose="020F0502020204030204" pitchFamily="34" charset="0"/>
                <a:ea typeface="Calibri" panose="020F0502020204030204" pitchFamily="34" charset="0"/>
                <a:cs typeface="Times New Roman" panose="02020603050405020304" pitchFamily="18" charset="0"/>
              </a:rPr>
              <a:t>CLIP 1 Pourquoi les municipalités devraient-elles traiter avec LMD?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https://www.youtube.com/watch?v=07mFuTzavzk</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buFont typeface="Symbol" panose="05050102010706020507" pitchFamily="18" charset="2"/>
              <a:buChar char=""/>
            </a:pPr>
            <a:r>
              <a:rPr lang="fr-FR" sz="1800" b="1" dirty="0">
                <a:latin typeface="Calibri" panose="020F0502020204030204" pitchFamily="34" charset="0"/>
                <a:ea typeface="Calibri" panose="020F0502020204030204" pitchFamily="34" charset="0"/>
                <a:cs typeface="Times New Roman" panose="02020603050405020304" pitchFamily="18" charset="0"/>
              </a:rPr>
              <a:t>CLIP 2 Quels sont les principaux défis liés au LMD dans votre ville ? </a:t>
            </a:r>
            <a:r>
              <a:rPr lang="en-GB" sz="1800" dirty="0">
                <a:effectLst/>
                <a:latin typeface="Calibri" panose="020F0502020204030204" pitchFamily="34" charset="0"/>
                <a:ea typeface="Calibri" panose="020F0502020204030204" pitchFamily="34" charset="0"/>
                <a:cs typeface="Times New Roman" panose="02020603050405020304" pitchFamily="18" charset="0"/>
                <a:hlinkClick r:id="rId4"/>
              </a:rPr>
              <a:t>https://www.youtube.com/watch?v=J6ZC1LEe6dU</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b="1" i="0" u="none" strike="noStrike" cap="none" dirty="0">
              <a:solidFill>
                <a:schemeClr val="tx1"/>
              </a:solidFill>
              <a:latin typeface="Calibri" panose="020F0502020204030204" pitchFamily="34" charset="0"/>
              <a:cs typeface="Times New Roman" panose="02020603050405020304" pitchFamily="18" charset="0"/>
              <a:sym typeface="Arial"/>
            </a:endParaRPr>
          </a:p>
          <a:p>
            <a:pPr marL="342900" lvl="0" indent="-342900">
              <a:lnSpc>
                <a:spcPct val="107000"/>
              </a:lnSpc>
              <a:buFont typeface="Symbol" panose="05050102010706020507" pitchFamily="18" charset="2"/>
              <a:buChar char=""/>
            </a:pPr>
            <a:r>
              <a:rPr lang="fr-FR" sz="1800" b="1" dirty="0">
                <a:solidFill>
                  <a:schemeClr val="tx1"/>
                </a:solidFill>
                <a:latin typeface="Calibri" panose="020F0502020204030204" pitchFamily="34" charset="0"/>
                <a:cs typeface="Times New Roman" panose="02020603050405020304" pitchFamily="18" charset="0"/>
              </a:rPr>
              <a:t>CLIP 3 Quelles sont les principales mesures logistiques de la ville à Ravenne ? </a:t>
            </a:r>
            <a:br>
              <a:rPr lang="en-US" sz="1800" b="1" i="0" u="none" strike="noStrike" cap="none" dirty="0">
                <a:solidFill>
                  <a:schemeClr val="tx1"/>
                </a:solidFill>
                <a:latin typeface="Calibri" panose="020F0502020204030204" pitchFamily="34" charset="0"/>
                <a:cs typeface="Times New Roman" panose="02020603050405020304" pitchFamily="18" charset="0"/>
                <a:sym typeface="Arial"/>
              </a:rPr>
            </a:br>
            <a:r>
              <a:rPr lang="en-US" sz="1800" i="0" u="none" strike="noStrike" cap="none" dirty="0">
                <a:solidFill>
                  <a:schemeClr val="tx1"/>
                </a:solidFill>
                <a:latin typeface="Calibri" panose="020F0502020204030204" pitchFamily="34" charset="0"/>
                <a:cs typeface="Times New Roman" panose="02020603050405020304" pitchFamily="18" charset="0"/>
                <a:sym typeface="Arial"/>
                <a:hlinkClick r:id="rId5"/>
              </a:rPr>
              <a:t>https://www.youtube.com/watch?v=Q-iY7QpYipI</a:t>
            </a:r>
            <a:r>
              <a:rPr lang="en-US" sz="1800" i="0" u="none" strike="noStrike" cap="none" dirty="0">
                <a:solidFill>
                  <a:schemeClr val="tx1"/>
                </a:solidFill>
                <a:latin typeface="Calibri" panose="020F0502020204030204" pitchFamily="34" charset="0"/>
                <a:cs typeface="Times New Roman" panose="02020603050405020304" pitchFamily="18" charset="0"/>
                <a:sym typeface="Arial"/>
              </a:rPr>
              <a:t> </a:t>
            </a:r>
          </a:p>
          <a:p>
            <a:pPr marL="342900" indent="-342900">
              <a:lnSpc>
                <a:spcPct val="107000"/>
              </a:lnSpc>
              <a:buFont typeface="Symbol" panose="05050102010706020507" pitchFamily="18" charset="2"/>
              <a:buChar char=""/>
            </a:pPr>
            <a:r>
              <a:rPr lang="fr-FR" sz="1800" b="1" dirty="0">
                <a:latin typeface="Calibri" panose="020F0502020204030204" pitchFamily="34" charset="0"/>
                <a:ea typeface="Calibri" panose="020F0502020204030204" pitchFamily="34" charset="0"/>
                <a:cs typeface="Times New Roman" panose="02020603050405020304" pitchFamily="18" charset="0"/>
              </a:rPr>
              <a:t>CLIP 4 Y a-t-il d’autres initiatives que la municipalité a entreprises pour améliorer la logistique de la ville? </a:t>
            </a:r>
            <a:r>
              <a:rPr lang="en-GB" sz="1800" dirty="0">
                <a:effectLst/>
                <a:latin typeface="Calibri" panose="020F0502020204030204" pitchFamily="34" charset="0"/>
                <a:ea typeface="Calibri" panose="020F0502020204030204" pitchFamily="34" charset="0"/>
                <a:cs typeface="Times New Roman" panose="02020603050405020304" pitchFamily="18" charset="0"/>
                <a:hlinkClick r:id="rId6"/>
              </a:rPr>
              <a:t>https://www.youtube.com/watch?v=G0y3RF_ZE9M&amp;ab_channel=FondazioneITL</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fr-FR" sz="1800" b="1" dirty="0">
                <a:latin typeface="Calibri" panose="020F0502020204030204" pitchFamily="34" charset="0"/>
                <a:ea typeface="Calibri" panose="020F0502020204030204" pitchFamily="34" charset="0"/>
                <a:cs typeface="Times New Roman" panose="02020603050405020304" pitchFamily="18" charset="0"/>
              </a:rPr>
              <a:t>CLIP 5 : La relation avec les acteurs de la logistique de la ville </a:t>
            </a:r>
            <a:r>
              <a:rPr lang="en-GB" sz="1800" dirty="0">
                <a:effectLst/>
                <a:latin typeface="Calibri" panose="020F0502020204030204" pitchFamily="34" charset="0"/>
                <a:ea typeface="Calibri" panose="020F0502020204030204" pitchFamily="34" charset="0"/>
                <a:cs typeface="Times New Roman" panose="02020603050405020304" pitchFamily="18" charset="0"/>
                <a:hlinkClick r:id="rId7"/>
              </a:rPr>
              <a:t>https://www.youtube.com/watch?v=Uu8DrnJWmpE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buFont typeface="Symbol" panose="05050102010706020507" pitchFamily="18" charset="2"/>
              <a:buChar char=""/>
            </a:pP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fr-FR" sz="1800" dirty="0">
                <a:latin typeface="Calibri" panose="020F0502020204030204" pitchFamily="34" charset="0"/>
                <a:ea typeface="Calibri" panose="020F0502020204030204" pitchFamily="34" charset="0"/>
                <a:cs typeface="Times New Roman" panose="02020603050405020304" pitchFamily="18" charset="0"/>
              </a:rPr>
              <a:t>Dans les diapositives suivantes, les principaux points en anglais sont énumérés.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365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5</a:t>
            </a:fld>
            <a:endParaRPr/>
          </a:p>
        </p:txBody>
      </p:sp>
      <p:sp>
        <p:nvSpPr>
          <p:cNvPr id="69" name="Google Shape;69;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85000" lnSpcReduction="10000"/>
          </a:bodyPr>
          <a:lstStyle/>
          <a:p>
            <a:pPr marL="742950" lvl="0" indent="-742950">
              <a:lnSpc>
                <a:spcPct val="90000"/>
              </a:lnSpc>
              <a:buSzPct val="100000"/>
            </a:pPr>
            <a:r>
              <a:rPr lang="es-ES" sz="2400" b="0" i="0" u="none" strike="noStrike" cap="none" dirty="0">
                <a:solidFill>
                  <a:schemeClr val="lt1"/>
                </a:solidFill>
                <a:latin typeface="Arial"/>
                <a:ea typeface="Arial"/>
                <a:cs typeface="Arial"/>
                <a:sym typeface="Arial"/>
              </a:rPr>
              <a:t>1. </a:t>
            </a:r>
            <a:r>
              <a:rPr lang="fr-FR" sz="2400" dirty="0">
                <a:solidFill>
                  <a:schemeClr val="lt1"/>
                </a:solidFill>
              </a:rPr>
              <a:t>CLIP 1 Pourquoi les municipalités devraient-elles traiter avec LMD?</a:t>
            </a:r>
            <a:endParaRPr lang="es-ES" sz="2400" b="0" i="0" u="none" strike="noStrike" cap="none" dirty="0">
              <a:solidFill>
                <a:schemeClr val="lt1"/>
              </a:solidFill>
              <a:latin typeface="Arial"/>
              <a:ea typeface="Arial"/>
              <a:cs typeface="Arial"/>
              <a:sym typeface="Arial"/>
            </a:endParaRPr>
          </a:p>
        </p:txBody>
      </p:sp>
      <p:sp>
        <p:nvSpPr>
          <p:cNvPr id="71" name="Google Shape;71;p9"/>
          <p:cNvSpPr/>
          <p:nvPr/>
        </p:nvSpPr>
        <p:spPr>
          <a:xfrm>
            <a:off x="356663" y="1581162"/>
            <a:ext cx="8367731" cy="4307806"/>
          </a:xfrm>
          <a:prstGeom prst="rect">
            <a:avLst/>
          </a:prstGeom>
          <a:noFill/>
          <a:ln>
            <a:noFill/>
          </a:ln>
        </p:spPr>
        <p:txBody>
          <a:bodyPr spcFirstLastPara="1" wrap="square" lIns="91425" tIns="45700" rIns="91425" bIns="45700" anchor="t" anchorCtr="0">
            <a:spAutoFit/>
          </a:bodyPr>
          <a:lstStyle/>
          <a:p>
            <a:pPr marL="342900" lvl="0" indent="-342900">
              <a:lnSpc>
                <a:spcPct val="107000"/>
              </a:lnSpc>
              <a:buFont typeface="Symbol" panose="05050102010706020507" pitchFamily="18" charset="2"/>
              <a:buChar char=""/>
            </a:pPr>
            <a:r>
              <a:rPr lang="fr-FR" sz="1600" dirty="0">
                <a:latin typeface="Calibri" panose="020F0502020204030204" pitchFamily="34" charset="0"/>
                <a:ea typeface="Calibri" panose="020F0502020204030204" pitchFamily="34" charset="0"/>
                <a:cs typeface="Times New Roman" panose="02020603050405020304" pitchFamily="18" charset="0"/>
              </a:rPr>
              <a:t>Lorsqu’un véhicule se déplace, la municipalité se met au travail au profit de plusieurs usagers : piétons, cyclistes, voitures et évidemment aussi fret et marchandises.
Une municipalité doit acquérir des connaissances sur les mouvements logistiques et les flux au sein de la ville. La logistique génère des impacts sur plusieurs utilisateurs, donc en étudiant la livraison du dernier kilomètre, la municipalité peut décider comment traiter les véhicules de fret.
Pourquoi est-il important que les municipalités s’occupent de LMD ? Parce que chaque mouvement dans la zone urbaine peut créer des embouteillages, par exemple pour les véhicules qui font la queue ou les piétons qui attendent pour traverser les rues. Vous penserez sûrement à la congestion que les véhicules de fret peuvent créer dans les centres historiques. C’est la raison pour laquelle une municipalité s’occupe de la circulation des marchandises.
Parallèlement à ces questions, une municipalité doit assurer la qualité des espaces au sein d’une ville. La qualité des espaces peut être détériorée par la présence de véhicules, de fourgonnettes et de véhicules de marchandises en général. Les espaces publics peuvent diminuer leur qualité et ils ne seront plus adaptés au shopping ou aux promenades, ni à toutes les activités qui peuvent être réalisées dans un centre-ville.</a:t>
            </a:r>
            <a:endParaRPr sz="1200" b="0" i="0" u="none" strike="noStrike" cap="none" dirty="0">
              <a:solidFill>
                <a:srgbClr val="7F7F7F"/>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6</a:t>
            </a:fld>
            <a:endParaRPr/>
          </a:p>
        </p:txBody>
      </p:sp>
      <p:sp>
        <p:nvSpPr>
          <p:cNvPr id="69" name="Google Shape;69;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85000" lnSpcReduction="10000"/>
          </a:bodyPr>
          <a:lstStyle/>
          <a:p>
            <a:pPr marL="742950" lvl="0" indent="-742950">
              <a:lnSpc>
                <a:spcPct val="90000"/>
              </a:lnSpc>
              <a:buSzPct val="100000"/>
            </a:pPr>
            <a:r>
              <a:rPr lang="es-ES" sz="2400" dirty="0">
                <a:solidFill>
                  <a:schemeClr val="lt1"/>
                </a:solidFill>
              </a:rPr>
              <a:t>2</a:t>
            </a:r>
            <a:r>
              <a:rPr lang="es-ES" sz="2400" b="0" i="0" u="none" strike="noStrike" cap="none" dirty="0">
                <a:solidFill>
                  <a:schemeClr val="lt1"/>
                </a:solidFill>
                <a:latin typeface="Arial"/>
                <a:ea typeface="Arial"/>
                <a:cs typeface="Arial"/>
                <a:sym typeface="Arial"/>
              </a:rPr>
              <a:t>. </a:t>
            </a:r>
            <a:r>
              <a:rPr lang="en-US" sz="2400" b="0" i="0" u="none" strike="noStrike" cap="none" dirty="0">
                <a:solidFill>
                  <a:schemeClr val="lt1"/>
                </a:solidFill>
                <a:latin typeface="Arial"/>
                <a:ea typeface="Arial"/>
                <a:cs typeface="Arial"/>
                <a:sym typeface="Arial"/>
              </a:rPr>
              <a:t>CLIP 2 </a:t>
            </a:r>
            <a:r>
              <a:rPr lang="fr-FR" sz="2400" dirty="0">
                <a:solidFill>
                  <a:schemeClr val="lt1"/>
                </a:solidFill>
              </a:rPr>
              <a:t>Quels sont les principaux défis liés au LMD dans votre ville ?</a:t>
            </a:r>
            <a:endParaRPr lang="es-ES" sz="2400" b="0" i="0" u="none" strike="noStrike" cap="none" dirty="0">
              <a:solidFill>
                <a:schemeClr val="lt1"/>
              </a:solidFill>
              <a:latin typeface="Arial"/>
              <a:ea typeface="Arial"/>
              <a:cs typeface="Arial"/>
              <a:sym typeface="Arial"/>
            </a:endParaRPr>
          </a:p>
        </p:txBody>
      </p:sp>
      <p:sp>
        <p:nvSpPr>
          <p:cNvPr id="71" name="Google Shape;71;p9"/>
          <p:cNvSpPr/>
          <p:nvPr/>
        </p:nvSpPr>
        <p:spPr>
          <a:xfrm>
            <a:off x="306006" y="1812071"/>
            <a:ext cx="8367731" cy="3352288"/>
          </a:xfrm>
          <a:prstGeom prst="rect">
            <a:avLst/>
          </a:prstGeom>
          <a:noFill/>
          <a:ln>
            <a:noFill/>
          </a:ln>
        </p:spPr>
        <p:txBody>
          <a:bodyPr spcFirstLastPara="1" wrap="square" lIns="91425" tIns="45700" rIns="91425" bIns="45700" anchor="t" anchorCtr="0">
            <a:spAutoFit/>
          </a:bodyPr>
          <a:lstStyle/>
          <a:p>
            <a:pPr marL="342900" lvl="0" indent="-342900">
              <a:lnSpc>
                <a:spcPct val="107000"/>
              </a:lnSpc>
              <a:buFont typeface="Symbol" panose="05050102010706020507" pitchFamily="18" charset="2"/>
              <a:buChar char=""/>
            </a:pPr>
            <a:r>
              <a:rPr lang="fr-FR" sz="1800" dirty="0">
                <a:latin typeface="Calibri" panose="020F0502020204030204" pitchFamily="34" charset="0"/>
                <a:ea typeface="Calibri" panose="020F0502020204030204" pitchFamily="34" charset="0"/>
                <a:cs typeface="Times New Roman" panose="02020603050405020304" pitchFamily="18" charset="0"/>
              </a:rPr>
              <a:t>Ravenne est une ville de taille moyenne avec un centre historique limité à une zone spécifique, comme c’est courant en Italie. Les petits centres historiques ont généralement des rues étroites qui ne peuvent pas accueillir plusieurs véhicules en même temps. Cependant, comme les centres historiques ont généralement de nombreux magasins, ils génèrent également du trafic. 
S’il vous plaît considérer que même si petit, dans le centre de Ravenne il y a 400 magasins. Chaque magasin a besoin de se procurer ses marchandises, il est donc facile d’imaginer que de nombreux véhicules entreront dans la ville à cette fin. Chaque atelier est différent, de sorte que de nombreux types de véhicules sont nécessaires (petits, grands ou avec certaines caractéristiques).
</a:t>
            </a:r>
            <a:endParaRPr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969703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7</a:t>
            </a:fld>
            <a:endParaRPr/>
          </a:p>
        </p:txBody>
      </p:sp>
      <p:sp>
        <p:nvSpPr>
          <p:cNvPr id="69" name="Google Shape;69;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70000" lnSpcReduction="20000"/>
          </a:bodyPr>
          <a:lstStyle/>
          <a:p>
            <a:pPr marL="742950" lvl="0" indent="-742950">
              <a:lnSpc>
                <a:spcPct val="90000"/>
              </a:lnSpc>
              <a:buSzPct val="100000"/>
            </a:pPr>
            <a:r>
              <a:rPr lang="es-ES" sz="2400" b="0" i="0" u="none" strike="noStrike" cap="none" dirty="0">
                <a:solidFill>
                  <a:schemeClr val="lt1"/>
                </a:solidFill>
                <a:latin typeface="Arial"/>
                <a:ea typeface="Arial"/>
                <a:cs typeface="Arial"/>
                <a:sym typeface="Arial"/>
              </a:rPr>
              <a:t>3. </a:t>
            </a:r>
            <a:r>
              <a:rPr lang="en-US" sz="2400" b="0" i="0" u="none" strike="noStrike" cap="none" dirty="0">
                <a:solidFill>
                  <a:schemeClr val="lt1"/>
                </a:solidFill>
                <a:latin typeface="Arial"/>
                <a:ea typeface="Arial"/>
                <a:cs typeface="Arial"/>
                <a:sym typeface="Arial"/>
              </a:rPr>
              <a:t>CLIP 3 </a:t>
            </a:r>
            <a:r>
              <a:rPr lang="fr-FR" sz="2400" dirty="0">
                <a:solidFill>
                  <a:schemeClr val="lt1"/>
                </a:solidFill>
              </a:rPr>
              <a:t>Quelles sont les principales mesures logistiques de la ville à Ravenne?</a:t>
            </a:r>
            <a:endParaRPr lang="es-ES" sz="2400" b="0" i="0" u="none" strike="noStrike" cap="none" dirty="0">
              <a:solidFill>
                <a:schemeClr val="lt1"/>
              </a:solidFill>
              <a:latin typeface="Arial"/>
              <a:ea typeface="Arial"/>
              <a:cs typeface="Arial"/>
              <a:sym typeface="Arial"/>
            </a:endParaRPr>
          </a:p>
        </p:txBody>
      </p:sp>
      <p:sp>
        <p:nvSpPr>
          <p:cNvPr id="71" name="Google Shape;71;p9"/>
          <p:cNvSpPr/>
          <p:nvPr/>
        </p:nvSpPr>
        <p:spPr>
          <a:xfrm>
            <a:off x="306006" y="1812071"/>
            <a:ext cx="8367731" cy="3648651"/>
          </a:xfrm>
          <a:prstGeom prst="rect">
            <a:avLst/>
          </a:prstGeom>
          <a:noFill/>
          <a:ln>
            <a:noFill/>
          </a:ln>
        </p:spPr>
        <p:txBody>
          <a:bodyPr spcFirstLastPara="1" wrap="square" lIns="91425" tIns="45700" rIns="91425" bIns="45700" anchor="t" anchorCtr="0">
            <a:spAutoFit/>
          </a:bodyPr>
          <a:lstStyle/>
          <a:p>
            <a:pPr marL="342900" lvl="0" indent="-342900">
              <a:lnSpc>
                <a:spcPct val="107000"/>
              </a:lnSpc>
              <a:buFont typeface="Symbol" panose="05050102010706020507" pitchFamily="18" charset="2"/>
              <a:buChar char=""/>
            </a:pPr>
            <a:r>
              <a:rPr lang="fr-FR" sz="1800" dirty="0">
                <a:latin typeface="Calibri" panose="020F0502020204030204" pitchFamily="34" charset="0"/>
                <a:ea typeface="Calibri" panose="020F0502020204030204" pitchFamily="34" charset="0"/>
                <a:cs typeface="Times New Roman" panose="02020603050405020304" pitchFamily="18" charset="0"/>
              </a:rPr>
              <a:t>Le LMD, pour les professionnels comme moi, est un défi car les municipalités ont pour objectif de maintenir et d’améliorer la qualité des espaces publics, qui sont pour tous. Cependant, il est difficile de réduire l’impact des véhicules de transport de marchandises sur les espaces publics et leurs utilisateurs.
L’un des objectifs de LMD est d’examiner les normes d’émission des véhicules, en particulier pour les rues étroites lorsque l’effet canyon est créé, c’est-à-dire lorsque les polluants s’accumulent dans les rues et ne peuvent pas s’échapper.
Ainsi, à Ravenne, nous voulons améliorer les émissions globales du fret, en améliorant la flotte utilisée pour LMD. Nous le faisons en étudiant les différents secteurs et la façon dont les marchandises circulent dans une ville. Nous essayons ensuite de comprendre comment transporter des marchandises avec des véhicules zéro ou à faibles émissions. </a:t>
            </a:r>
            <a:endParaRPr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751185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8</a:t>
            </a:fld>
            <a:endParaRPr/>
          </a:p>
        </p:txBody>
      </p:sp>
      <p:sp>
        <p:nvSpPr>
          <p:cNvPr id="69" name="Google Shape;69;p9"/>
          <p:cNvSpPr txBox="1"/>
          <p:nvPr/>
        </p:nvSpPr>
        <p:spPr>
          <a:xfrm>
            <a:off x="285531" y="1074532"/>
            <a:ext cx="8509997" cy="737539"/>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buSzPct val="100000"/>
            </a:pPr>
            <a:r>
              <a:rPr lang="es-ES" sz="1800" dirty="0">
                <a:solidFill>
                  <a:schemeClr val="lt1"/>
                </a:solidFill>
              </a:rPr>
              <a:t>4</a:t>
            </a:r>
            <a:r>
              <a:rPr lang="es-ES" sz="1800" b="0" i="0" u="none" strike="noStrike" cap="none" dirty="0">
                <a:solidFill>
                  <a:schemeClr val="lt1"/>
                </a:solidFill>
                <a:latin typeface="Arial"/>
                <a:ea typeface="Arial"/>
                <a:cs typeface="Arial"/>
                <a:sym typeface="Arial"/>
              </a:rPr>
              <a:t>. </a:t>
            </a:r>
            <a:r>
              <a:rPr lang="en-US" sz="1800" b="0" i="0" u="none" strike="noStrike" cap="none" dirty="0">
                <a:solidFill>
                  <a:schemeClr val="lt1"/>
                </a:solidFill>
                <a:latin typeface="Arial"/>
                <a:ea typeface="Arial"/>
                <a:cs typeface="Arial"/>
                <a:sym typeface="Arial"/>
              </a:rPr>
              <a:t>CLIP 4 </a:t>
            </a:r>
            <a:r>
              <a:rPr lang="fr-FR" sz="1800" dirty="0">
                <a:solidFill>
                  <a:schemeClr val="lt1"/>
                </a:solidFill>
              </a:rPr>
              <a:t>Y a-t-il d’autres initiatives que la municipalité et les entreprises pour améliorer la logistique de la ville ?</a:t>
            </a:r>
            <a:endParaRPr lang="es-ES" sz="1800" b="0" i="0" u="none" strike="noStrike" cap="none" dirty="0">
              <a:solidFill>
                <a:schemeClr val="lt1"/>
              </a:solidFill>
              <a:latin typeface="Arial"/>
              <a:ea typeface="Arial"/>
              <a:cs typeface="Arial"/>
              <a:sym typeface="Arial"/>
            </a:endParaRPr>
          </a:p>
        </p:txBody>
      </p:sp>
      <p:sp>
        <p:nvSpPr>
          <p:cNvPr id="71" name="Google Shape;71;p9"/>
          <p:cNvSpPr/>
          <p:nvPr/>
        </p:nvSpPr>
        <p:spPr>
          <a:xfrm>
            <a:off x="306006" y="1812071"/>
            <a:ext cx="8367731" cy="3055924"/>
          </a:xfrm>
          <a:prstGeom prst="rect">
            <a:avLst/>
          </a:prstGeom>
          <a:noFill/>
          <a:ln>
            <a:noFill/>
          </a:ln>
        </p:spPr>
        <p:txBody>
          <a:bodyPr spcFirstLastPara="1" wrap="square" lIns="91425" tIns="45700" rIns="91425" bIns="45700" anchor="t" anchorCtr="0">
            <a:spAutoFit/>
          </a:bodyPr>
          <a:lstStyle/>
          <a:p>
            <a:pPr marL="342900" lvl="0" indent="-342900">
              <a:lnSpc>
                <a:spcPct val="107000"/>
              </a:lnSpc>
              <a:buFont typeface="Symbol" panose="05050102010706020507" pitchFamily="18" charset="2"/>
              <a:buChar char=""/>
            </a:pPr>
            <a:r>
              <a:rPr lang="fr-FR" sz="1800" dirty="0">
                <a:latin typeface="Calibri" panose="020F0502020204030204" pitchFamily="34" charset="0"/>
                <a:ea typeface="Calibri" panose="020F0502020204030204" pitchFamily="34" charset="0"/>
                <a:cs typeface="Times New Roman" panose="02020603050405020304" pitchFamily="18" charset="0"/>
              </a:rPr>
              <a:t>Pour travailler concrètement sur LMD, la municipalité de Ravenne et mon bureau en particulier, ont travaillé sur plusieurs études en collaboration avec des étudiants en master et ont recherché les bonnes pratiques d’autres villes européennes similaires à Ravenne.
Après ces études, nous avons travaillé avec une université importante pour approfondir davantage l’étude et mieux comprendre les problèmes. Actuellement, notre dernier développement consiste à commander une étude complète pour évaluer la faisabilité de l’introduction de vélos cargo, de véhicules électriques de fret et de véhicules à faibles émissions. Nous avons examiné très attentivement d’autres villes afin d’adopter un système LMD complètement différent dans la ville.</a:t>
            </a:r>
            <a:endParaRPr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951989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9"/>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9</a:t>
            </a:fld>
            <a:endParaRPr/>
          </a:p>
        </p:txBody>
      </p:sp>
      <p:sp>
        <p:nvSpPr>
          <p:cNvPr id="69" name="Google Shape;69;p9"/>
          <p:cNvSpPr txBox="1"/>
          <p:nvPr/>
        </p:nvSpPr>
        <p:spPr>
          <a:xfrm>
            <a:off x="285531" y="1074532"/>
            <a:ext cx="8509997" cy="37544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lnSpcReduction="10000"/>
          </a:bodyPr>
          <a:lstStyle/>
          <a:p>
            <a:pPr marL="742950" lvl="0" indent="-742950">
              <a:lnSpc>
                <a:spcPct val="90000"/>
              </a:lnSpc>
              <a:buSzPct val="100000"/>
            </a:pPr>
            <a:r>
              <a:rPr lang="es-ES" sz="2400" dirty="0">
                <a:solidFill>
                  <a:schemeClr val="lt1"/>
                </a:solidFill>
              </a:rPr>
              <a:t>5</a:t>
            </a:r>
            <a:r>
              <a:rPr lang="es-ES" sz="2400" b="0" i="0" u="none" strike="noStrike" cap="none" dirty="0">
                <a:solidFill>
                  <a:schemeClr val="lt1"/>
                </a:solidFill>
                <a:latin typeface="Arial"/>
                <a:ea typeface="Arial"/>
                <a:cs typeface="Arial"/>
                <a:sym typeface="Arial"/>
              </a:rPr>
              <a:t>. </a:t>
            </a:r>
            <a:r>
              <a:rPr lang="en-US" sz="2400" b="0" i="0" u="none" strike="noStrike" cap="none" dirty="0">
                <a:solidFill>
                  <a:schemeClr val="lt1"/>
                </a:solidFill>
                <a:latin typeface="Arial"/>
                <a:ea typeface="Arial"/>
                <a:cs typeface="Arial"/>
                <a:sym typeface="Arial"/>
              </a:rPr>
              <a:t>CLIP 5 </a:t>
            </a:r>
            <a:r>
              <a:rPr lang="fr-FR" sz="2400" dirty="0">
                <a:solidFill>
                  <a:schemeClr val="lt1"/>
                </a:solidFill>
              </a:rPr>
              <a:t>La relation avec les acteurs de la logistique de la ville</a:t>
            </a:r>
            <a:endParaRPr lang="es-ES" sz="2400" b="0" i="0" u="none" strike="noStrike" cap="none" dirty="0">
              <a:solidFill>
                <a:schemeClr val="lt1"/>
              </a:solidFill>
              <a:latin typeface="Arial"/>
              <a:ea typeface="Arial"/>
              <a:cs typeface="Arial"/>
              <a:sym typeface="Arial"/>
            </a:endParaRPr>
          </a:p>
        </p:txBody>
      </p:sp>
      <p:sp>
        <p:nvSpPr>
          <p:cNvPr id="71" name="Google Shape;71;p9"/>
          <p:cNvSpPr/>
          <p:nvPr/>
        </p:nvSpPr>
        <p:spPr>
          <a:xfrm>
            <a:off x="306006" y="1812071"/>
            <a:ext cx="8367731" cy="4537740"/>
          </a:xfrm>
          <a:prstGeom prst="rect">
            <a:avLst/>
          </a:prstGeom>
          <a:noFill/>
          <a:ln>
            <a:noFill/>
          </a:ln>
        </p:spPr>
        <p:txBody>
          <a:bodyPr spcFirstLastPara="1" wrap="square" lIns="91425" tIns="45700" rIns="91425" bIns="45700" anchor="t" anchorCtr="0">
            <a:spAutoFit/>
          </a:bodyPr>
          <a:lstStyle/>
          <a:p>
            <a:pPr marL="342900" lvl="0" indent="-342900">
              <a:lnSpc>
                <a:spcPct val="107000"/>
              </a:lnSpc>
              <a:buFont typeface="Symbol" panose="05050102010706020507" pitchFamily="18" charset="2"/>
              <a:buChar char=""/>
            </a:pPr>
            <a:r>
              <a:rPr lang="fr-FR" sz="1800" dirty="0">
                <a:latin typeface="Calibri" panose="020F0502020204030204" pitchFamily="34" charset="0"/>
                <a:ea typeface="Calibri" panose="020F0502020204030204" pitchFamily="34" charset="0"/>
                <a:cs typeface="Times New Roman" panose="02020603050405020304" pitchFamily="18" charset="0"/>
              </a:rPr>
              <a:t>Lorsque l’on étudie la logistique urbaine, il y a une activité complexe : identifier les principaux acteurs et bien les aborder. À titre d’exemple, nous devons considérer que de nombreux magasins ont plusieurs intérêts contradictoires. Pensons aux besoins de livraison du dernier kilomètre pour un magasin vendant des vêtements ou des magasins ayant une chaîne d’approvisionnement frigorifique (</a:t>
            </a:r>
            <a:r>
              <a:rPr lang="fr-FR" sz="1800" dirty="0" err="1">
                <a:latin typeface="Calibri" panose="020F0502020204030204" pitchFamily="34" charset="0"/>
                <a:ea typeface="Calibri" panose="020F0502020204030204" pitchFamily="34" charset="0"/>
                <a:cs typeface="Times New Roman" panose="02020603050405020304" pitchFamily="18" charset="0"/>
              </a:rPr>
              <a:t>Ho.Re.Ca</a:t>
            </a:r>
            <a:r>
              <a:rPr lang="fr-FR" sz="1800" dirty="0">
                <a:latin typeface="Calibri" panose="020F0502020204030204" pitchFamily="34" charset="0"/>
                <a:ea typeface="Calibri" panose="020F0502020204030204" pitchFamily="34" charset="0"/>
                <a:cs typeface="Times New Roman" panose="02020603050405020304" pitchFamily="18" charset="0"/>
              </a:rPr>
              <a:t>): dans ces cas, les livraisons devront être effectuées, par exemple, à des moments différents. Ainsi, tous les magasins ont des intérêts légitimes qui peuvent être en conflit les uns avec les autres.
Lorsque nous faisons des sondages et que nous nous adressons aux parties prenantes, nous devons alors accorder beaucoup d’attention et pouvons être très articulés parce que nous avons besoin d’obtenir des données perspicaces. Les questionnaires et les enquêtes peuvent prendre beaucoup de temps pour les magasins et les magasins peuvent ne pas être aussi prudents dans les réponses.
Cependant, l’interaction avec l’intervenant est essentielle pour comprendre les besoins de ceux qui livrent et de ceux qui reçoivent les marchandises.</a:t>
            </a:r>
            <a:endParaRPr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632242990"/>
      </p:ext>
    </p:extLst>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86EE6215ED644044B3A07F40F2E4FA76" ma:contentTypeVersion="16" ma:contentTypeDescription="Creare un nuovo documento." ma:contentTypeScope="" ma:versionID="807841f1bcea5724ce41016cbbe89d6a">
  <xsd:schema xmlns:xsd="http://www.w3.org/2001/XMLSchema" xmlns:xs="http://www.w3.org/2001/XMLSchema" xmlns:p="http://schemas.microsoft.com/office/2006/metadata/properties" xmlns:ns2="0655da73-1c50-4726-9d99-4f3eeed665a6" xmlns:ns3="ec609a2a-4b3b-4f43-9af4-7a5e3d132b29" targetNamespace="http://schemas.microsoft.com/office/2006/metadata/properties" ma:root="true" ma:fieldsID="b429ded12dbac80395056047596a6f0a" ns2:_="" ns3:_="">
    <xsd:import namespace="0655da73-1c50-4726-9d99-4f3eeed665a6"/>
    <xsd:import namespace="ec609a2a-4b3b-4f43-9af4-7a5e3d132b2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55da73-1c50-4726-9d99-4f3eeed665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Tag immagine" ma:readOnly="false" ma:fieldId="{5cf76f15-5ced-4ddc-b409-7134ff3c332f}" ma:taxonomyMulti="true" ma:sspId="4468606d-3e0e-4e7b-a815-ae4d792ab8ff"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c609a2a-4b3b-4f43-9af4-7a5e3d132b29"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53b2c8ab-84ba-4eff-8719-966badb7eaa9}" ma:internalName="TaxCatchAll" ma:showField="CatchAllData" ma:web="ec609a2a-4b3b-4f43-9af4-7a5e3d132b29">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Condiviso con dettagl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BB9E15-8230-41FD-8A64-5A2BFD1008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55da73-1c50-4726-9d99-4f3eeed665a6"/>
    <ds:schemaRef ds:uri="ec609a2a-4b3b-4f43-9af4-7a5e3d132b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8F4EB7-7CD0-4776-B9BB-0150D02C7D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67</TotalTime>
  <Words>1208</Words>
  <Application>Microsoft Office PowerPoint</Application>
  <PresentationFormat>Affichage à l'écran (4:3)</PresentationFormat>
  <Paragraphs>57</Paragraphs>
  <Slides>9</Slides>
  <Notes>9</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Cambria</vt:lpstr>
      <vt:lpstr>Noto Sans Symbols</vt:lpstr>
      <vt:lpstr>Symbol</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i.virgel</dc:creator>
  <cp:lastModifiedBy>Emilie DE MIGUEL</cp:lastModifiedBy>
  <cp:revision>3</cp:revision>
  <dcterms:created xsi:type="dcterms:W3CDTF">2016-11-18T09:55:38Z</dcterms:created>
  <dcterms:modified xsi:type="dcterms:W3CDTF">2022-11-21T10:43:31Z</dcterms:modified>
</cp:coreProperties>
</file>