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8"/>
  </p:notesMasterIdLst>
  <p:sldIdLst>
    <p:sldId id="256" r:id="rId2"/>
    <p:sldId id="257" r:id="rId3"/>
    <p:sldId id="264" r:id="rId4"/>
    <p:sldId id="259" r:id="rId5"/>
    <p:sldId id="279" r:id="rId6"/>
    <p:sldId id="281" r:id="rId7"/>
    <p:sldId id="283" r:id="rId8"/>
    <p:sldId id="267" r:id="rId9"/>
    <p:sldId id="290" r:id="rId10"/>
    <p:sldId id="284" r:id="rId11"/>
    <p:sldId id="285" r:id="rId12"/>
    <p:sldId id="287" r:id="rId13"/>
    <p:sldId id="282" r:id="rId14"/>
    <p:sldId id="271" r:id="rId15"/>
    <p:sldId id="299" r:id="rId16"/>
    <p:sldId id="295" r:id="rId17"/>
    <p:sldId id="294" r:id="rId18"/>
    <p:sldId id="269" r:id="rId19"/>
    <p:sldId id="288" r:id="rId20"/>
    <p:sldId id="291" r:id="rId21"/>
    <p:sldId id="289" r:id="rId22"/>
    <p:sldId id="297" r:id="rId23"/>
    <p:sldId id="262" r:id="rId24"/>
    <p:sldId id="296" r:id="rId25"/>
    <p:sldId id="298" r:id="rId26"/>
    <p:sldId id="292"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bzyEzC8tiMHWx6deNdtHXJhxg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oa" initials="G"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C5976-FB19-4867-A2B4-DEF7078B3A27}">
  <a:tblStyle styleId="{980C5976-FB19-4867-A2B4-DEF7078B3A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788" y="65"/>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customschemas.google.com/relationships/presentationmetadata" Target="meta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dirty="0"/>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dirty="0"/>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dirty="0"/>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pic>
        <p:nvPicPr>
          <p:cNvPr id="16" name="Google Shape;16;p7"/>
          <p:cNvPicPr preferRelativeResize="0"/>
          <p:nvPr/>
        </p:nvPicPr>
        <p:blipFill rotWithShape="1">
          <a:blip r:embed="rId2">
            <a:alphaModFix/>
          </a:blip>
          <a:srcRect/>
          <a:stretch/>
        </p:blipFill>
        <p:spPr>
          <a:xfrm>
            <a:off x="239229" y="6320289"/>
            <a:ext cx="2010676" cy="500217"/>
          </a:xfrm>
          <a:prstGeom prst="rect">
            <a:avLst/>
          </a:prstGeom>
          <a:noFill/>
          <a:ln>
            <a:noFill/>
          </a:ln>
        </p:spPr>
      </p:pic>
      <p:sp>
        <p:nvSpPr>
          <p:cNvPr id="2" name="Google Shape;17;p7">
            <a:extLst>
              <a:ext uri="{FF2B5EF4-FFF2-40B4-BE49-F238E27FC236}">
                <a16:creationId xmlns:a16="http://schemas.microsoft.com/office/drawing/2014/main" id="{1EDBA93E-3D9D-B270-D184-96DA020F5ACF}"/>
              </a:ext>
            </a:extLst>
          </p:cNvPr>
          <p:cNvSpPr txBox="1"/>
          <p:nvPr userDrawn="1"/>
        </p:nvSpPr>
        <p:spPr>
          <a:xfrm>
            <a:off x="2263339" y="6425328"/>
            <a:ext cx="4511380" cy="365125"/>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multimedia.europarl.europa.eu/en/video/what-is-the-european-parliament-2_N01-AFPS-211110-EXE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www.europarl.europa.eu/port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ur-lex.europa.eu/eli/dir/2019/1161/oj"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data.europa.eu/eli/reg/2021/1119/oj"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www.mzp.cz/www/platnalegislativa.ns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vlada.cz/assets/ppov/udrzitelny-rozvoj/projekt-OPZ/Strategic_Framework_CZ2030.pdf" TargetMode="External"/><Relationship Id="rId4" Type="http://schemas.openxmlformats.org/officeDocument/2006/relationships/hyperlink" Target="https://www.cizp.cz/"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enseignementsup-recherche.gouv.fr/fr" TargetMode="External"/><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formations.ademe.fr/presentation_f155.html" TargetMode="External"/><Relationship Id="rId4" Type="http://schemas.openxmlformats.org/officeDocument/2006/relationships/image" Target="../media/image17.png"/><Relationship Id="rId9" Type="http://schemas.openxmlformats.org/officeDocument/2006/relationships/hyperlink" Target="https://www.ecologie.gouv.f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youtu.be/gtkreQ3Gjv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www.legegunea.euskadi.eus/eli/es-pv/l/2019/02/21/4/dof/spa/html/webleg00-contfich/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c.europa.eu/info/index_e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europarl.europa.eu/portal/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commission/index_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nWpgO1EPO_Y" TargetMode="Externa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info/strategy/priorities-2019-2024_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dirty="0"/>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1.2.5</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830956"/>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r>
              <a:rPr lang="fr-FR" sz="2400" b="1" dirty="0">
                <a:solidFill>
                  <a:schemeClr val="dk1"/>
                </a:solidFill>
              </a:rPr>
              <a:t> Organismes de réglementation de l’environnement</a:t>
            </a:r>
            <a:endParaRPr lang="en-GB" sz="2400" b="1" dirty="0">
              <a:solidFill>
                <a:schemeClr val="dk1"/>
              </a:solidFill>
            </a:endParaRP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Arial"/>
                <a:ea typeface="Arial"/>
                <a:cs typeface="Arial"/>
                <a:sym typeface="Arial"/>
              </a:rPr>
              <a:t>CHAPTER 1: </a:t>
            </a:r>
            <a:r>
              <a:rPr lang="en-US" sz="2000" b="1" i="0" u="none" strike="noStrike" cap="none" dirty="0" err="1">
                <a:solidFill>
                  <a:schemeClr val="lt1"/>
                </a:solidFill>
                <a:latin typeface="Arial"/>
                <a:ea typeface="Arial"/>
                <a:cs typeface="Arial"/>
                <a:sym typeface="Arial"/>
              </a:rPr>
              <a:t>L’environnement</a:t>
            </a:r>
            <a:r>
              <a:rPr lang="en-US" sz="2000" b="1" i="0" u="none" strike="noStrike" cap="none" dirty="0">
                <a:solidFill>
                  <a:schemeClr val="lt1"/>
                </a:solidFill>
                <a:latin typeface="Arial"/>
                <a:ea typeface="Arial"/>
                <a:cs typeface="Arial"/>
                <a:sym typeface="Arial"/>
              </a:rPr>
              <a:t> de la </a:t>
            </a:r>
            <a:r>
              <a:rPr lang="en-US" sz="2000" b="1" i="0" u="none" strike="noStrike" cap="none" dirty="0" err="1">
                <a:solidFill>
                  <a:schemeClr val="lt1"/>
                </a:solidFill>
                <a:latin typeface="Arial"/>
                <a:ea typeface="Arial"/>
                <a:cs typeface="Arial"/>
                <a:sym typeface="Arial"/>
              </a:rPr>
              <a:t>logistique</a:t>
            </a:r>
            <a:r>
              <a:rPr lang="en-US" sz="2000" b="1" i="0" u="none" strike="noStrike" cap="none" dirty="0">
                <a:solidFill>
                  <a:schemeClr val="lt1"/>
                </a:solidFill>
                <a:latin typeface="Arial"/>
                <a:ea typeface="Arial"/>
                <a:cs typeface="Arial"/>
                <a:sym typeface="Arial"/>
              </a:rPr>
              <a:t> du dernier </a:t>
            </a:r>
            <a:r>
              <a:rPr lang="en-US" sz="2000" b="1" i="0" u="none" strike="noStrike" cap="none" dirty="0" err="1">
                <a:solidFill>
                  <a:schemeClr val="lt1"/>
                </a:solidFill>
                <a:latin typeface="Arial"/>
                <a:ea typeface="Arial"/>
                <a:cs typeface="Arial"/>
                <a:sym typeface="Arial"/>
              </a:rPr>
              <a:t>kilomètre</a:t>
            </a:r>
            <a:endParaRPr lang="en-US"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1858586"/>
            <a:ext cx="8451669" cy="707846"/>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fr-FR" sz="2000" b="1" dirty="0">
                <a:solidFill>
                  <a:schemeClr val="dk1"/>
                </a:solidFill>
              </a:rPr>
              <a:t>UNITÉ 2 : Les principales parties prenantes d'une chaîne d'approvisionnement typique LMD</a:t>
            </a:r>
            <a:endParaRPr lang="fr-F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10</a:t>
            </a:fld>
            <a:endParaRPr/>
          </a:p>
        </p:txBody>
      </p:sp>
      <p:sp>
        <p:nvSpPr>
          <p:cNvPr id="72" name="Google Shape;72;g10b78f225a7_0_23"/>
          <p:cNvSpPr txBox="1"/>
          <p:nvPr/>
        </p:nvSpPr>
        <p:spPr>
          <a:xfrm>
            <a:off x="285530" y="970029"/>
            <a:ext cx="8558023" cy="829588"/>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1. Organismes de réglementation de l’environnement au niveau de l’UE</a:t>
            </a:r>
            <a:endParaRPr lang="en-GB" sz="2800" dirty="0">
              <a:solidFill>
                <a:schemeClr val="lt1"/>
              </a:solidFill>
            </a:endParaRPr>
          </a:p>
        </p:txBody>
      </p:sp>
      <p:graphicFrame>
        <p:nvGraphicFramePr>
          <p:cNvPr id="8" name="7 Tabla"/>
          <p:cNvGraphicFramePr>
            <a:graphicFrameLocks noGrp="1"/>
          </p:cNvGraphicFramePr>
          <p:nvPr/>
        </p:nvGraphicFramePr>
        <p:xfrm>
          <a:off x="548640" y="2181495"/>
          <a:ext cx="8255727" cy="2918693"/>
        </p:xfrm>
        <a:graphic>
          <a:graphicData uri="http://schemas.openxmlformats.org/drawingml/2006/table">
            <a:tbl>
              <a:tblPr firstRow="1" bandRow="1">
                <a:tableStyleId>{980C5976-FB19-4867-A2B4-DEF7078B3A27}</a:tableStyleId>
              </a:tblPr>
              <a:tblGrid>
                <a:gridCol w="2751909">
                  <a:extLst>
                    <a:ext uri="{9D8B030D-6E8A-4147-A177-3AD203B41FA5}">
                      <a16:colId xmlns:a16="http://schemas.microsoft.com/office/drawing/2014/main" val="20000"/>
                    </a:ext>
                  </a:extLst>
                </a:gridCol>
                <a:gridCol w="2751909">
                  <a:extLst>
                    <a:ext uri="{9D8B030D-6E8A-4147-A177-3AD203B41FA5}">
                      <a16:colId xmlns:a16="http://schemas.microsoft.com/office/drawing/2014/main" val="20001"/>
                    </a:ext>
                  </a:extLst>
                </a:gridCol>
                <a:gridCol w="2751909">
                  <a:extLst>
                    <a:ext uri="{9D8B030D-6E8A-4147-A177-3AD203B41FA5}">
                      <a16:colId xmlns:a16="http://schemas.microsoft.com/office/drawing/2014/main" val="20002"/>
                    </a:ext>
                  </a:extLst>
                </a:gridCol>
              </a:tblGrid>
              <a:tr h="79116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600" b="0" i="0" u="none" strike="noStrike" cap="none" dirty="0">
                          <a:solidFill>
                            <a:srgbClr val="000000"/>
                          </a:solidFill>
                          <a:latin typeface="Arial"/>
                          <a:ea typeface="Arial"/>
                          <a:cs typeface="Arial"/>
                          <a:sym typeface="Arial"/>
                        </a:rPr>
                        <a:t>Une Europe plus forte dans le monde
</a:t>
                      </a:r>
                      <a:endParaRPr lang="es-ES" sz="1600" b="0" u="none" dirty="0"/>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600" b="0" i="0" u="none" strike="noStrike" cap="none" dirty="0">
                          <a:solidFill>
                            <a:srgbClr val="000000"/>
                          </a:solidFill>
                          <a:latin typeface="Arial"/>
                          <a:ea typeface="Arial"/>
                          <a:cs typeface="Arial"/>
                          <a:sym typeface="Arial"/>
                        </a:rPr>
                        <a:t>Promouvoir notre mode de vie européen
</a:t>
                      </a:r>
                      <a:endParaRPr lang="es-ES" sz="1600" b="0" u="none" dirty="0"/>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600" b="0" i="0" u="none" strike="noStrike" cap="none" dirty="0">
                          <a:solidFill>
                            <a:srgbClr val="000000"/>
                          </a:solidFill>
                          <a:latin typeface="Arial"/>
                          <a:ea typeface="Arial"/>
                          <a:cs typeface="Arial"/>
                          <a:sym typeface="Arial"/>
                        </a:rPr>
                        <a:t>Un nouvel élan pour la démocratie européenne
</a:t>
                      </a:r>
                      <a:endParaRPr lang="es-ES" sz="1600" b="0" u="none" dirty="0"/>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095733">
                <a:tc>
                  <a:txBody>
                    <a:bodyPr/>
                    <a:lstStyle/>
                    <a:p>
                      <a:endParaRPr lang="es-ES" sz="1600" b="0" u="none" dirty="0"/>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tc>
                  <a:txBody>
                    <a:bodyPr/>
                    <a:lstStyle/>
                    <a:p>
                      <a:endParaRPr lang="es-ES" sz="1600" b="0" u="none" dirty="0"/>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tc>
                  <a:txBody>
                    <a:bodyPr/>
                    <a:lstStyle/>
                    <a:p>
                      <a:endParaRPr lang="es-ES" sz="1600" b="0" u="none" dirty="0"/>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098" name="Picture 2"/>
          <p:cNvPicPr>
            <a:picLocks noChangeAspect="1" noChangeArrowheads="1"/>
          </p:cNvPicPr>
          <p:nvPr/>
        </p:nvPicPr>
        <p:blipFill>
          <a:blip r:embed="rId3"/>
          <a:srcRect/>
          <a:stretch>
            <a:fillRect/>
          </a:stretch>
        </p:blipFill>
        <p:spPr bwMode="auto">
          <a:xfrm>
            <a:off x="730841" y="3221492"/>
            <a:ext cx="2352675" cy="1590675"/>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3542893" y="3238092"/>
            <a:ext cx="2371725" cy="1609725"/>
          </a:xfrm>
          <a:prstGeom prst="rect">
            <a:avLst/>
          </a:prstGeom>
          <a:noFill/>
          <a:ln w="9525">
            <a:noFill/>
            <a:miter lim="800000"/>
            <a:headEnd/>
            <a:tailEnd/>
          </a:ln>
        </p:spPr>
      </p:pic>
      <p:pic>
        <p:nvPicPr>
          <p:cNvPr id="4100" name="Picture 4"/>
          <p:cNvPicPr>
            <a:picLocks noChangeAspect="1" noChangeArrowheads="1"/>
          </p:cNvPicPr>
          <p:nvPr/>
        </p:nvPicPr>
        <p:blipFill>
          <a:blip r:embed="rId5"/>
          <a:srcRect/>
          <a:stretch>
            <a:fillRect/>
          </a:stretch>
        </p:blipFill>
        <p:spPr bwMode="auto">
          <a:xfrm>
            <a:off x="6273029" y="3260680"/>
            <a:ext cx="2371725" cy="15906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11</a:t>
            </a:fld>
            <a:endParaRPr/>
          </a:p>
        </p:txBody>
      </p:sp>
      <p:sp>
        <p:nvSpPr>
          <p:cNvPr id="72" name="Google Shape;72;g10b78f225a7_0_23"/>
          <p:cNvSpPr txBox="1"/>
          <p:nvPr/>
        </p:nvSpPr>
        <p:spPr>
          <a:xfrm>
            <a:off x="285530" y="970029"/>
            <a:ext cx="8558023" cy="776728"/>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1. Organismes de réglementation de l’environnement au niveau de l’UE</a:t>
            </a:r>
            <a:endParaRPr lang="en-GB" sz="2800" dirty="0">
              <a:solidFill>
                <a:schemeClr val="lt1"/>
              </a:solidFill>
            </a:endParaRPr>
          </a:p>
        </p:txBody>
      </p:sp>
      <p:sp>
        <p:nvSpPr>
          <p:cNvPr id="5" name="4 Rectángulo"/>
          <p:cNvSpPr/>
          <p:nvPr/>
        </p:nvSpPr>
        <p:spPr>
          <a:xfrm>
            <a:off x="292943" y="1746757"/>
            <a:ext cx="8367731" cy="584775"/>
          </a:xfrm>
          <a:prstGeom prst="rect">
            <a:avLst/>
          </a:prstGeom>
        </p:spPr>
        <p:txBody>
          <a:bodyPr wrap="square">
            <a:spAutoFit/>
          </a:bodyPr>
          <a:lstStyle/>
          <a:p>
            <a:pPr algn="just"/>
            <a:r>
              <a:rPr lang="en-US" sz="1600" dirty="0">
                <a:solidFill>
                  <a:schemeClr val="tx1"/>
                </a:solidFill>
              </a:rPr>
              <a:t>2) PARLEMENT EUROPÉEN:
</a:t>
            </a:r>
          </a:p>
        </p:txBody>
      </p:sp>
      <p:sp>
        <p:nvSpPr>
          <p:cNvPr id="7" name="6 CuadroTexto"/>
          <p:cNvSpPr txBox="1"/>
          <p:nvPr/>
        </p:nvSpPr>
        <p:spPr>
          <a:xfrm>
            <a:off x="4696287" y="2475362"/>
            <a:ext cx="3938262" cy="1384995"/>
          </a:xfrm>
          <a:prstGeom prst="rect">
            <a:avLst/>
          </a:prstGeom>
          <a:noFill/>
        </p:spPr>
        <p:txBody>
          <a:bodyPr wrap="square" rtlCol="0">
            <a:spAutoFit/>
          </a:bodyPr>
          <a:lstStyle/>
          <a:p>
            <a:r>
              <a:rPr lang="fr-FR" dirty="0"/>
              <a:t>Vidéo: Parlement européen. (2021). </a:t>
            </a:r>
            <a:r>
              <a:rPr lang="fr-FR" i="1" dirty="0"/>
              <a:t>Qu’est-ce que le Parlement européen?.</a:t>
            </a:r>
            <a:r>
              <a:rPr lang="fr-FR" dirty="0"/>
              <a:t>
</a:t>
            </a:r>
            <a:r>
              <a:rPr lang="es-ES" i="1" dirty="0"/>
              <a:t> </a:t>
            </a:r>
            <a:r>
              <a:rPr lang="es-ES" dirty="0">
                <a:hlinkClick r:id="rId3"/>
              </a:rPr>
              <a:t>https://multimedia.europarl.europa.eu/en/video/what-is-the-european-parliament-2_N01-AFPS-211110-EXEP</a:t>
            </a:r>
            <a:r>
              <a:rPr lang="es-ES" dirty="0"/>
              <a:t> </a:t>
            </a:r>
          </a:p>
        </p:txBody>
      </p:sp>
      <p:sp>
        <p:nvSpPr>
          <p:cNvPr id="10" name="9 Rectángulo"/>
          <p:cNvSpPr/>
          <p:nvPr/>
        </p:nvSpPr>
        <p:spPr>
          <a:xfrm>
            <a:off x="209006" y="4219418"/>
            <a:ext cx="8699863" cy="2632003"/>
          </a:xfrm>
          <a:prstGeom prst="rect">
            <a:avLst/>
          </a:prstGeom>
        </p:spPr>
        <p:txBody>
          <a:bodyPr wrap="square">
            <a:spAutoFit/>
          </a:bodyPr>
          <a:lstStyle/>
          <a:p>
            <a:pPr>
              <a:lnSpc>
                <a:spcPct val="150000"/>
              </a:lnSpc>
            </a:pPr>
            <a:r>
              <a:rPr lang="en-GB" sz="1600" b="1" dirty="0" err="1"/>
              <a:t>Rôle</a:t>
            </a:r>
            <a:r>
              <a:rPr lang="en-GB" sz="1600" b="1" dirty="0"/>
              <a:t>: </a:t>
            </a:r>
            <a:r>
              <a:rPr lang="fr-FR" sz="1600" dirty="0"/>
              <a:t>Le Parlement européen est l’organe législatif de l’UE
</a:t>
            </a:r>
            <a:r>
              <a:rPr lang="en-GB" sz="1600" b="1" dirty="0" err="1"/>
              <a:t>Membres</a:t>
            </a:r>
            <a:r>
              <a:rPr lang="en-GB" sz="1600" b="1" dirty="0"/>
              <a:t>: </a:t>
            </a:r>
            <a:r>
              <a:rPr lang="fr-FR" sz="1600" dirty="0"/>
              <a:t>705 députés européens (membres du Parlement européen)
</a:t>
            </a:r>
            <a:r>
              <a:rPr lang="en-GB" sz="1600" b="1" dirty="0" err="1"/>
              <a:t>Année</a:t>
            </a:r>
            <a:r>
              <a:rPr lang="en-GB" sz="1600" b="1" dirty="0"/>
              <a:t> </a:t>
            </a:r>
            <a:r>
              <a:rPr lang="en-GB" sz="1600" b="1" dirty="0" err="1"/>
              <a:t>d’établissement</a:t>
            </a:r>
            <a:r>
              <a:rPr lang="en-GB" sz="1600" b="1" dirty="0"/>
              <a:t> : </a:t>
            </a:r>
            <a:r>
              <a:rPr lang="fr-FR" sz="1600" dirty="0"/>
              <a:t>1952 en tant qu’Assemblée commune de la Communauté européenne du charbon et de l’acier, 1962 en tant que Parlement européen, premières élections directes en 1979
</a:t>
            </a:r>
            <a:r>
              <a:rPr lang="en-GB" sz="1600" b="1" dirty="0"/>
              <a:t>Emplacement: </a:t>
            </a:r>
            <a:r>
              <a:rPr lang="fr-FR" sz="1600" dirty="0"/>
              <a:t>Strasbourg (France), Bruxelles (Belgique), Luxembourg
</a:t>
            </a:r>
            <a:r>
              <a:rPr lang="en-GB" sz="1600" b="1" dirty="0"/>
              <a:t>Site internet: </a:t>
            </a:r>
            <a:r>
              <a:rPr lang="en-GB" sz="1600" u="sng" dirty="0">
                <a:hlinkClick r:id="rId4"/>
              </a:rPr>
              <a:t>European Parliament</a:t>
            </a:r>
            <a:r>
              <a:rPr lang="en-GB" sz="1600" dirty="0"/>
              <a:t> </a:t>
            </a:r>
            <a:r>
              <a:rPr lang="en-GB" sz="1600" dirty="0">
                <a:solidFill>
                  <a:schemeClr val="tx1"/>
                </a:solidFill>
              </a:rPr>
              <a:t>(2)</a:t>
            </a:r>
          </a:p>
        </p:txBody>
      </p:sp>
      <p:pic>
        <p:nvPicPr>
          <p:cNvPr id="2" name="Picture 2">
            <a:extLst>
              <a:ext uri="{FF2B5EF4-FFF2-40B4-BE49-F238E27FC236}">
                <a16:creationId xmlns:a16="http://schemas.microsoft.com/office/drawing/2014/main" id="{5419A5C6-BAA3-7D89-4930-55EAC97FF398}"/>
              </a:ext>
            </a:extLst>
          </p:cNvPr>
          <p:cNvPicPr>
            <a:picLocks noChangeAspect="1" noChangeArrowheads="1"/>
          </p:cNvPicPr>
          <p:nvPr/>
        </p:nvPicPr>
        <p:blipFill>
          <a:blip r:embed="rId5"/>
          <a:srcRect/>
          <a:stretch>
            <a:fillRect/>
          </a:stretch>
        </p:blipFill>
        <p:spPr bwMode="auto">
          <a:xfrm>
            <a:off x="703948" y="2295254"/>
            <a:ext cx="2855977" cy="1754233"/>
          </a:xfrm>
          <a:prstGeom prst="rect">
            <a:avLst/>
          </a:prstGeom>
          <a:noFill/>
          <a:ln w="9525">
            <a:noFill/>
            <a:miter lim="800000"/>
            <a:headEnd/>
            <a:tailEnd/>
          </a:ln>
        </p:spPr>
      </p:pic>
      <p:pic>
        <p:nvPicPr>
          <p:cNvPr id="3" name="Irudia 3">
            <a:extLst>
              <a:ext uri="{FF2B5EF4-FFF2-40B4-BE49-F238E27FC236}">
                <a16:creationId xmlns:a16="http://schemas.microsoft.com/office/drawing/2014/main" id="{7EC76616-F3F6-2517-0A6F-19A392ABE8A5}"/>
              </a:ext>
            </a:extLst>
          </p:cNvPr>
          <p:cNvPicPr>
            <a:picLocks noChangeAspect="1"/>
          </p:cNvPicPr>
          <p:nvPr/>
        </p:nvPicPr>
        <p:blipFill>
          <a:blip r:embed="rId6"/>
          <a:stretch>
            <a:fillRect/>
          </a:stretch>
        </p:blipFill>
        <p:spPr>
          <a:xfrm>
            <a:off x="3878200" y="3148252"/>
            <a:ext cx="680737" cy="6807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12</a:t>
            </a:fld>
            <a:endParaRPr/>
          </a:p>
        </p:txBody>
      </p:sp>
      <p:sp>
        <p:nvSpPr>
          <p:cNvPr id="72" name="Google Shape;72;g10b78f225a7_0_23"/>
          <p:cNvSpPr txBox="1"/>
          <p:nvPr/>
        </p:nvSpPr>
        <p:spPr>
          <a:xfrm>
            <a:off x="285530" y="970029"/>
            <a:ext cx="8558023" cy="815917"/>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1. Organismes de réglementation de l’environnement au niveau de l’UE</a:t>
            </a:r>
            <a:endParaRPr lang="en-GB" sz="2800" dirty="0">
              <a:solidFill>
                <a:schemeClr val="lt1"/>
              </a:solidFill>
            </a:endParaRPr>
          </a:p>
        </p:txBody>
      </p:sp>
      <p:sp>
        <p:nvSpPr>
          <p:cNvPr id="5" name="4 Rectángulo"/>
          <p:cNvSpPr/>
          <p:nvPr/>
        </p:nvSpPr>
        <p:spPr>
          <a:xfrm>
            <a:off x="292943" y="1785946"/>
            <a:ext cx="8367731" cy="3785652"/>
          </a:xfrm>
          <a:prstGeom prst="rect">
            <a:avLst/>
          </a:prstGeom>
        </p:spPr>
        <p:txBody>
          <a:bodyPr wrap="square">
            <a:spAutoFit/>
          </a:bodyPr>
          <a:lstStyle/>
          <a:p>
            <a:pPr algn="just"/>
            <a:r>
              <a:rPr lang="fr-FR" sz="1600" dirty="0">
                <a:solidFill>
                  <a:schemeClr val="tx1"/>
                </a:solidFill>
              </a:rPr>
              <a:t>Certaines des règles approuvées par le Parlement européen ont un effet direct sur la distribution du dernier kilomètre. Deux exemples :</a:t>
            </a:r>
          </a:p>
          <a:p>
            <a:pPr algn="just"/>
            <a:r>
              <a:rPr lang="fr-FR" sz="1600" dirty="0">
                <a:solidFill>
                  <a:schemeClr val="tx1"/>
                </a:solidFill>
              </a:rPr>
              <a:t>
1. Le Parlement européen définit ce qui est considéré comme un « VÉHICULE PROPRE » dans le tableau 2 de l’annexe de la directive ci-dessous.
</a:t>
            </a:r>
            <a:endParaRPr lang="en-US" sz="1600" dirty="0"/>
          </a:p>
          <a:p>
            <a:pPr algn="just"/>
            <a:r>
              <a:rPr lang="en-US" sz="1600" b="1" dirty="0">
                <a:solidFill>
                  <a:schemeClr val="tx1"/>
                </a:solidFill>
              </a:rPr>
              <a:t>Source (site Web) : </a:t>
            </a:r>
            <a:r>
              <a:rPr lang="fr-FR" sz="1600" dirty="0">
                <a:solidFill>
                  <a:schemeClr val="tx1"/>
                </a:solidFill>
              </a:rPr>
              <a:t>Parlement européen. (20 juin 2019). </a:t>
            </a:r>
            <a:r>
              <a:rPr lang="fr-FR" sz="1600" i="1" dirty="0">
                <a:solidFill>
                  <a:schemeClr val="tx1"/>
                </a:solidFill>
              </a:rPr>
              <a:t>Directive (UE) 2019/1161 relative à la promotion de véhicules de transport routier propres et économes en énergie. </a:t>
            </a:r>
            <a:r>
              <a:rPr lang="fr-FR" sz="1600" dirty="0">
                <a:solidFill>
                  <a:schemeClr val="tx1"/>
                </a:solidFill>
              </a:rPr>
              <a:t>
</a:t>
            </a:r>
            <a:endParaRPr lang="en-US" sz="1600" i="1" dirty="0">
              <a:solidFill>
                <a:schemeClr val="tx1"/>
              </a:solidFill>
              <a:hlinkClick r:id="rId3"/>
            </a:endParaRPr>
          </a:p>
          <a:p>
            <a:pPr algn="just"/>
            <a:endParaRPr lang="en-US" sz="1600" i="1" dirty="0">
              <a:solidFill>
                <a:schemeClr val="tx1"/>
              </a:solidFill>
              <a:hlinkClick r:id="rId3"/>
            </a:endParaRPr>
          </a:p>
          <a:p>
            <a:pPr algn="just"/>
            <a:r>
              <a:rPr lang="en-US" sz="1600" dirty="0">
                <a:solidFill>
                  <a:schemeClr val="tx1"/>
                </a:solidFill>
              </a:rPr>
              <a:t>		</a:t>
            </a:r>
            <a:r>
              <a:rPr lang="en-US" sz="1600" dirty="0">
                <a:solidFill>
                  <a:srgbClr val="FF0000"/>
                </a:solidFill>
                <a:hlinkClick r:id="rId3"/>
              </a:rPr>
              <a:t>https://eur-lex.europa.eu/eli/dir/2019/1161/oj</a:t>
            </a:r>
            <a:endParaRPr lang="en-US" sz="1600" dirty="0">
              <a:solidFill>
                <a:srgbClr val="FF0000"/>
              </a:solidFill>
            </a:endParaRPr>
          </a:p>
          <a:p>
            <a:pPr algn="just"/>
            <a:endParaRPr lang="en-US" sz="1600" dirty="0">
              <a:solidFill>
                <a:schemeClr val="tx1"/>
              </a:solidFill>
            </a:endParaRPr>
          </a:p>
          <a:p>
            <a:pPr algn="just"/>
            <a:endParaRPr lang="en-US" sz="1600" dirty="0">
              <a:solidFill>
                <a:schemeClr val="tx1"/>
              </a:solidFill>
            </a:endParaRPr>
          </a:p>
          <a:p>
            <a:pPr algn="just"/>
            <a:r>
              <a:rPr lang="fr-FR" sz="1600" dirty="0">
                <a:solidFill>
                  <a:schemeClr val="tx1"/>
                </a:solidFill>
              </a:rPr>
              <a:t>Document disponible dans toutes les langues européennes 
</a:t>
            </a:r>
            <a:endParaRPr lang="en-GB" sz="1600" dirty="0">
              <a:solidFill>
                <a:schemeClr val="tx1"/>
              </a:solidFill>
            </a:endParaRPr>
          </a:p>
        </p:txBody>
      </p:sp>
      <p:pic>
        <p:nvPicPr>
          <p:cNvPr id="2" name="Picture 2">
            <a:extLst>
              <a:ext uri="{FF2B5EF4-FFF2-40B4-BE49-F238E27FC236}">
                <a16:creationId xmlns:a16="http://schemas.microsoft.com/office/drawing/2014/main" id="{DC320D1B-BB76-089D-2B98-ADAC0646C902}"/>
              </a:ext>
            </a:extLst>
          </p:cNvPr>
          <p:cNvPicPr>
            <a:picLocks noChangeAspect="1" noChangeArrowheads="1"/>
          </p:cNvPicPr>
          <p:nvPr/>
        </p:nvPicPr>
        <p:blipFill>
          <a:blip r:embed="rId4"/>
          <a:srcRect/>
          <a:stretch>
            <a:fillRect/>
          </a:stretch>
        </p:blipFill>
        <p:spPr bwMode="auto">
          <a:xfrm>
            <a:off x="3251784" y="5457632"/>
            <a:ext cx="2447681" cy="1176197"/>
          </a:xfrm>
          <a:prstGeom prst="rect">
            <a:avLst/>
          </a:prstGeom>
          <a:noFill/>
          <a:ln w="9525">
            <a:noFill/>
            <a:miter lim="800000"/>
            <a:headEnd/>
            <a:tailEnd/>
          </a:ln>
        </p:spPr>
      </p:pic>
      <p:pic>
        <p:nvPicPr>
          <p:cNvPr id="3" name="Irudia 3">
            <a:extLst>
              <a:ext uri="{FF2B5EF4-FFF2-40B4-BE49-F238E27FC236}">
                <a16:creationId xmlns:a16="http://schemas.microsoft.com/office/drawing/2014/main" id="{61D3E92F-CDC7-679F-508E-7A04234C4247}"/>
              </a:ext>
            </a:extLst>
          </p:cNvPr>
          <p:cNvPicPr>
            <a:picLocks noChangeAspect="1"/>
          </p:cNvPicPr>
          <p:nvPr/>
        </p:nvPicPr>
        <p:blipFill>
          <a:blip r:embed="rId5"/>
          <a:stretch>
            <a:fillRect/>
          </a:stretch>
        </p:blipFill>
        <p:spPr>
          <a:xfrm>
            <a:off x="1148012" y="3977195"/>
            <a:ext cx="810087" cy="8100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13</a:t>
            </a:fld>
            <a:endParaRPr/>
          </a:p>
        </p:txBody>
      </p:sp>
      <p:sp>
        <p:nvSpPr>
          <p:cNvPr id="72" name="Google Shape;72;g10b78f225a7_0_23"/>
          <p:cNvSpPr txBox="1"/>
          <p:nvPr/>
        </p:nvSpPr>
        <p:spPr>
          <a:xfrm>
            <a:off x="285530" y="970029"/>
            <a:ext cx="8558023" cy="830997"/>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1. Organismes de réglementation de l’environnement au niveau de l’UE</a:t>
            </a:r>
            <a:endParaRPr lang="en-GB" sz="2800" dirty="0">
              <a:solidFill>
                <a:schemeClr val="lt1"/>
              </a:solidFill>
            </a:endParaRPr>
          </a:p>
        </p:txBody>
      </p:sp>
      <p:sp>
        <p:nvSpPr>
          <p:cNvPr id="5" name="4 Rectángulo"/>
          <p:cNvSpPr/>
          <p:nvPr/>
        </p:nvSpPr>
        <p:spPr>
          <a:xfrm>
            <a:off x="319069" y="1929637"/>
            <a:ext cx="8367731" cy="1569660"/>
          </a:xfrm>
          <a:prstGeom prst="rect">
            <a:avLst/>
          </a:prstGeom>
        </p:spPr>
        <p:txBody>
          <a:bodyPr wrap="square">
            <a:spAutoFit/>
          </a:bodyPr>
          <a:lstStyle/>
          <a:p>
            <a:pPr algn="just"/>
            <a:r>
              <a:rPr lang="fr-FR" sz="1600" dirty="0">
                <a:solidFill>
                  <a:schemeClr val="tx1"/>
                </a:solidFill>
              </a:rPr>
              <a:t>2. Il approuve également des règles telles que la loi européenne sur le climat, dans lesquelles les institutions de l’UE et les États membres sont tenus de prendre les mesures nécessaires au niveau de l’UE et au niveau national pour atteindre l’objectif de zéro émission nette de gaz à effet de serre d’ici à 2050. </a:t>
            </a:r>
          </a:p>
          <a:p>
            <a:pPr algn="just"/>
            <a:r>
              <a:rPr lang="fr-FR" sz="1600" dirty="0">
                <a:solidFill>
                  <a:schemeClr val="tx1"/>
                </a:solidFill>
              </a:rPr>
              <a:t>
</a:t>
            </a:r>
            <a:endParaRPr lang="es-ES" sz="1600" dirty="0"/>
          </a:p>
        </p:txBody>
      </p:sp>
      <p:sp>
        <p:nvSpPr>
          <p:cNvPr id="6" name="5 Rectángulo"/>
          <p:cNvSpPr/>
          <p:nvPr/>
        </p:nvSpPr>
        <p:spPr>
          <a:xfrm>
            <a:off x="391883" y="2874434"/>
            <a:ext cx="8242666" cy="1815882"/>
          </a:xfrm>
          <a:prstGeom prst="rect">
            <a:avLst/>
          </a:prstGeom>
        </p:spPr>
        <p:txBody>
          <a:bodyPr wrap="square">
            <a:spAutoFit/>
          </a:bodyPr>
          <a:lstStyle/>
          <a:p>
            <a:pPr algn="just"/>
            <a:endParaRPr lang="en-US" sz="1600" b="1" dirty="0">
              <a:solidFill>
                <a:schemeClr val="tx1"/>
              </a:solidFill>
            </a:endParaRPr>
          </a:p>
          <a:p>
            <a:pPr algn="just"/>
            <a:r>
              <a:rPr lang="en-US" sz="1600" b="1" dirty="0">
                <a:solidFill>
                  <a:schemeClr val="tx1"/>
                </a:solidFill>
              </a:rPr>
              <a:t>Source (site Web) : </a:t>
            </a:r>
            <a:r>
              <a:rPr lang="fr-FR" sz="1600" dirty="0">
                <a:solidFill>
                  <a:schemeClr val="tx1"/>
                </a:solidFill>
              </a:rPr>
              <a:t>Parlement européen. (30 juin 2019). </a:t>
            </a:r>
            <a:r>
              <a:rPr lang="fr-FR" sz="1600" i="1" dirty="0">
                <a:solidFill>
                  <a:schemeClr val="tx1"/>
                </a:solidFill>
              </a:rPr>
              <a:t>Règlement (UE) 2021/1119 établissant le cadre pour atteindre la neutralité climatique. Droit européen du climat.</a:t>
            </a:r>
            <a:r>
              <a:rPr lang="fr-FR" sz="1600" dirty="0">
                <a:solidFill>
                  <a:schemeClr val="tx1"/>
                </a:solidFill>
              </a:rPr>
              <a:t>
</a:t>
            </a:r>
            <a:endParaRPr lang="en-US" sz="1600" dirty="0">
              <a:solidFill>
                <a:schemeClr val="tx1"/>
              </a:solidFill>
            </a:endParaRPr>
          </a:p>
          <a:p>
            <a:pPr algn="just"/>
            <a:endParaRPr lang="en-US" sz="1600" dirty="0">
              <a:solidFill>
                <a:schemeClr val="tx1"/>
              </a:solidFill>
            </a:endParaRPr>
          </a:p>
          <a:p>
            <a:pPr algn="just"/>
            <a:r>
              <a:rPr lang="en-US" sz="1600" dirty="0">
                <a:solidFill>
                  <a:schemeClr val="tx1"/>
                </a:solidFill>
              </a:rPr>
              <a:t>		</a:t>
            </a:r>
            <a:r>
              <a:rPr lang="es-ES" sz="1600" dirty="0">
                <a:solidFill>
                  <a:srgbClr val="FF0000"/>
                </a:solidFill>
                <a:hlinkClick r:id="rId3" tooltip="Gives access to this document through its ELI URI."/>
              </a:rPr>
              <a:t>http://data.europa.eu/eli/reg/2021/1119/oj</a:t>
            </a:r>
            <a:endParaRPr lang="es-ES" sz="1600" dirty="0">
              <a:solidFill>
                <a:srgbClr val="FF0000"/>
              </a:solidFill>
            </a:endParaRPr>
          </a:p>
          <a:p>
            <a:pPr algn="just"/>
            <a:endParaRPr lang="en-US" sz="1600" dirty="0">
              <a:solidFill>
                <a:schemeClr val="tx1"/>
              </a:solidFill>
            </a:endParaRPr>
          </a:p>
        </p:txBody>
      </p:sp>
      <p:pic>
        <p:nvPicPr>
          <p:cNvPr id="2" name="Irudia 3">
            <a:extLst>
              <a:ext uri="{FF2B5EF4-FFF2-40B4-BE49-F238E27FC236}">
                <a16:creationId xmlns:a16="http://schemas.microsoft.com/office/drawing/2014/main" id="{D8623C99-A921-4DD9-FC82-C99C641A66EE}"/>
              </a:ext>
            </a:extLst>
          </p:cNvPr>
          <p:cNvPicPr>
            <a:picLocks noChangeAspect="1"/>
          </p:cNvPicPr>
          <p:nvPr/>
        </p:nvPicPr>
        <p:blipFill>
          <a:blip r:embed="rId4"/>
          <a:stretch>
            <a:fillRect/>
          </a:stretch>
        </p:blipFill>
        <p:spPr>
          <a:xfrm>
            <a:off x="1281176" y="3637890"/>
            <a:ext cx="810087" cy="810087"/>
          </a:xfrm>
          <a:prstGeom prst="rect">
            <a:avLst/>
          </a:prstGeom>
        </p:spPr>
      </p:pic>
      <p:pic>
        <p:nvPicPr>
          <p:cNvPr id="3" name="Picture 2">
            <a:extLst>
              <a:ext uri="{FF2B5EF4-FFF2-40B4-BE49-F238E27FC236}">
                <a16:creationId xmlns:a16="http://schemas.microsoft.com/office/drawing/2014/main" id="{2F5FC7C6-E78E-F6BE-73CC-7E53687C93BF}"/>
              </a:ext>
            </a:extLst>
          </p:cNvPr>
          <p:cNvPicPr>
            <a:picLocks noChangeAspect="1" noChangeArrowheads="1"/>
          </p:cNvPicPr>
          <p:nvPr/>
        </p:nvPicPr>
        <p:blipFill>
          <a:blip r:embed="rId5"/>
          <a:srcRect/>
          <a:stretch>
            <a:fillRect/>
          </a:stretch>
        </p:blipFill>
        <p:spPr bwMode="auto">
          <a:xfrm>
            <a:off x="2563980" y="4444094"/>
            <a:ext cx="3877908" cy="215554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14</a:t>
            </a:fld>
            <a:endParaRPr/>
          </a:p>
        </p:txBody>
      </p:sp>
      <p:sp>
        <p:nvSpPr>
          <p:cNvPr id="72" name="Google Shape;72;g10b78f225a7_0_23"/>
          <p:cNvSpPr txBox="1"/>
          <p:nvPr/>
        </p:nvSpPr>
        <p:spPr>
          <a:xfrm>
            <a:off x="285530" y="970029"/>
            <a:ext cx="8558023" cy="810623"/>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2. Organismes de réglementation de l’environnement au niveau de l’État</a:t>
            </a:r>
            <a:endParaRPr lang="en-GB" sz="2800" dirty="0">
              <a:solidFill>
                <a:schemeClr val="lt1"/>
              </a:solidFill>
            </a:endParaRPr>
          </a:p>
        </p:txBody>
      </p:sp>
      <p:sp>
        <p:nvSpPr>
          <p:cNvPr id="12" name="11 CuadroTexto"/>
          <p:cNvSpPr txBox="1"/>
          <p:nvPr/>
        </p:nvSpPr>
        <p:spPr>
          <a:xfrm>
            <a:off x="535577" y="2913017"/>
            <a:ext cx="8216537" cy="3539430"/>
          </a:xfrm>
          <a:prstGeom prst="rect">
            <a:avLst/>
          </a:prstGeom>
          <a:noFill/>
        </p:spPr>
        <p:txBody>
          <a:bodyPr wrap="square" rtlCol="0">
            <a:spAutoFit/>
          </a:bodyPr>
          <a:lstStyle/>
          <a:p>
            <a:r>
              <a:rPr lang="fr-FR" sz="1600" dirty="0"/>
              <a:t>Le principal organe de réglementation est le </a:t>
            </a:r>
            <a:r>
              <a:rPr lang="fr-FR" sz="1600" b="1" dirty="0">
                <a:solidFill>
                  <a:srgbClr val="18C320"/>
                </a:solidFill>
              </a:rPr>
              <a:t>ministère de l’Environnement de la République tchèque</a:t>
            </a:r>
            <a:r>
              <a:rPr lang="fr-FR" sz="1600" dirty="0"/>
              <a:t>
Législation en vigueur de la République tchèque: </a:t>
            </a:r>
            <a:r>
              <a:rPr lang="en-GB" sz="1600" u="sng" dirty="0" err="1">
                <a:hlinkClick r:id="rId3"/>
              </a:rPr>
              <a:t>Platná</a:t>
            </a:r>
            <a:r>
              <a:rPr lang="en-GB" sz="1600" u="sng" dirty="0">
                <a:hlinkClick r:id="rId3"/>
              </a:rPr>
              <a:t> </a:t>
            </a:r>
            <a:r>
              <a:rPr lang="en-GB" sz="1600" u="sng" dirty="0" err="1">
                <a:hlinkClick r:id="rId3"/>
              </a:rPr>
              <a:t>legislativa</a:t>
            </a:r>
            <a:r>
              <a:rPr lang="en-GB" sz="1600" u="sng" dirty="0">
                <a:hlinkClick r:id="rId3"/>
              </a:rPr>
              <a:t> (mzp.cz)</a:t>
            </a:r>
            <a:endParaRPr lang="en-GB" sz="1600" u="sng" dirty="0"/>
          </a:p>
          <a:p>
            <a:endParaRPr lang="es-ES" sz="1600" dirty="0"/>
          </a:p>
          <a:p>
            <a:r>
              <a:rPr lang="fr-FR" sz="1600" b="1" dirty="0">
                <a:solidFill>
                  <a:srgbClr val="18C320"/>
                </a:solidFill>
              </a:rPr>
              <a:t>L’Inspection tchèque de l’environnement (CEI) </a:t>
            </a:r>
            <a:r>
              <a:rPr lang="fr-FR" sz="1600" dirty="0">
                <a:solidFill>
                  <a:schemeClr val="tx1"/>
                </a:solidFill>
              </a:rPr>
              <a:t>est un organisme national chargé de surveiller le respect des obligations imposées par la loi et les permis particuliers. Cette autorité effectue également des inspections dans le domaine de la protection de l’environnement. 
Site officiel: </a:t>
            </a:r>
            <a:r>
              <a:rPr lang="en-GB" sz="1600" u="sng" dirty="0">
                <a:hlinkClick r:id="rId4"/>
              </a:rPr>
              <a:t>https://www.cizp.cz/</a:t>
            </a:r>
            <a:endParaRPr lang="en-GB" sz="1600" u="sng" dirty="0"/>
          </a:p>
          <a:p>
            <a:endParaRPr lang="es-ES" sz="1600" dirty="0"/>
          </a:p>
          <a:p>
            <a:r>
              <a:rPr lang="fr-FR" sz="1600" b="1" dirty="0">
                <a:solidFill>
                  <a:srgbClr val="18C320"/>
                </a:solidFill>
              </a:rPr>
              <a:t>Cadre tchèque République tchèque 2030 </a:t>
            </a:r>
            <a:r>
              <a:rPr lang="fr-FR" sz="1600" dirty="0">
                <a:solidFill>
                  <a:schemeClr val="tx1"/>
                </a:solidFill>
              </a:rPr>
              <a:t>est un plan stratégique, à quoi devrait ressembler la République tchèque en 2030, qui est une mise à jour du cadre stratégique de développement durable accepté par le gouvernement en 2010 (résumé pages 12-15): </a:t>
            </a:r>
            <a:r>
              <a:rPr lang="en-GB" sz="1600" u="sng" dirty="0">
                <a:hlinkClick r:id="rId5"/>
              </a:rPr>
              <a:t>Strategic_Framework_CZ2030.pdf (vlada.cz)</a:t>
            </a:r>
            <a:endParaRPr lang="es-ES" sz="1600" dirty="0"/>
          </a:p>
        </p:txBody>
      </p:sp>
      <p:graphicFrame>
        <p:nvGraphicFramePr>
          <p:cNvPr id="7" name="6 Tabla"/>
          <p:cNvGraphicFramePr>
            <a:graphicFrameLocks noGrp="1"/>
          </p:cNvGraphicFramePr>
          <p:nvPr/>
        </p:nvGraphicFramePr>
        <p:xfrm>
          <a:off x="1615440" y="1801948"/>
          <a:ext cx="5712824" cy="810623"/>
        </p:xfrm>
        <a:graphic>
          <a:graphicData uri="http://schemas.openxmlformats.org/drawingml/2006/table">
            <a:tbl>
              <a:tblPr firstRow="1" bandRow="1">
                <a:tableStyleId>{980C5976-FB19-4867-A2B4-DEF7078B3A27}</a:tableStyleId>
              </a:tblPr>
              <a:tblGrid>
                <a:gridCol w="2041392">
                  <a:extLst>
                    <a:ext uri="{9D8B030D-6E8A-4147-A177-3AD203B41FA5}">
                      <a16:colId xmlns:a16="http://schemas.microsoft.com/office/drawing/2014/main" val="20000"/>
                    </a:ext>
                  </a:extLst>
                </a:gridCol>
                <a:gridCol w="3671432">
                  <a:extLst>
                    <a:ext uri="{9D8B030D-6E8A-4147-A177-3AD203B41FA5}">
                      <a16:colId xmlns:a16="http://schemas.microsoft.com/office/drawing/2014/main" val="20001"/>
                    </a:ext>
                  </a:extLst>
                </a:gridCol>
              </a:tblGrid>
              <a:tr h="810623">
                <a:tc>
                  <a:txBody>
                    <a:bodyPr/>
                    <a:lstStyle/>
                    <a:p>
                      <a:endParaRPr lang="es-E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err="1"/>
                        <a:t>République</a:t>
                      </a:r>
                      <a:r>
                        <a:rPr lang="en-GB" sz="2000" dirty="0"/>
                        <a:t> </a:t>
                      </a:r>
                      <a:r>
                        <a:rPr lang="en-GB" sz="2000" dirty="0" err="1"/>
                        <a:t>tchèque</a:t>
                      </a:r>
                      <a:r>
                        <a:rPr lang="en-GB" sz="2000" dirty="0"/>
                        <a:t>
</a:t>
                      </a:r>
                      <a:endParaRPr lang="es-ES"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8" name="Picture 2"/>
          <p:cNvPicPr>
            <a:picLocks noChangeAspect="1" noChangeArrowheads="1"/>
          </p:cNvPicPr>
          <p:nvPr/>
        </p:nvPicPr>
        <p:blipFill>
          <a:blip r:embed="rId6"/>
          <a:srcRect/>
          <a:stretch>
            <a:fillRect/>
          </a:stretch>
        </p:blipFill>
        <p:spPr bwMode="auto">
          <a:xfrm>
            <a:off x="2691963" y="1801948"/>
            <a:ext cx="1129257" cy="75690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15</a:t>
            </a:fld>
            <a:endParaRPr/>
          </a:p>
        </p:txBody>
      </p:sp>
      <p:sp>
        <p:nvSpPr>
          <p:cNvPr id="72" name="Google Shape;72;g10b78f225a7_0_23"/>
          <p:cNvSpPr txBox="1"/>
          <p:nvPr/>
        </p:nvSpPr>
        <p:spPr>
          <a:xfrm>
            <a:off x="285530" y="970029"/>
            <a:ext cx="8558023" cy="794909"/>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2. Organismes de réglementation de l’environnement au niveau de l’État</a:t>
            </a:r>
            <a:endParaRPr lang="en-GB" sz="2800" dirty="0">
              <a:solidFill>
                <a:schemeClr val="lt1"/>
              </a:solidFill>
            </a:endParaRPr>
          </a:p>
        </p:txBody>
      </p:sp>
      <p:sp>
        <p:nvSpPr>
          <p:cNvPr id="12" name="11 CuadroTexto"/>
          <p:cNvSpPr txBox="1"/>
          <p:nvPr/>
        </p:nvSpPr>
        <p:spPr>
          <a:xfrm>
            <a:off x="535577" y="2913017"/>
            <a:ext cx="8216537" cy="830997"/>
          </a:xfrm>
          <a:prstGeom prst="rect">
            <a:avLst/>
          </a:prstGeom>
          <a:noFill/>
        </p:spPr>
        <p:txBody>
          <a:bodyPr wrap="square" rtlCol="0">
            <a:spAutoFit/>
          </a:bodyPr>
          <a:lstStyle/>
          <a:p>
            <a:pPr algn="just"/>
            <a:r>
              <a:rPr lang="en-GB" sz="1600" b="1" dirty="0">
                <a:solidFill>
                  <a:srgbClr val="18C320"/>
                </a:solidFill>
              </a:rPr>
              <a:t>ADEME</a:t>
            </a:r>
            <a:r>
              <a:rPr lang="en-GB" sz="1600" dirty="0"/>
              <a:t> </a:t>
            </a:r>
            <a:r>
              <a:rPr lang="en-GB" sz="1600" dirty="0" err="1"/>
              <a:t>est</a:t>
            </a:r>
            <a:r>
              <a:rPr lang="fr-FR" sz="1600" dirty="0"/>
              <a:t> un établissement public à caractère industriel et commercial (EPIC) sous la tutelle des </a:t>
            </a:r>
            <a:r>
              <a:rPr lang="fr-FR" sz="1600" b="1" dirty="0">
                <a:solidFill>
                  <a:srgbClr val="18C320"/>
                </a:solidFill>
              </a:rPr>
              <a:t>ministères de la Transition écologique et de la Solidarité, ainsi que de l’Enseignement supérieur, de la Recherche et de l’Innovation.</a:t>
            </a:r>
            <a:endParaRPr lang="es-ES" sz="1600" b="1" dirty="0">
              <a:solidFill>
                <a:srgbClr val="18C320"/>
              </a:solidFill>
            </a:endParaRPr>
          </a:p>
        </p:txBody>
      </p:sp>
      <p:graphicFrame>
        <p:nvGraphicFramePr>
          <p:cNvPr id="7" name="6 Tabla"/>
          <p:cNvGraphicFramePr>
            <a:graphicFrameLocks noGrp="1"/>
          </p:cNvGraphicFramePr>
          <p:nvPr/>
        </p:nvGraphicFramePr>
        <p:xfrm>
          <a:off x="1615440" y="1801948"/>
          <a:ext cx="5712824" cy="810623"/>
        </p:xfrm>
        <a:graphic>
          <a:graphicData uri="http://schemas.openxmlformats.org/drawingml/2006/table">
            <a:tbl>
              <a:tblPr firstRow="1" bandRow="1">
                <a:tableStyleId>{980C5976-FB19-4867-A2B4-DEF7078B3A27}</a:tableStyleId>
              </a:tblPr>
              <a:tblGrid>
                <a:gridCol w="2041392">
                  <a:extLst>
                    <a:ext uri="{9D8B030D-6E8A-4147-A177-3AD203B41FA5}">
                      <a16:colId xmlns:a16="http://schemas.microsoft.com/office/drawing/2014/main" val="20000"/>
                    </a:ext>
                  </a:extLst>
                </a:gridCol>
                <a:gridCol w="3671432">
                  <a:extLst>
                    <a:ext uri="{9D8B030D-6E8A-4147-A177-3AD203B41FA5}">
                      <a16:colId xmlns:a16="http://schemas.microsoft.com/office/drawing/2014/main" val="20001"/>
                    </a:ext>
                  </a:extLst>
                </a:gridCol>
              </a:tblGrid>
              <a:tr h="810623">
                <a:tc>
                  <a:txBody>
                    <a:bodyPr/>
                    <a:lstStyle/>
                    <a:p>
                      <a:endParaRPr lang="es-E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t>France</a:t>
                      </a:r>
                      <a:endParaRPr lang="es-ES"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1026" name="Picture 2"/>
          <p:cNvPicPr>
            <a:picLocks noChangeAspect="1" noChangeArrowheads="1"/>
          </p:cNvPicPr>
          <p:nvPr/>
        </p:nvPicPr>
        <p:blipFill>
          <a:blip r:embed="rId3"/>
          <a:srcRect/>
          <a:stretch>
            <a:fillRect/>
          </a:stretch>
        </p:blipFill>
        <p:spPr bwMode="auto">
          <a:xfrm>
            <a:off x="3148149" y="1824174"/>
            <a:ext cx="1127081" cy="751387"/>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681583" y="3938179"/>
            <a:ext cx="1280448" cy="1495969"/>
          </a:xfrm>
          <a:prstGeom prst="rect">
            <a:avLst/>
          </a:prstGeom>
          <a:noFill/>
          <a:ln w="9525">
            <a:noFill/>
            <a:miter lim="800000"/>
            <a:headEnd/>
            <a:tailEnd/>
          </a:ln>
        </p:spPr>
      </p:pic>
      <p:sp>
        <p:nvSpPr>
          <p:cNvPr id="9" name="8 Rectángulo"/>
          <p:cNvSpPr/>
          <p:nvPr/>
        </p:nvSpPr>
        <p:spPr>
          <a:xfrm>
            <a:off x="469843" y="5691741"/>
            <a:ext cx="1698592" cy="553998"/>
          </a:xfrm>
          <a:prstGeom prst="rect">
            <a:avLst/>
          </a:prstGeom>
        </p:spPr>
        <p:txBody>
          <a:bodyPr wrap="square">
            <a:spAutoFit/>
          </a:bodyPr>
          <a:lstStyle/>
          <a:p>
            <a:r>
              <a:rPr lang="en-GB" sz="1000" dirty="0"/>
              <a:t>Source: </a:t>
            </a:r>
            <a:r>
              <a:rPr lang="es-ES" sz="1000" dirty="0">
                <a:hlinkClick r:id="rId5"/>
              </a:rPr>
              <a:t>https://formations.ademe.fr/presentation_f155.html</a:t>
            </a:r>
            <a:r>
              <a:rPr lang="es-ES" sz="1000" dirty="0"/>
              <a:t> </a:t>
            </a:r>
          </a:p>
        </p:txBody>
      </p:sp>
      <p:pic>
        <p:nvPicPr>
          <p:cNvPr id="1028" name="Picture 4"/>
          <p:cNvPicPr>
            <a:picLocks noChangeAspect="1" noChangeArrowheads="1"/>
          </p:cNvPicPr>
          <p:nvPr/>
        </p:nvPicPr>
        <p:blipFill>
          <a:blip r:embed="rId6"/>
          <a:srcRect/>
          <a:stretch>
            <a:fillRect/>
          </a:stretch>
        </p:blipFill>
        <p:spPr bwMode="auto">
          <a:xfrm>
            <a:off x="2888137" y="3773942"/>
            <a:ext cx="5938543" cy="928687"/>
          </a:xfrm>
          <a:prstGeom prst="rect">
            <a:avLst/>
          </a:prstGeom>
          <a:noFill/>
          <a:ln w="9525">
            <a:noFill/>
            <a:miter lim="800000"/>
            <a:headEnd/>
            <a:tailEnd/>
          </a:ln>
        </p:spPr>
      </p:pic>
      <p:pic>
        <p:nvPicPr>
          <p:cNvPr id="1029" name="Picture 5"/>
          <p:cNvPicPr>
            <a:picLocks noChangeAspect="1" noChangeArrowheads="1"/>
          </p:cNvPicPr>
          <p:nvPr/>
        </p:nvPicPr>
        <p:blipFill>
          <a:blip r:embed="rId7"/>
          <a:srcRect/>
          <a:stretch>
            <a:fillRect/>
          </a:stretch>
        </p:blipFill>
        <p:spPr bwMode="auto">
          <a:xfrm>
            <a:off x="5985374" y="4580981"/>
            <a:ext cx="2581275" cy="1771650"/>
          </a:xfrm>
          <a:prstGeom prst="rect">
            <a:avLst/>
          </a:prstGeom>
          <a:noFill/>
          <a:ln w="9525">
            <a:noFill/>
            <a:miter lim="800000"/>
            <a:headEnd/>
            <a:tailEnd/>
          </a:ln>
        </p:spPr>
      </p:pic>
      <p:sp>
        <p:nvSpPr>
          <p:cNvPr id="13" name="12 Rectángulo"/>
          <p:cNvSpPr/>
          <p:nvPr/>
        </p:nvSpPr>
        <p:spPr>
          <a:xfrm>
            <a:off x="5695406" y="6357948"/>
            <a:ext cx="3239588" cy="400110"/>
          </a:xfrm>
          <a:prstGeom prst="rect">
            <a:avLst/>
          </a:prstGeom>
        </p:spPr>
        <p:txBody>
          <a:bodyPr wrap="square">
            <a:spAutoFit/>
          </a:bodyPr>
          <a:lstStyle/>
          <a:p>
            <a:r>
              <a:rPr lang="en-US" sz="1000" dirty="0"/>
              <a:t>Source:</a:t>
            </a:r>
            <a:r>
              <a:rPr lang="es-ES" sz="1000" dirty="0"/>
              <a:t> </a:t>
            </a:r>
            <a:r>
              <a:rPr lang="es-ES" sz="1000" dirty="0">
                <a:hlinkClick r:id="rId8"/>
              </a:rPr>
              <a:t>https://www.enseignementsup-recherche.gouv.fr/fr</a:t>
            </a:r>
            <a:r>
              <a:rPr lang="es-ES" sz="1000" dirty="0"/>
              <a:t> </a:t>
            </a:r>
          </a:p>
        </p:txBody>
      </p:sp>
      <p:sp>
        <p:nvSpPr>
          <p:cNvPr id="14" name="13 Rectángulo"/>
          <p:cNvSpPr/>
          <p:nvPr/>
        </p:nvSpPr>
        <p:spPr>
          <a:xfrm>
            <a:off x="2930174" y="4855718"/>
            <a:ext cx="2324675" cy="246221"/>
          </a:xfrm>
          <a:prstGeom prst="rect">
            <a:avLst/>
          </a:prstGeom>
        </p:spPr>
        <p:txBody>
          <a:bodyPr wrap="none">
            <a:spAutoFit/>
          </a:bodyPr>
          <a:lstStyle/>
          <a:p>
            <a:r>
              <a:rPr lang="en-GB" sz="1000" dirty="0"/>
              <a:t>Source:</a:t>
            </a:r>
            <a:r>
              <a:rPr lang="es-ES" sz="1000" dirty="0"/>
              <a:t> </a:t>
            </a:r>
            <a:r>
              <a:rPr lang="es-ES" sz="1000" dirty="0">
                <a:hlinkClick r:id="rId9"/>
              </a:rPr>
              <a:t>https://www.ecologie.gouv.fr/</a:t>
            </a:r>
            <a:r>
              <a:rPr lang="es-ES" sz="10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16</a:t>
            </a:fld>
            <a:endParaRPr/>
          </a:p>
        </p:txBody>
      </p:sp>
      <p:sp>
        <p:nvSpPr>
          <p:cNvPr id="72" name="Google Shape;72;g10b78f225a7_0_23"/>
          <p:cNvSpPr txBox="1"/>
          <p:nvPr/>
        </p:nvSpPr>
        <p:spPr>
          <a:xfrm>
            <a:off x="285530" y="970029"/>
            <a:ext cx="8558023" cy="842443"/>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2. Organismes de réglementation de l’environnement au niveau de l’État</a:t>
            </a:r>
            <a:endParaRPr lang="en-GB" sz="2800" dirty="0">
              <a:solidFill>
                <a:schemeClr val="lt1"/>
              </a:solidFill>
            </a:endParaRPr>
          </a:p>
        </p:txBody>
      </p:sp>
      <p:sp>
        <p:nvSpPr>
          <p:cNvPr id="12" name="11 CuadroTexto"/>
          <p:cNvSpPr txBox="1"/>
          <p:nvPr/>
        </p:nvSpPr>
        <p:spPr>
          <a:xfrm>
            <a:off x="413886" y="2834039"/>
            <a:ext cx="8346935" cy="1077218"/>
          </a:xfrm>
          <a:prstGeom prst="rect">
            <a:avLst/>
          </a:prstGeom>
          <a:noFill/>
        </p:spPr>
        <p:txBody>
          <a:bodyPr wrap="square" rtlCol="0">
            <a:spAutoFit/>
          </a:bodyPr>
          <a:lstStyle/>
          <a:p>
            <a:pPr algn="just"/>
            <a:r>
              <a:rPr lang="fr-FR" sz="1600" dirty="0"/>
              <a:t>L’organe de réglementation principal sont </a:t>
            </a:r>
            <a:r>
              <a:rPr lang="fr-FR" sz="1600" b="1" dirty="0">
                <a:solidFill>
                  <a:srgbClr val="18C320"/>
                </a:solidFill>
              </a:rPr>
              <a:t>les tribunaux généraux espagnols et le ministère de la Transition écologique et du Défi démographique</a:t>
            </a:r>
            <a:r>
              <a:rPr lang="fr-FR" sz="1600" dirty="0"/>
              <a:t>, est le ministère chargé de surveiller le respect des obligations imposées par la loi et les permis particuliers dans le domaine de l’environnement.</a:t>
            </a:r>
            <a:endParaRPr lang="en-GB" sz="1600" dirty="0"/>
          </a:p>
        </p:txBody>
      </p:sp>
      <p:sp>
        <p:nvSpPr>
          <p:cNvPr id="13" name="12 CuadroTexto"/>
          <p:cNvSpPr txBox="1"/>
          <p:nvPr/>
        </p:nvSpPr>
        <p:spPr>
          <a:xfrm>
            <a:off x="1864691" y="4581686"/>
            <a:ext cx="5733536" cy="954107"/>
          </a:xfrm>
          <a:prstGeom prst="rect">
            <a:avLst/>
          </a:prstGeom>
          <a:noFill/>
        </p:spPr>
        <p:txBody>
          <a:bodyPr wrap="square" rtlCol="0">
            <a:spAutoFit/>
          </a:bodyPr>
          <a:lstStyle/>
          <a:p>
            <a:pPr algn="just"/>
            <a:r>
              <a:rPr lang="fr-FR" dirty="0"/>
              <a:t>Vidéo, Que sont les tribunaux généraux espagnols? (ES) : Congrès des députés – Chaîne du Parlement. (17 février 2017). </a:t>
            </a:r>
            <a:r>
              <a:rPr lang="fr-FR" i="1" dirty="0"/>
              <a:t>Jargon parlementaire: Cortes </a:t>
            </a:r>
            <a:r>
              <a:rPr lang="fr-FR" i="1" dirty="0" err="1"/>
              <a:t>Generales</a:t>
            </a:r>
            <a:r>
              <a:rPr lang="fr-FR" i="1" dirty="0"/>
              <a:t>. </a:t>
            </a:r>
            <a:r>
              <a:rPr lang="fr-FR" dirty="0"/>
              <a:t>
</a:t>
            </a:r>
            <a:endParaRPr lang="en-GB" dirty="0"/>
          </a:p>
        </p:txBody>
      </p:sp>
      <p:pic>
        <p:nvPicPr>
          <p:cNvPr id="7" name="Picture 2"/>
          <p:cNvPicPr>
            <a:picLocks noChangeAspect="1" noChangeArrowheads="1"/>
          </p:cNvPicPr>
          <p:nvPr/>
        </p:nvPicPr>
        <p:blipFill>
          <a:blip r:embed="rId3"/>
          <a:srcRect/>
          <a:stretch>
            <a:fillRect/>
          </a:stretch>
        </p:blipFill>
        <p:spPr bwMode="auto">
          <a:xfrm>
            <a:off x="2886892" y="1812472"/>
            <a:ext cx="1044893" cy="692747"/>
          </a:xfrm>
          <a:prstGeom prst="rect">
            <a:avLst/>
          </a:prstGeom>
          <a:noFill/>
          <a:ln w="9525">
            <a:noFill/>
            <a:miter lim="800000"/>
            <a:headEnd/>
            <a:tailEnd/>
          </a:ln>
        </p:spPr>
      </p:pic>
      <p:graphicFrame>
        <p:nvGraphicFramePr>
          <p:cNvPr id="8" name="7 Tabla"/>
          <p:cNvGraphicFramePr>
            <a:graphicFrameLocks noGrp="1"/>
          </p:cNvGraphicFramePr>
          <p:nvPr/>
        </p:nvGraphicFramePr>
        <p:xfrm>
          <a:off x="1902825" y="1658983"/>
          <a:ext cx="5712824" cy="862148"/>
        </p:xfrm>
        <a:graphic>
          <a:graphicData uri="http://schemas.openxmlformats.org/drawingml/2006/table">
            <a:tbl>
              <a:tblPr firstRow="1" bandRow="1">
                <a:tableStyleId>{980C5976-FB19-4867-A2B4-DEF7078B3A27}</a:tableStyleId>
              </a:tblPr>
              <a:tblGrid>
                <a:gridCol w="2041392">
                  <a:extLst>
                    <a:ext uri="{9D8B030D-6E8A-4147-A177-3AD203B41FA5}">
                      <a16:colId xmlns:a16="http://schemas.microsoft.com/office/drawing/2014/main" val="20000"/>
                    </a:ext>
                  </a:extLst>
                </a:gridCol>
                <a:gridCol w="3671432">
                  <a:extLst>
                    <a:ext uri="{9D8B030D-6E8A-4147-A177-3AD203B41FA5}">
                      <a16:colId xmlns:a16="http://schemas.microsoft.com/office/drawing/2014/main" val="20001"/>
                    </a:ext>
                  </a:extLst>
                </a:gridCol>
              </a:tblGrid>
              <a:tr h="862148">
                <a:tc>
                  <a:txBody>
                    <a:bodyPr/>
                    <a:lstStyle/>
                    <a:p>
                      <a:endParaRPr lang="es-E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err="1"/>
                        <a:t>Espagne</a:t>
                      </a:r>
                      <a:endParaRPr lang="es-ES"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 name="CuadroTexto 1">
            <a:extLst>
              <a:ext uri="{FF2B5EF4-FFF2-40B4-BE49-F238E27FC236}">
                <a16:creationId xmlns:a16="http://schemas.microsoft.com/office/drawing/2014/main" id="{FC1F1B51-163B-A98F-6DE6-F2C44C32A871}"/>
              </a:ext>
            </a:extLst>
          </p:cNvPr>
          <p:cNvSpPr txBox="1"/>
          <p:nvPr/>
        </p:nvSpPr>
        <p:spPr>
          <a:xfrm>
            <a:off x="2746717" y="5825825"/>
            <a:ext cx="4593100" cy="307777"/>
          </a:xfrm>
          <a:prstGeom prst="rect">
            <a:avLst/>
          </a:prstGeom>
          <a:noFill/>
        </p:spPr>
        <p:txBody>
          <a:bodyPr wrap="square">
            <a:spAutoFit/>
          </a:bodyPr>
          <a:lstStyle/>
          <a:p>
            <a:r>
              <a:rPr lang="en-GB" dirty="0">
                <a:hlinkClick r:id="rId4"/>
              </a:rPr>
              <a:t>https://youtu.be/gtkreQ3Gjv8</a:t>
            </a:r>
            <a:r>
              <a:rPr lang="en-GB" dirty="0"/>
              <a:t> </a:t>
            </a:r>
            <a:endParaRPr lang="es-ES" dirty="0"/>
          </a:p>
        </p:txBody>
      </p:sp>
      <p:pic>
        <p:nvPicPr>
          <p:cNvPr id="3" name="Irudia 3">
            <a:extLst>
              <a:ext uri="{FF2B5EF4-FFF2-40B4-BE49-F238E27FC236}">
                <a16:creationId xmlns:a16="http://schemas.microsoft.com/office/drawing/2014/main" id="{2384FDF0-DF39-B538-2695-E930A7D9FE19}"/>
              </a:ext>
            </a:extLst>
          </p:cNvPr>
          <p:cNvPicPr>
            <a:picLocks noChangeAspect="1"/>
          </p:cNvPicPr>
          <p:nvPr/>
        </p:nvPicPr>
        <p:blipFill>
          <a:blip r:embed="rId5"/>
          <a:stretch>
            <a:fillRect/>
          </a:stretch>
        </p:blipFill>
        <p:spPr>
          <a:xfrm>
            <a:off x="1804183" y="5639344"/>
            <a:ext cx="680737" cy="68073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17</a:t>
            </a:fld>
            <a:endParaRPr/>
          </a:p>
        </p:txBody>
      </p:sp>
      <p:sp>
        <p:nvSpPr>
          <p:cNvPr id="12" name="11 CuadroTexto"/>
          <p:cNvSpPr txBox="1"/>
          <p:nvPr/>
        </p:nvSpPr>
        <p:spPr>
          <a:xfrm>
            <a:off x="413886" y="2834039"/>
            <a:ext cx="8346935" cy="3539430"/>
          </a:xfrm>
          <a:prstGeom prst="rect">
            <a:avLst/>
          </a:prstGeom>
          <a:noFill/>
        </p:spPr>
        <p:txBody>
          <a:bodyPr wrap="square" rtlCol="0">
            <a:spAutoFit/>
          </a:bodyPr>
          <a:lstStyle/>
          <a:p>
            <a:pPr algn="just"/>
            <a:r>
              <a:rPr lang="fr-FR" sz="1600" dirty="0"/>
              <a:t>Une loi importante approuvée par les tribunaux généraux espagnols est la loi sur </a:t>
            </a:r>
            <a:r>
              <a:rPr lang="fr-FR" sz="1600" b="1" dirty="0">
                <a:solidFill>
                  <a:srgbClr val="18C320"/>
                </a:solidFill>
              </a:rPr>
              <a:t>le changement climatique et la transition énergétique </a:t>
            </a:r>
            <a:r>
              <a:rPr lang="fr-FR" sz="1600" dirty="0"/>
              <a:t>(Ley 7/2021, de 20 de mayo, de </a:t>
            </a:r>
            <a:r>
              <a:rPr lang="fr-FR" sz="1600" dirty="0" err="1"/>
              <a:t>cambio</a:t>
            </a:r>
            <a:r>
              <a:rPr lang="fr-FR" sz="1600" dirty="0"/>
              <a:t> </a:t>
            </a:r>
            <a:r>
              <a:rPr lang="fr-FR" sz="1600" dirty="0" err="1"/>
              <a:t>climático</a:t>
            </a:r>
            <a:r>
              <a:rPr lang="fr-FR" sz="1600" dirty="0"/>
              <a:t> y </a:t>
            </a:r>
            <a:r>
              <a:rPr lang="fr-FR" sz="1600" dirty="0" err="1"/>
              <a:t>transición</a:t>
            </a:r>
            <a:r>
              <a:rPr lang="fr-FR" sz="1600" dirty="0"/>
              <a:t> </a:t>
            </a:r>
            <a:r>
              <a:rPr lang="fr-FR" sz="1600" dirty="0" err="1"/>
              <a:t>energética</a:t>
            </a:r>
            <a:r>
              <a:rPr lang="fr-FR" sz="1600" dirty="0"/>
              <a:t>). Cette loi comprend quelques règles à réaliser pour l’année 2050, une flotte de voitures particulières et de véhicules utilitaires légers sans émissions directes de CO2:
Les municipalités de plus de 50 000 habitants et les territoires insulaires adopteront des plans de mobilité urbaine durable conformes aux plans de qualité de l’air. (Art. 14.3)
Pour garantir l’existence d’infrastructures de recharge électrique suffisantes, la loi introduit des obligations d’installation d’infrastructures de recharge électrique dans les stations-service dont les ventes annuelles d’essence et de diesel dépassent 5 millions de litres (art. 15.3) et, à partir de 2021, à ceux qui détiennent la propriété de nouvelles installations ou qui entreprennent une réforme de leur installation qui nécessite une révision du titre administratif,  quel que soit le volume annuel des ventes (Art 15.5).
</a:t>
            </a:r>
            <a:endParaRPr lang="es-ES" sz="1600" dirty="0">
              <a:solidFill>
                <a:schemeClr val="tx1"/>
              </a:solidFill>
            </a:endParaRPr>
          </a:p>
        </p:txBody>
      </p:sp>
      <p:pic>
        <p:nvPicPr>
          <p:cNvPr id="7" name="Picture 2"/>
          <p:cNvPicPr>
            <a:picLocks noChangeAspect="1" noChangeArrowheads="1"/>
          </p:cNvPicPr>
          <p:nvPr/>
        </p:nvPicPr>
        <p:blipFill>
          <a:blip r:embed="rId3"/>
          <a:srcRect/>
          <a:stretch>
            <a:fillRect/>
          </a:stretch>
        </p:blipFill>
        <p:spPr bwMode="auto">
          <a:xfrm>
            <a:off x="2886892" y="1812472"/>
            <a:ext cx="1044893" cy="692747"/>
          </a:xfrm>
          <a:prstGeom prst="rect">
            <a:avLst/>
          </a:prstGeom>
          <a:noFill/>
          <a:ln w="9525">
            <a:noFill/>
            <a:miter lim="800000"/>
            <a:headEnd/>
            <a:tailEnd/>
          </a:ln>
        </p:spPr>
      </p:pic>
      <p:graphicFrame>
        <p:nvGraphicFramePr>
          <p:cNvPr id="8" name="7 Tabla"/>
          <p:cNvGraphicFramePr>
            <a:graphicFrameLocks noGrp="1"/>
          </p:cNvGraphicFramePr>
          <p:nvPr/>
        </p:nvGraphicFramePr>
        <p:xfrm>
          <a:off x="1902825" y="1658983"/>
          <a:ext cx="5712824" cy="862148"/>
        </p:xfrm>
        <a:graphic>
          <a:graphicData uri="http://schemas.openxmlformats.org/drawingml/2006/table">
            <a:tbl>
              <a:tblPr firstRow="1" bandRow="1">
                <a:tableStyleId>{980C5976-FB19-4867-A2B4-DEF7078B3A27}</a:tableStyleId>
              </a:tblPr>
              <a:tblGrid>
                <a:gridCol w="2041392">
                  <a:extLst>
                    <a:ext uri="{9D8B030D-6E8A-4147-A177-3AD203B41FA5}">
                      <a16:colId xmlns:a16="http://schemas.microsoft.com/office/drawing/2014/main" val="20000"/>
                    </a:ext>
                  </a:extLst>
                </a:gridCol>
                <a:gridCol w="3671432">
                  <a:extLst>
                    <a:ext uri="{9D8B030D-6E8A-4147-A177-3AD203B41FA5}">
                      <a16:colId xmlns:a16="http://schemas.microsoft.com/office/drawing/2014/main" val="20001"/>
                    </a:ext>
                  </a:extLst>
                </a:gridCol>
              </a:tblGrid>
              <a:tr h="862148">
                <a:tc>
                  <a:txBody>
                    <a:bodyPr/>
                    <a:lstStyle/>
                    <a:p>
                      <a:endParaRPr lang="es-E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err="1"/>
                        <a:t>Espagne</a:t>
                      </a:r>
                      <a:endParaRPr lang="es-ES"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 name="Google Shape;72;g10b78f225a7_0_23">
            <a:extLst>
              <a:ext uri="{FF2B5EF4-FFF2-40B4-BE49-F238E27FC236}">
                <a16:creationId xmlns:a16="http://schemas.microsoft.com/office/drawing/2014/main" id="{7E8E8474-96D7-7753-FB22-46661931EC34}"/>
              </a:ext>
            </a:extLst>
          </p:cNvPr>
          <p:cNvSpPr txBox="1"/>
          <p:nvPr/>
        </p:nvSpPr>
        <p:spPr>
          <a:xfrm>
            <a:off x="285530" y="970029"/>
            <a:ext cx="8558023" cy="842443"/>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2. Organismes de réglementation de l’environnement au niveau de l’État</a:t>
            </a:r>
            <a:endParaRPr lang="en-GB" sz="2800" dirty="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18</a:t>
            </a:fld>
            <a:endParaRPr/>
          </a:p>
        </p:txBody>
      </p:sp>
      <p:sp>
        <p:nvSpPr>
          <p:cNvPr id="72" name="Google Shape;72;g10b78f225a7_0_23"/>
          <p:cNvSpPr txBox="1"/>
          <p:nvPr/>
        </p:nvSpPr>
        <p:spPr>
          <a:xfrm>
            <a:off x="285530" y="970029"/>
            <a:ext cx="8558023" cy="80040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3. Organismes de réglementation de l’environnement au niveau local</a:t>
            </a:r>
            <a:endParaRPr lang="en-GB" sz="2800" dirty="0">
              <a:solidFill>
                <a:schemeClr val="lt1"/>
              </a:solidFill>
            </a:endParaRPr>
          </a:p>
        </p:txBody>
      </p:sp>
      <p:sp>
        <p:nvSpPr>
          <p:cNvPr id="9" name="8 CuadroTexto"/>
          <p:cNvSpPr txBox="1"/>
          <p:nvPr/>
        </p:nvSpPr>
        <p:spPr>
          <a:xfrm>
            <a:off x="431073" y="1894114"/>
            <a:ext cx="8216537" cy="2308324"/>
          </a:xfrm>
          <a:prstGeom prst="rect">
            <a:avLst/>
          </a:prstGeom>
          <a:noFill/>
        </p:spPr>
        <p:txBody>
          <a:bodyPr wrap="square" rtlCol="0">
            <a:spAutoFit/>
          </a:bodyPr>
          <a:lstStyle/>
          <a:p>
            <a:pPr algn="just"/>
            <a:r>
              <a:rPr lang="fr-FR" sz="1600" dirty="0">
                <a:solidFill>
                  <a:schemeClr val="tx1"/>
                </a:solidFill>
              </a:rPr>
              <a:t>Comme chaque pays est structuré différemment, nous pouvons dire qu’au niveau local, il existe généralement des organismes régionaux, des organismes de comté ou des organismes locaux tels que les municipalités. Ce qui signifie qu’il existe également différents organismes de réglementation et catégories de règles, tels que les parlements régionaux ou les ordonnances et plans municipaux.</a:t>
            </a:r>
          </a:p>
          <a:p>
            <a:pPr algn="just"/>
            <a:r>
              <a:rPr lang="fr-FR" sz="1600" dirty="0">
                <a:solidFill>
                  <a:schemeClr val="tx1"/>
                </a:solidFill>
              </a:rPr>
              <a:t>
À titre d’exemple de cette diversité, nous avons prédéfini l’exemple de la République tchèque et de l’Espagne.
</a:t>
            </a:r>
            <a:endParaRPr lang="es-E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19</a:t>
            </a:fld>
            <a:endParaRPr/>
          </a:p>
        </p:txBody>
      </p:sp>
      <p:sp>
        <p:nvSpPr>
          <p:cNvPr id="72" name="Google Shape;72;g10b78f225a7_0_23"/>
          <p:cNvSpPr txBox="1"/>
          <p:nvPr/>
        </p:nvSpPr>
        <p:spPr>
          <a:xfrm>
            <a:off x="285530" y="878295"/>
            <a:ext cx="8558023" cy="810623"/>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3. Organismes de réglementation de l’environnement au niveau local</a:t>
            </a:r>
            <a:endParaRPr lang="en-GB" sz="2800" dirty="0">
              <a:solidFill>
                <a:schemeClr val="lt1"/>
              </a:solidFill>
            </a:endParaRPr>
          </a:p>
        </p:txBody>
      </p:sp>
      <p:sp>
        <p:nvSpPr>
          <p:cNvPr id="9" name="8 CuadroTexto"/>
          <p:cNvSpPr txBox="1"/>
          <p:nvPr/>
        </p:nvSpPr>
        <p:spPr>
          <a:xfrm>
            <a:off x="352698" y="2586445"/>
            <a:ext cx="8451668" cy="3539430"/>
          </a:xfrm>
          <a:prstGeom prst="rect">
            <a:avLst/>
          </a:prstGeom>
          <a:noFill/>
        </p:spPr>
        <p:txBody>
          <a:bodyPr wrap="square" rtlCol="0">
            <a:spAutoFit/>
          </a:bodyPr>
          <a:lstStyle/>
          <a:p>
            <a:pPr algn="just"/>
            <a:endParaRPr lang="en-GB" sz="1600" dirty="0"/>
          </a:p>
          <a:p>
            <a:pPr algn="just"/>
            <a:r>
              <a:rPr lang="fr-FR" sz="1600" dirty="0"/>
              <a:t>Les autorités municipales et régionales ont délégué (du gouvernement) et des compétences indépendantes. Les derniers sont principalement liés à des besoins spécifiques concernant le développement durable du territoire. Leurs programmes et stratégies couvrent l’aménagement du territoire, le programme de réduction des émissions, le programme d’amélioration de la qualité de l’air, le concept de développement des infrastructures de transport, le concept de développement du vélo, la stratégie de développement durable du territoire et plus encore.</a:t>
            </a:r>
          </a:p>
          <a:p>
            <a:pPr algn="just"/>
            <a:r>
              <a:rPr lang="fr-FR" sz="1600" dirty="0"/>
              <a:t>
Certaines villes sont membres des </a:t>
            </a:r>
            <a:r>
              <a:rPr lang="fr-FR" sz="1600" b="1" dirty="0">
                <a:solidFill>
                  <a:srgbClr val="18C320"/>
                </a:solidFill>
              </a:rPr>
              <a:t>Villes-santé de la République tchèque</a:t>
            </a:r>
            <a:r>
              <a:rPr lang="fr-FR" sz="1600" dirty="0"/>
              <a:t>, dont la vision principale est d’assurer la santé et le bien-être de leurs habitants et de poursuivre le développement durable.
</a:t>
            </a:r>
            <a:endParaRPr lang="en-GB" sz="1600" dirty="0"/>
          </a:p>
          <a:p>
            <a:pPr algn="just"/>
            <a:r>
              <a:rPr lang="en-US" sz="1600" dirty="0">
                <a:solidFill>
                  <a:schemeClr val="tx1"/>
                </a:solidFill>
              </a:rPr>
              <a:t> </a:t>
            </a:r>
            <a:endParaRPr lang="es-ES" sz="1600" dirty="0"/>
          </a:p>
        </p:txBody>
      </p:sp>
      <p:graphicFrame>
        <p:nvGraphicFramePr>
          <p:cNvPr id="7" name="6 Tabla"/>
          <p:cNvGraphicFramePr>
            <a:graphicFrameLocks noGrp="1"/>
          </p:cNvGraphicFramePr>
          <p:nvPr/>
        </p:nvGraphicFramePr>
        <p:xfrm>
          <a:off x="1985555" y="1854197"/>
          <a:ext cx="5712824" cy="810623"/>
        </p:xfrm>
        <a:graphic>
          <a:graphicData uri="http://schemas.openxmlformats.org/drawingml/2006/table">
            <a:tbl>
              <a:tblPr firstRow="1" bandRow="1">
                <a:tableStyleId>{980C5976-FB19-4867-A2B4-DEF7078B3A27}</a:tableStyleId>
              </a:tblPr>
              <a:tblGrid>
                <a:gridCol w="2041392">
                  <a:extLst>
                    <a:ext uri="{9D8B030D-6E8A-4147-A177-3AD203B41FA5}">
                      <a16:colId xmlns:a16="http://schemas.microsoft.com/office/drawing/2014/main" val="20000"/>
                    </a:ext>
                  </a:extLst>
                </a:gridCol>
                <a:gridCol w="3671432">
                  <a:extLst>
                    <a:ext uri="{9D8B030D-6E8A-4147-A177-3AD203B41FA5}">
                      <a16:colId xmlns:a16="http://schemas.microsoft.com/office/drawing/2014/main" val="20001"/>
                    </a:ext>
                  </a:extLst>
                </a:gridCol>
              </a:tblGrid>
              <a:tr h="810623">
                <a:tc>
                  <a:txBody>
                    <a:bodyPr/>
                    <a:lstStyle/>
                    <a:p>
                      <a:endParaRPr lang="es-E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err="1"/>
                        <a:t>République</a:t>
                      </a:r>
                      <a:r>
                        <a:rPr lang="en-GB" sz="2000" dirty="0"/>
                        <a:t> </a:t>
                      </a:r>
                      <a:r>
                        <a:rPr lang="en-GB" sz="2000" dirty="0" err="1"/>
                        <a:t>tchèque</a:t>
                      </a:r>
                      <a:r>
                        <a:rPr lang="en-GB" sz="2000" dirty="0"/>
                        <a:t>
</a:t>
                      </a:r>
                      <a:endParaRPr lang="es-ES"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6146" name="Picture 2"/>
          <p:cNvPicPr>
            <a:picLocks noChangeAspect="1" noChangeArrowheads="1"/>
          </p:cNvPicPr>
          <p:nvPr/>
        </p:nvPicPr>
        <p:blipFill>
          <a:blip r:embed="rId3"/>
          <a:srcRect/>
          <a:stretch>
            <a:fillRect/>
          </a:stretch>
        </p:blipFill>
        <p:spPr bwMode="auto">
          <a:xfrm>
            <a:off x="2638697" y="1688918"/>
            <a:ext cx="1129257" cy="756908"/>
          </a:xfrm>
          <a:prstGeom prst="rect">
            <a:avLst/>
          </a:prstGeom>
          <a:noFill/>
          <a:ln w="9525">
            <a:noFill/>
            <a:miter lim="800000"/>
            <a:headEnd/>
            <a:tailEnd/>
          </a:ln>
        </p:spPr>
      </p:pic>
      <p:pic>
        <p:nvPicPr>
          <p:cNvPr id="6147" name="Picture 3"/>
          <p:cNvPicPr>
            <a:picLocks noChangeAspect="1" noChangeArrowheads="1"/>
          </p:cNvPicPr>
          <p:nvPr/>
        </p:nvPicPr>
        <p:blipFill>
          <a:blip r:embed="rId4"/>
          <a:srcRect/>
          <a:stretch>
            <a:fillRect/>
          </a:stretch>
        </p:blipFill>
        <p:spPr bwMode="auto">
          <a:xfrm>
            <a:off x="4841967" y="5311487"/>
            <a:ext cx="2609850" cy="16287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a:t>
            </a:fld>
            <a:endParaRPr/>
          </a:p>
        </p:txBody>
      </p:sp>
      <p:sp>
        <p:nvSpPr>
          <p:cNvPr id="34" name="Google Shape;34;g10b78f225a7_0_0"/>
          <p:cNvSpPr txBox="1"/>
          <p:nvPr/>
        </p:nvSpPr>
        <p:spPr>
          <a:xfrm>
            <a:off x="248175" y="13667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À faire avant cette capsule: </a:t>
            </a:r>
            <a:endParaRPr lang="en-GB"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Capsule </a:t>
            </a:r>
            <a:r>
              <a:rPr lang="en-GB" sz="2000" b="1" dirty="0" err="1">
                <a:solidFill>
                  <a:srgbClr val="18C320"/>
                </a:solidFill>
              </a:rPr>
              <a:t>liée</a:t>
            </a:r>
            <a:r>
              <a:rPr lang="en-GB" sz="2000" b="1" dirty="0">
                <a:solidFill>
                  <a:srgbClr val="18C320"/>
                </a:solidFill>
              </a:rPr>
              <a:t> à:</a:t>
            </a:r>
            <a:endParaRPr lang="en-GB"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1600" i="0" u="none" strike="noStrike" cap="none" dirty="0">
                <a:solidFill>
                  <a:schemeClr val="dk1"/>
                </a:solidFill>
                <a:latin typeface="Arial"/>
                <a:ea typeface="Arial"/>
                <a:cs typeface="Arial"/>
                <a:sym typeface="Arial"/>
              </a:rPr>
              <a:t>1.2.1, 1.2.2</a:t>
            </a:r>
            <a:endParaRPr sz="160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buSzPts val="3200"/>
            </a:pPr>
            <a:r>
              <a:rPr lang="es-ES" sz="1600" dirty="0">
                <a:solidFill>
                  <a:schemeClr val="dk1"/>
                </a:solidFill>
              </a:rPr>
              <a:t>1.4.5, 1.4.6, 2.4.2, 2.4.5</a:t>
            </a: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Auteurs:</a:t>
            </a:r>
            <a:endParaRPr lang="en-GB"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13783" y="4630526"/>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US" sz="1600" dirty="0">
                <a:solidFill>
                  <a:schemeClr val="dk1"/>
                </a:solidFill>
              </a:rPr>
              <a:t>MLC ITS Euskadi  &amp; SUSMILE Consortium</a:t>
            </a:r>
            <a:endParaRPr lang="es-ES" sz="1600" dirty="0">
              <a:solidFill>
                <a:schemeClr val="dk1"/>
              </a:solidFill>
            </a:endParaRPr>
          </a:p>
        </p:txBody>
      </p:sp>
      <p:sp>
        <p:nvSpPr>
          <p:cNvPr id="9" name="8 Rectángulo"/>
          <p:cNvSpPr/>
          <p:nvPr/>
        </p:nvSpPr>
        <p:spPr>
          <a:xfrm>
            <a:off x="4454820" y="3275112"/>
            <a:ext cx="234360" cy="307777"/>
          </a:xfrm>
          <a:prstGeom prst="rect">
            <a:avLst/>
          </a:prstGeom>
        </p:spPr>
        <p:txBody>
          <a:bodyPr wrap="none">
            <a:spAutoFit/>
          </a:bodyPr>
          <a:lstStyle/>
          <a:p>
            <a:r>
              <a:rPr lang="es-ES" dirty="0"/>
              <a:t> </a:t>
            </a:r>
          </a:p>
        </p:txBody>
      </p:sp>
      <p:sp>
        <p:nvSpPr>
          <p:cNvPr id="10" name="9 Rectángulo"/>
          <p:cNvSpPr/>
          <p:nvPr/>
        </p:nvSpPr>
        <p:spPr>
          <a:xfrm>
            <a:off x="4454820" y="3275112"/>
            <a:ext cx="234360" cy="307777"/>
          </a:xfrm>
          <a:prstGeom prst="rect">
            <a:avLst/>
          </a:prstGeom>
        </p:spPr>
        <p:txBody>
          <a:bodyPr wrap="none">
            <a:spAutoFit/>
          </a:bodyPr>
          <a:lstStyle/>
          <a:p>
            <a:r>
              <a:rPr lang="es-E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20</a:t>
            </a:fld>
            <a:endParaRPr/>
          </a:p>
        </p:txBody>
      </p:sp>
      <p:sp>
        <p:nvSpPr>
          <p:cNvPr id="9" name="8 CuadroTexto"/>
          <p:cNvSpPr txBox="1"/>
          <p:nvPr/>
        </p:nvSpPr>
        <p:spPr>
          <a:xfrm>
            <a:off x="352698" y="2586445"/>
            <a:ext cx="8451668" cy="2062103"/>
          </a:xfrm>
          <a:prstGeom prst="rect">
            <a:avLst/>
          </a:prstGeom>
          <a:noFill/>
        </p:spPr>
        <p:txBody>
          <a:bodyPr wrap="square" rtlCol="0">
            <a:spAutoFit/>
          </a:bodyPr>
          <a:lstStyle/>
          <a:p>
            <a:pPr algn="just"/>
            <a:r>
              <a:rPr lang="fr-FR" sz="1600" dirty="0"/>
              <a:t>L’Espagne est organisée par les communautés autonomes, et la communauté autonome du Pays basque - Euskadi est l’une d’entre elles.</a:t>
            </a:r>
          </a:p>
          <a:p>
            <a:pPr algn="just"/>
            <a:r>
              <a:rPr lang="fr-FR" sz="1600" dirty="0"/>
              <a:t>
La région du Pays basque a son propre Parlement et a approuvé en 2019 la loi sur la durabilité énergétique. 
</a:t>
            </a:r>
            <a:endParaRPr lang="en-US" sz="1600" dirty="0"/>
          </a:p>
          <a:p>
            <a:pPr algn="just"/>
            <a:endParaRPr lang="en-US" sz="1600" dirty="0"/>
          </a:p>
          <a:p>
            <a:pPr algn="just"/>
            <a:endParaRPr lang="en-US" sz="1600" dirty="0"/>
          </a:p>
        </p:txBody>
      </p:sp>
      <p:graphicFrame>
        <p:nvGraphicFramePr>
          <p:cNvPr id="7" name="6 Tabla"/>
          <p:cNvGraphicFramePr>
            <a:graphicFrameLocks noGrp="1"/>
          </p:cNvGraphicFramePr>
          <p:nvPr/>
        </p:nvGraphicFramePr>
        <p:xfrm>
          <a:off x="1959429" y="1645192"/>
          <a:ext cx="5712824" cy="810623"/>
        </p:xfrm>
        <a:graphic>
          <a:graphicData uri="http://schemas.openxmlformats.org/drawingml/2006/table">
            <a:tbl>
              <a:tblPr firstRow="1" bandRow="1">
                <a:tableStyleId>{980C5976-FB19-4867-A2B4-DEF7078B3A27}</a:tableStyleId>
              </a:tblPr>
              <a:tblGrid>
                <a:gridCol w="2041392">
                  <a:extLst>
                    <a:ext uri="{9D8B030D-6E8A-4147-A177-3AD203B41FA5}">
                      <a16:colId xmlns:a16="http://schemas.microsoft.com/office/drawing/2014/main" val="20000"/>
                    </a:ext>
                  </a:extLst>
                </a:gridCol>
                <a:gridCol w="3671432">
                  <a:extLst>
                    <a:ext uri="{9D8B030D-6E8A-4147-A177-3AD203B41FA5}">
                      <a16:colId xmlns:a16="http://schemas.microsoft.com/office/drawing/2014/main" val="20001"/>
                    </a:ext>
                  </a:extLst>
                </a:gridCol>
              </a:tblGrid>
              <a:tr h="810623">
                <a:tc>
                  <a:txBody>
                    <a:bodyPr/>
                    <a:lstStyle/>
                    <a:p>
                      <a:endParaRPr lang="es-E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err="1"/>
                        <a:t>Espagne</a:t>
                      </a:r>
                      <a:endParaRPr lang="es-ES"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7170" name="Picture 2"/>
          <p:cNvPicPr>
            <a:picLocks noChangeAspect="1" noChangeArrowheads="1"/>
          </p:cNvPicPr>
          <p:nvPr/>
        </p:nvPicPr>
        <p:blipFill>
          <a:blip r:embed="rId3"/>
          <a:srcRect/>
          <a:stretch>
            <a:fillRect/>
          </a:stretch>
        </p:blipFill>
        <p:spPr bwMode="auto">
          <a:xfrm>
            <a:off x="3291840" y="1747159"/>
            <a:ext cx="1044893" cy="692747"/>
          </a:xfrm>
          <a:prstGeom prst="rect">
            <a:avLst/>
          </a:prstGeom>
          <a:noFill/>
          <a:ln w="9525">
            <a:noFill/>
            <a:miter lim="800000"/>
            <a:headEnd/>
            <a:tailEnd/>
          </a:ln>
        </p:spPr>
      </p:pic>
      <p:pic>
        <p:nvPicPr>
          <p:cNvPr id="10" name="Picture 2"/>
          <p:cNvPicPr>
            <a:picLocks noChangeAspect="1" noChangeArrowheads="1"/>
          </p:cNvPicPr>
          <p:nvPr/>
        </p:nvPicPr>
        <p:blipFill>
          <a:blip r:embed="rId4"/>
          <a:srcRect/>
          <a:stretch>
            <a:fillRect/>
          </a:stretch>
        </p:blipFill>
        <p:spPr bwMode="auto">
          <a:xfrm>
            <a:off x="2128431" y="4614456"/>
            <a:ext cx="977128" cy="545374"/>
          </a:xfrm>
          <a:prstGeom prst="rect">
            <a:avLst/>
          </a:prstGeom>
          <a:noFill/>
          <a:ln w="9525">
            <a:noFill/>
            <a:miter lim="800000"/>
            <a:headEnd/>
            <a:tailEnd/>
          </a:ln>
        </p:spPr>
      </p:pic>
      <p:pic>
        <p:nvPicPr>
          <p:cNvPr id="7171" name="Picture 3"/>
          <p:cNvPicPr>
            <a:picLocks noChangeAspect="1" noChangeArrowheads="1"/>
          </p:cNvPicPr>
          <p:nvPr/>
        </p:nvPicPr>
        <p:blipFill>
          <a:blip r:embed="rId5"/>
          <a:srcRect/>
          <a:stretch>
            <a:fillRect/>
          </a:stretch>
        </p:blipFill>
        <p:spPr bwMode="auto">
          <a:xfrm>
            <a:off x="3891780" y="4548052"/>
            <a:ext cx="3476625" cy="609600"/>
          </a:xfrm>
          <a:prstGeom prst="rect">
            <a:avLst/>
          </a:prstGeom>
          <a:noFill/>
          <a:ln w="9525">
            <a:noFill/>
            <a:miter lim="800000"/>
            <a:headEnd/>
            <a:tailEnd/>
          </a:ln>
        </p:spPr>
      </p:pic>
      <p:sp>
        <p:nvSpPr>
          <p:cNvPr id="2" name="Google Shape;72;g10b78f225a7_0_23">
            <a:extLst>
              <a:ext uri="{FF2B5EF4-FFF2-40B4-BE49-F238E27FC236}">
                <a16:creationId xmlns:a16="http://schemas.microsoft.com/office/drawing/2014/main" id="{2CB15F65-773C-41C3-1B97-9AC190B832E8}"/>
              </a:ext>
            </a:extLst>
          </p:cNvPr>
          <p:cNvSpPr txBox="1"/>
          <p:nvPr/>
        </p:nvSpPr>
        <p:spPr>
          <a:xfrm>
            <a:off x="285530" y="878295"/>
            <a:ext cx="8558023" cy="810623"/>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3. Organismes de réglementation de l’environnement au niveau local</a:t>
            </a:r>
            <a:endParaRPr lang="en-GB" sz="2800" dirty="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21</a:t>
            </a:fld>
            <a:endParaRPr/>
          </a:p>
        </p:txBody>
      </p:sp>
      <p:sp>
        <p:nvSpPr>
          <p:cNvPr id="9" name="8 CuadroTexto"/>
          <p:cNvSpPr txBox="1"/>
          <p:nvPr/>
        </p:nvSpPr>
        <p:spPr>
          <a:xfrm>
            <a:off x="352698" y="1763485"/>
            <a:ext cx="8451668" cy="3293209"/>
          </a:xfrm>
          <a:prstGeom prst="rect">
            <a:avLst/>
          </a:prstGeom>
          <a:noFill/>
        </p:spPr>
        <p:txBody>
          <a:bodyPr wrap="square" rtlCol="0">
            <a:spAutoFit/>
          </a:bodyPr>
          <a:lstStyle/>
          <a:p>
            <a:pPr algn="just"/>
            <a:r>
              <a:rPr lang="en-US" sz="1600" b="1" dirty="0"/>
              <a:t>
Source (site Web) : </a:t>
            </a:r>
            <a:r>
              <a:rPr lang="fr-FR" sz="1600" dirty="0">
                <a:solidFill>
                  <a:schemeClr val="tx1"/>
                </a:solidFill>
              </a:rPr>
              <a:t>Gouvernement basque. (21 février 2019). </a:t>
            </a:r>
            <a:r>
              <a:rPr lang="fr-FR" sz="1600" i="1" dirty="0">
                <a:solidFill>
                  <a:schemeClr val="tx1"/>
                </a:solidFill>
              </a:rPr>
              <a:t>Loi 4/2019, 21 février, sur la durabilité énergétique de la région du Pays Basque.  </a:t>
            </a:r>
            <a:r>
              <a:rPr lang="fr-FR" sz="1600" dirty="0">
                <a:solidFill>
                  <a:schemeClr val="tx1"/>
                </a:solidFill>
              </a:rPr>
              <a:t>
</a:t>
            </a:r>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US" sz="1600" dirty="0"/>
          </a:p>
          <a:p>
            <a:pPr algn="just"/>
            <a:r>
              <a:rPr lang="en-GB" sz="1600" b="1" dirty="0"/>
              <a:t>Résumé: 
</a:t>
            </a:r>
            <a:r>
              <a:rPr lang="fr-FR" sz="1600" dirty="0"/>
              <a:t>Selon la règle, les municipalités peuvent interdire ou restreindre l’accès à certaines zones de leur terme municipal aux véhicules qui n’utilisent pas de carburants de remplacement ou à ceux qui dépassent certains niveaux d’émission, en raison de leur technologie de propulsion.</a:t>
            </a:r>
            <a:endParaRPr lang="es-ES" sz="1600" dirty="0"/>
          </a:p>
        </p:txBody>
      </p:sp>
      <p:sp>
        <p:nvSpPr>
          <p:cNvPr id="2" name="CuadroTexto 1">
            <a:extLst>
              <a:ext uri="{FF2B5EF4-FFF2-40B4-BE49-F238E27FC236}">
                <a16:creationId xmlns:a16="http://schemas.microsoft.com/office/drawing/2014/main" id="{5B30E36D-A7F8-A316-B6DB-90773182F02C}"/>
              </a:ext>
            </a:extLst>
          </p:cNvPr>
          <p:cNvSpPr txBox="1"/>
          <p:nvPr/>
        </p:nvSpPr>
        <p:spPr>
          <a:xfrm>
            <a:off x="2226213" y="2902258"/>
            <a:ext cx="6158132" cy="523220"/>
          </a:xfrm>
          <a:prstGeom prst="rect">
            <a:avLst/>
          </a:prstGeom>
          <a:noFill/>
        </p:spPr>
        <p:txBody>
          <a:bodyPr wrap="square">
            <a:spAutoFit/>
          </a:bodyPr>
          <a:lstStyle/>
          <a:p>
            <a:r>
              <a:rPr lang="en-GB" sz="1400" dirty="0">
                <a:solidFill>
                  <a:srgbClr val="FF0000"/>
                </a:solidFill>
                <a:hlinkClick r:id="rId3"/>
              </a:rPr>
              <a:t>https</a:t>
            </a:r>
            <a:r>
              <a:rPr lang="en-GB" sz="1400" dirty="0">
                <a:hlinkClick r:id="rId3"/>
              </a:rPr>
              <a:t>://www.legegunea.euskadi.eus/eli/es-pv/l/2019/02/21/4/dof/spa/html/webleg00-contfich/es/</a:t>
            </a:r>
            <a:r>
              <a:rPr lang="en-GB" sz="1400" dirty="0"/>
              <a:t> </a:t>
            </a:r>
          </a:p>
        </p:txBody>
      </p:sp>
      <p:pic>
        <p:nvPicPr>
          <p:cNvPr id="3" name="Irudia 3">
            <a:extLst>
              <a:ext uri="{FF2B5EF4-FFF2-40B4-BE49-F238E27FC236}">
                <a16:creationId xmlns:a16="http://schemas.microsoft.com/office/drawing/2014/main" id="{B1706908-591B-F5FD-E8D8-B440D8C3D1E6}"/>
              </a:ext>
            </a:extLst>
          </p:cNvPr>
          <p:cNvPicPr>
            <a:picLocks noChangeAspect="1"/>
          </p:cNvPicPr>
          <p:nvPr/>
        </p:nvPicPr>
        <p:blipFill>
          <a:blip r:embed="rId4"/>
          <a:stretch>
            <a:fillRect/>
          </a:stretch>
        </p:blipFill>
        <p:spPr>
          <a:xfrm>
            <a:off x="1069961" y="2758824"/>
            <a:ext cx="810087" cy="810087"/>
          </a:xfrm>
          <a:prstGeom prst="rect">
            <a:avLst/>
          </a:prstGeom>
        </p:spPr>
      </p:pic>
      <p:sp>
        <p:nvSpPr>
          <p:cNvPr id="4" name="Google Shape;72;g10b78f225a7_0_23">
            <a:extLst>
              <a:ext uri="{FF2B5EF4-FFF2-40B4-BE49-F238E27FC236}">
                <a16:creationId xmlns:a16="http://schemas.microsoft.com/office/drawing/2014/main" id="{352DF30D-379F-446F-8919-E4687315D7E3}"/>
              </a:ext>
            </a:extLst>
          </p:cNvPr>
          <p:cNvSpPr txBox="1"/>
          <p:nvPr/>
        </p:nvSpPr>
        <p:spPr>
          <a:xfrm>
            <a:off x="285530" y="878295"/>
            <a:ext cx="8558023" cy="810623"/>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3. Organismes de réglementation de l’environnement au niveau local</a:t>
            </a:r>
            <a:endParaRPr lang="en-GB" sz="2800" dirty="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22</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n-GB" sz="2800" dirty="0" err="1">
                <a:solidFill>
                  <a:schemeClr val="lt1"/>
                </a:solidFill>
              </a:rPr>
              <a:t>Exercices</a:t>
            </a:r>
            <a:endParaRPr lang="en-GB" sz="2800" b="0" i="0" u="none" strike="noStrike" cap="none" dirty="0">
              <a:solidFill>
                <a:schemeClr val="lt1"/>
              </a:solidFill>
              <a:latin typeface="Arial"/>
              <a:ea typeface="Arial"/>
              <a:cs typeface="Arial"/>
              <a:sym typeface="Arial"/>
            </a:endParaRPr>
          </a:p>
        </p:txBody>
      </p:sp>
      <p:sp>
        <p:nvSpPr>
          <p:cNvPr id="80" name="Google Shape;80;g10b78f226a2_0_0"/>
          <p:cNvSpPr/>
          <p:nvPr/>
        </p:nvSpPr>
        <p:spPr>
          <a:xfrm>
            <a:off x="326575" y="1704724"/>
            <a:ext cx="8477700" cy="4330315"/>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lgn="just">
              <a:buSzPts val="2000"/>
            </a:pPr>
            <a:r>
              <a:rPr lang="fr-FR" sz="2000" dirty="0">
                <a:solidFill>
                  <a:schemeClr val="tx1"/>
                </a:solidFill>
              </a:rPr>
              <a:t>Sélectionnez la bonne réponse pour chaque question :
1) La Commission européenne:</a:t>
            </a:r>
          </a:p>
          <a:p>
            <a:pPr lvl="0" algn="just">
              <a:buSzPts val="2000"/>
            </a:pPr>
            <a:r>
              <a:rPr lang="fr-FR" sz="2000" dirty="0">
                <a:solidFill>
                  <a:schemeClr val="tx1"/>
                </a:solidFill>
              </a:rPr>
              <a:t>
A. Est l’organe législatif de l’UE et il est situé à Bruxelles.
B. Propose et applique la législation européenne. Il est situé au Luxembourg.
C. Propose et applique la législation européenne. Il est situé à Bruxelles.
</a:t>
            </a:r>
            <a:endParaRPr lang="en-US" sz="2000" dirty="0">
              <a:solidFill>
                <a:schemeClr val="tx1"/>
              </a:solidFill>
            </a:endParaRPr>
          </a:p>
          <a:p>
            <a:pPr marL="457200" lvl="0" indent="-457200" algn="just">
              <a:buSzPts val="2000"/>
              <a:buAutoNum type="alphaLcParenR"/>
            </a:pPr>
            <a:endParaRPr lang="en-US" sz="2000" dirty="0">
              <a:solidFill>
                <a:schemeClr val="tx1"/>
              </a:solidFill>
            </a:endParaRPr>
          </a:p>
          <a:p>
            <a:pPr marL="457200" lvl="0" indent="-457200" algn="just">
              <a:buSzPts val="2000"/>
              <a:buAutoNum type="alphaLcParenR"/>
            </a:pPr>
            <a:endParaRPr lang="en-US" sz="2000" dirty="0">
              <a:solidFill>
                <a:schemeClr val="tx1"/>
              </a:solidFill>
            </a:endParaRPr>
          </a:p>
          <a:p>
            <a:pPr marL="457200" lvl="0" indent="-457200" algn="just">
              <a:buSzPts val="2000"/>
              <a:buAutoNum type="alphaLcParenR"/>
            </a:pPr>
            <a:endParaRPr lang="en-US" sz="2000" dirty="0">
              <a:solidFill>
                <a:schemeClr val="tx1"/>
              </a:solidFill>
            </a:endParaRPr>
          </a:p>
          <a:p>
            <a:pPr marL="0" lvl="0" indent="0" algn="just" rtl="0">
              <a:spcBef>
                <a:spcPts val="0"/>
              </a:spcBef>
              <a:spcAft>
                <a:spcPts val="0"/>
              </a:spcAft>
              <a:buNone/>
            </a:pPr>
            <a:endParaRPr sz="2000" dirty="0">
              <a:solidFill>
                <a:srgbClr val="7F7F7F"/>
              </a:solidFill>
            </a:endParaRPr>
          </a:p>
          <a:p>
            <a:pPr marL="0" lvl="0" indent="0" algn="just" rtl="0">
              <a:spcBef>
                <a:spcPts val="0"/>
              </a:spcBef>
              <a:spcAft>
                <a:spcPts val="0"/>
              </a:spcAft>
              <a:buNone/>
            </a:pPr>
            <a:endParaRPr sz="2000" dirty="0">
              <a:solidFill>
                <a:schemeClr val="lt1"/>
              </a:solidFill>
            </a:endParaRPr>
          </a:p>
          <a:p>
            <a:pPr marL="0" marR="0" lvl="0" indent="0" algn="just" rtl="0">
              <a:lnSpc>
                <a:spcPct val="100000"/>
              </a:lnSpc>
              <a:spcBef>
                <a:spcPts val="0"/>
              </a:spcBef>
              <a:spcAft>
                <a:spcPts val="0"/>
              </a:spcAft>
              <a:buClr>
                <a:srgbClr val="000000"/>
              </a:buClr>
              <a:buSzPts val="2000"/>
              <a:buFont typeface="Arial"/>
              <a:buNone/>
            </a:pPr>
            <a:endParaRPr sz="2000" dirty="0">
              <a:solidFill>
                <a:srgbClr val="7F7F7F"/>
              </a:solidFil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23</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n-GB" sz="2800" dirty="0" err="1">
                <a:solidFill>
                  <a:schemeClr val="lt1"/>
                </a:solidFill>
              </a:rPr>
              <a:t>Exercices</a:t>
            </a:r>
            <a:endParaRPr lang="en-GB" sz="2800" b="0" i="0" u="none" strike="noStrike" cap="none" dirty="0">
              <a:solidFill>
                <a:schemeClr val="lt1"/>
              </a:solidFill>
              <a:latin typeface="Arial"/>
              <a:ea typeface="Arial"/>
              <a:cs typeface="Arial"/>
              <a:sym typeface="Arial"/>
            </a:endParaRPr>
          </a:p>
        </p:txBody>
      </p:sp>
      <p:sp>
        <p:nvSpPr>
          <p:cNvPr id="80" name="Google Shape;80;g10b78f226a2_0_0"/>
          <p:cNvSpPr/>
          <p:nvPr/>
        </p:nvSpPr>
        <p:spPr>
          <a:xfrm>
            <a:off x="326575" y="1704724"/>
            <a:ext cx="8477700" cy="4330315"/>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lgn="just">
              <a:buSzPts val="2000"/>
            </a:pPr>
            <a:r>
              <a:rPr lang="fr-FR" sz="2000" dirty="0">
                <a:solidFill>
                  <a:schemeClr val="tx1"/>
                </a:solidFill>
              </a:rPr>
              <a:t>Sélectionnez la bonne réponse pour chaque question :
</a:t>
            </a:r>
            <a:endParaRPr lang="en-US" sz="2000" dirty="0">
              <a:solidFill>
                <a:schemeClr val="tx1"/>
              </a:solidFill>
            </a:endParaRPr>
          </a:p>
          <a:p>
            <a:pPr marL="457200" lvl="0" indent="-457200" algn="just">
              <a:buSzPts val="2000"/>
            </a:pPr>
            <a:r>
              <a:rPr lang="en-US" sz="2000" dirty="0">
                <a:solidFill>
                  <a:schemeClr val="tx1"/>
                </a:solidFill>
              </a:rPr>
              <a:t>2. </a:t>
            </a:r>
            <a:r>
              <a:rPr lang="fr-FR" sz="2000" dirty="0">
                <a:solidFill>
                  <a:schemeClr val="tx1"/>
                </a:solidFill>
              </a:rPr>
              <a:t>La stratégie du pacte vert pour l’Europe:
</a:t>
            </a:r>
            <a:endParaRPr lang="en-US" sz="2000" dirty="0">
              <a:solidFill>
                <a:schemeClr val="tx1"/>
              </a:solidFill>
            </a:endParaRPr>
          </a:p>
          <a:p>
            <a:pPr marL="457200" indent="-457200" algn="just">
              <a:buSzPts val="2000"/>
              <a:buFont typeface="Arial"/>
              <a:buAutoNum type="alphaLcParenR"/>
            </a:pPr>
            <a:r>
              <a:rPr lang="fr-FR" sz="2000" dirty="0">
                <a:solidFill>
                  <a:schemeClr val="tx1"/>
                </a:solidFill>
              </a:rPr>
              <a:t>Est l’une des cinq priorités de la Commission européenne
Est l’une des six priorités définies par le Parlement européen
Cela signifie que l’Europe vise à être le premier continent climatiquement neutre en devenant une économie moderne et efficace dans l’utilisation des ressources.</a:t>
            </a:r>
            <a:endParaRPr lang="en-US" sz="2000" dirty="0">
              <a:solidFill>
                <a:schemeClr val="tx1"/>
              </a:solidFill>
            </a:endParaRPr>
          </a:p>
          <a:p>
            <a:pPr marL="457200" lvl="0" indent="-457200" algn="just">
              <a:buSzPts val="2000"/>
              <a:buAutoNum type="alphaLcParenR"/>
            </a:pPr>
            <a:endParaRPr lang="en-US" sz="2000" dirty="0">
              <a:solidFill>
                <a:schemeClr val="tx1"/>
              </a:solidFill>
            </a:endParaRPr>
          </a:p>
          <a:p>
            <a:pPr marL="457200" lvl="0" indent="-457200" algn="just">
              <a:buSzPts val="2000"/>
              <a:buAutoNum type="alphaLcParenR"/>
            </a:pPr>
            <a:endParaRPr lang="en-US" sz="2000" dirty="0">
              <a:solidFill>
                <a:schemeClr val="tx1"/>
              </a:solidFill>
            </a:endParaRPr>
          </a:p>
          <a:p>
            <a:pPr marL="0" lvl="0" indent="0" algn="just" rtl="0">
              <a:spcBef>
                <a:spcPts val="0"/>
              </a:spcBef>
              <a:spcAft>
                <a:spcPts val="0"/>
              </a:spcAft>
              <a:buNone/>
            </a:pPr>
            <a:endParaRPr sz="2000" dirty="0">
              <a:solidFill>
                <a:srgbClr val="7F7F7F"/>
              </a:solidFill>
            </a:endParaRPr>
          </a:p>
          <a:p>
            <a:pPr marL="0" lvl="0" indent="0" algn="just" rtl="0">
              <a:spcBef>
                <a:spcPts val="0"/>
              </a:spcBef>
              <a:spcAft>
                <a:spcPts val="0"/>
              </a:spcAft>
              <a:buNone/>
            </a:pPr>
            <a:endParaRPr sz="2000" dirty="0">
              <a:solidFill>
                <a:schemeClr val="lt1"/>
              </a:solidFill>
            </a:endParaRPr>
          </a:p>
          <a:p>
            <a:pPr marL="0" marR="0" lvl="0" indent="0" algn="just" rtl="0">
              <a:lnSpc>
                <a:spcPct val="100000"/>
              </a:lnSpc>
              <a:spcBef>
                <a:spcPts val="0"/>
              </a:spcBef>
              <a:spcAft>
                <a:spcPts val="0"/>
              </a:spcAft>
              <a:buClr>
                <a:srgbClr val="000000"/>
              </a:buClr>
              <a:buSzPts val="2000"/>
              <a:buFont typeface="Arial"/>
              <a:buNone/>
            </a:pPr>
            <a:endParaRPr sz="2000" dirty="0">
              <a:solidFill>
                <a:srgbClr val="7F7F7F"/>
              </a:solidFil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24</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n-GB" sz="2800" dirty="0" err="1">
                <a:solidFill>
                  <a:schemeClr val="lt1"/>
                </a:solidFill>
              </a:rPr>
              <a:t>Exercices</a:t>
            </a:r>
            <a:endParaRPr lang="en-GB" sz="2800" b="0" i="0" u="none" strike="noStrike" cap="none" dirty="0">
              <a:solidFill>
                <a:schemeClr val="lt1"/>
              </a:solidFill>
              <a:latin typeface="Arial"/>
              <a:ea typeface="Arial"/>
              <a:cs typeface="Arial"/>
              <a:sym typeface="Arial"/>
            </a:endParaRPr>
          </a:p>
        </p:txBody>
      </p:sp>
      <p:sp>
        <p:nvSpPr>
          <p:cNvPr id="80" name="Google Shape;80;g10b78f226a2_0_0"/>
          <p:cNvSpPr/>
          <p:nvPr/>
        </p:nvSpPr>
        <p:spPr>
          <a:xfrm>
            <a:off x="326575" y="1704724"/>
            <a:ext cx="8477700" cy="4330315"/>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lgn="just">
              <a:buSzPts val="2000"/>
            </a:pPr>
            <a:r>
              <a:rPr lang="fr-FR" sz="2000" dirty="0">
                <a:solidFill>
                  <a:schemeClr val="tx1"/>
                </a:solidFill>
              </a:rPr>
              <a:t>Sélectionnez la bonne réponse pour chaque question :
</a:t>
            </a:r>
            <a:endParaRPr lang="en-GB" sz="2000" dirty="0">
              <a:solidFill>
                <a:schemeClr val="tx1"/>
              </a:solidFill>
            </a:endParaRPr>
          </a:p>
          <a:p>
            <a:pPr marL="457200" lvl="0" indent="-457200" algn="just">
              <a:buSzPts val="2000"/>
            </a:pPr>
            <a:r>
              <a:rPr lang="en-GB" sz="2000" dirty="0">
                <a:solidFill>
                  <a:schemeClr val="tx1"/>
                </a:solidFill>
              </a:rPr>
              <a:t>3. </a:t>
            </a:r>
            <a:r>
              <a:rPr lang="fr-FR" sz="2000" dirty="0">
                <a:solidFill>
                  <a:schemeClr val="tx1"/>
                </a:solidFill>
              </a:rPr>
              <a:t>La directive sur les véhicules propres ou la loi européenne sur le climat sont des règles:
</a:t>
            </a:r>
            <a:endParaRPr lang="en-GB" sz="2000" dirty="0">
              <a:solidFill>
                <a:schemeClr val="tx1"/>
              </a:solidFill>
            </a:endParaRPr>
          </a:p>
          <a:p>
            <a:pPr marL="457200" lvl="0" indent="-457200" algn="just">
              <a:buSzPts val="2000"/>
              <a:buAutoNum type="alphaLcParenR"/>
            </a:pPr>
            <a:r>
              <a:rPr lang="fr-FR" sz="2000" dirty="0">
                <a:solidFill>
                  <a:schemeClr val="tx1"/>
                </a:solidFill>
              </a:rPr>
              <a:t>Approuvé par le Parlement européen, situé à Bruxelles.
Approuvé par le Parlement européen, situé à Strasbourg (France), Bruxelles (Belgique) et Luxembourg 
Approuvé par la Commission européenne située à Bruxelles. </a:t>
            </a:r>
            <a:endParaRPr lang="en-US" sz="2000" dirty="0">
              <a:solidFill>
                <a:schemeClr val="tx1"/>
              </a:solidFill>
            </a:endParaRPr>
          </a:p>
          <a:p>
            <a:pPr marL="457200" lvl="0" indent="-457200" algn="just">
              <a:buSzPts val="2000"/>
              <a:buAutoNum type="alphaLcParenR"/>
            </a:pPr>
            <a:endParaRPr lang="en-US" sz="2000" dirty="0">
              <a:solidFill>
                <a:schemeClr val="tx1"/>
              </a:solidFill>
            </a:endParaRPr>
          </a:p>
          <a:p>
            <a:pPr marL="457200" lvl="0" indent="-457200" algn="just">
              <a:buSzPts val="2000"/>
              <a:buAutoNum type="alphaLcParenR"/>
            </a:pPr>
            <a:endParaRPr lang="en-US" sz="2000" dirty="0">
              <a:solidFill>
                <a:schemeClr val="tx1"/>
              </a:solidFill>
            </a:endParaRPr>
          </a:p>
          <a:p>
            <a:pPr marL="0" lvl="0" indent="0" algn="just" rtl="0">
              <a:spcBef>
                <a:spcPts val="0"/>
              </a:spcBef>
              <a:spcAft>
                <a:spcPts val="0"/>
              </a:spcAft>
              <a:buNone/>
            </a:pPr>
            <a:endParaRPr sz="2000" dirty="0">
              <a:solidFill>
                <a:srgbClr val="7F7F7F"/>
              </a:solidFill>
            </a:endParaRPr>
          </a:p>
          <a:p>
            <a:pPr marL="0" lvl="0" indent="0" algn="just" rtl="0">
              <a:spcBef>
                <a:spcPts val="0"/>
              </a:spcBef>
              <a:spcAft>
                <a:spcPts val="0"/>
              </a:spcAft>
              <a:buNone/>
            </a:pPr>
            <a:endParaRPr sz="2000" dirty="0">
              <a:solidFill>
                <a:schemeClr val="lt1"/>
              </a:solidFill>
            </a:endParaRPr>
          </a:p>
          <a:p>
            <a:pPr marL="0" marR="0" lvl="0" indent="0" algn="just" rtl="0">
              <a:lnSpc>
                <a:spcPct val="100000"/>
              </a:lnSpc>
              <a:spcBef>
                <a:spcPts val="0"/>
              </a:spcBef>
              <a:spcAft>
                <a:spcPts val="0"/>
              </a:spcAft>
              <a:buClr>
                <a:srgbClr val="000000"/>
              </a:buClr>
              <a:buSzPts val="2000"/>
              <a:buFont typeface="Arial"/>
              <a:buNone/>
            </a:pPr>
            <a:endParaRPr sz="2000" dirty="0">
              <a:solidFill>
                <a:srgbClr val="7F7F7F"/>
              </a:solidFil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25</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n-GB" sz="2800" dirty="0" err="1">
                <a:solidFill>
                  <a:schemeClr val="lt1"/>
                </a:solidFill>
              </a:rPr>
              <a:t>Exercisces</a:t>
            </a:r>
            <a:endParaRPr lang="en-GB" sz="2800" b="0" i="0" u="none" strike="noStrike" cap="none" dirty="0">
              <a:solidFill>
                <a:schemeClr val="lt1"/>
              </a:solidFill>
              <a:latin typeface="Arial"/>
              <a:ea typeface="Arial"/>
              <a:cs typeface="Arial"/>
              <a:sym typeface="Arial"/>
            </a:endParaRPr>
          </a:p>
        </p:txBody>
      </p:sp>
      <p:sp>
        <p:nvSpPr>
          <p:cNvPr id="80" name="Google Shape;80;g10b78f226a2_0_0"/>
          <p:cNvSpPr/>
          <p:nvPr/>
        </p:nvSpPr>
        <p:spPr>
          <a:xfrm>
            <a:off x="326575" y="1704724"/>
            <a:ext cx="8477700" cy="4330315"/>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lgn="just">
              <a:buSzPts val="2000"/>
            </a:pPr>
            <a:r>
              <a:rPr lang="fr-FR" sz="2000" dirty="0">
                <a:solidFill>
                  <a:schemeClr val="tx1"/>
                </a:solidFill>
              </a:rPr>
              <a:t>Sélectionnez la bonne réponse pour chaque question :
</a:t>
            </a:r>
            <a:endParaRPr lang="en-US" sz="2000" dirty="0">
              <a:solidFill>
                <a:schemeClr val="tx1"/>
              </a:solidFill>
            </a:endParaRPr>
          </a:p>
          <a:p>
            <a:pPr marL="457200" lvl="0" indent="-457200" algn="just">
              <a:buSzPts val="2000"/>
            </a:pPr>
            <a:r>
              <a:rPr lang="en-US" sz="2000" dirty="0">
                <a:solidFill>
                  <a:schemeClr val="tx1"/>
                </a:solidFill>
              </a:rPr>
              <a:t>4. Au </a:t>
            </a:r>
            <a:r>
              <a:rPr lang="en-US" sz="2000" dirty="0" err="1">
                <a:solidFill>
                  <a:schemeClr val="tx1"/>
                </a:solidFill>
              </a:rPr>
              <a:t>niveau</a:t>
            </a:r>
            <a:r>
              <a:rPr lang="en-US" sz="2000" dirty="0">
                <a:solidFill>
                  <a:schemeClr val="tx1"/>
                </a:solidFill>
              </a:rPr>
              <a:t> de </a:t>
            </a:r>
            <a:r>
              <a:rPr lang="en-US" sz="2000" dirty="0" err="1">
                <a:solidFill>
                  <a:schemeClr val="tx1"/>
                </a:solidFill>
              </a:rPr>
              <a:t>l’État</a:t>
            </a:r>
            <a:r>
              <a:rPr lang="en-US" sz="2000" dirty="0">
                <a:solidFill>
                  <a:schemeClr val="tx1"/>
                </a:solidFill>
              </a:rPr>
              <a:t> : 
</a:t>
            </a:r>
          </a:p>
          <a:p>
            <a:pPr marL="457200" lvl="0" indent="-457200" algn="just">
              <a:buSzPts val="2000"/>
              <a:buAutoNum type="alphaLcParenR"/>
            </a:pPr>
            <a:r>
              <a:rPr lang="fr-FR" sz="2000" dirty="0">
                <a:solidFill>
                  <a:schemeClr val="tx1"/>
                </a:solidFill>
              </a:rPr>
              <a:t>Les organismes régionaux de réglementation sont les organes législatifs. 
Il existe normalement des ministères qui supervisent les obligations imposées par la loi dans le domaine de l’environnement.
</a:t>
            </a:r>
            <a:r>
              <a:rPr lang="fr-FR" sz="2000" dirty="0"/>
              <a:t>Les ordonnances municipales sont les seules règles environnementales.</a:t>
            </a:r>
            <a:endParaRPr lang="en-US" sz="2000" dirty="0">
              <a:solidFill>
                <a:schemeClr val="tx1"/>
              </a:solidFill>
            </a:endParaRPr>
          </a:p>
          <a:p>
            <a:pPr marL="457200" lvl="0" indent="-457200" algn="just">
              <a:buSzPts val="2000"/>
              <a:buAutoNum type="alphaLcParenR"/>
            </a:pPr>
            <a:endParaRPr lang="en-US" sz="2000" dirty="0">
              <a:solidFill>
                <a:schemeClr val="tx1"/>
              </a:solidFill>
            </a:endParaRPr>
          </a:p>
          <a:p>
            <a:pPr marL="457200" lvl="0" indent="-457200" algn="just">
              <a:buSzPts val="2000"/>
              <a:buAutoNum type="alphaLcParenR"/>
            </a:pPr>
            <a:endParaRPr lang="en-US" sz="2000" dirty="0">
              <a:solidFill>
                <a:schemeClr val="tx1"/>
              </a:solidFill>
            </a:endParaRPr>
          </a:p>
          <a:p>
            <a:pPr marL="0" lvl="0" indent="0" algn="just" rtl="0">
              <a:spcBef>
                <a:spcPts val="0"/>
              </a:spcBef>
              <a:spcAft>
                <a:spcPts val="0"/>
              </a:spcAft>
              <a:buNone/>
            </a:pPr>
            <a:endParaRPr sz="2000" dirty="0">
              <a:solidFill>
                <a:srgbClr val="7F7F7F"/>
              </a:solidFill>
            </a:endParaRPr>
          </a:p>
          <a:p>
            <a:pPr marL="0" lvl="0" indent="0" algn="just" rtl="0">
              <a:spcBef>
                <a:spcPts val="0"/>
              </a:spcBef>
              <a:spcAft>
                <a:spcPts val="0"/>
              </a:spcAft>
              <a:buNone/>
            </a:pPr>
            <a:endParaRPr sz="2000" dirty="0">
              <a:solidFill>
                <a:schemeClr val="lt1"/>
              </a:solidFill>
            </a:endParaRPr>
          </a:p>
          <a:p>
            <a:pPr marL="0" marR="0" lvl="0" indent="0" algn="just" rtl="0">
              <a:lnSpc>
                <a:spcPct val="100000"/>
              </a:lnSpc>
              <a:spcBef>
                <a:spcPts val="0"/>
              </a:spcBef>
              <a:spcAft>
                <a:spcPts val="0"/>
              </a:spcAft>
              <a:buClr>
                <a:srgbClr val="000000"/>
              </a:buClr>
              <a:buSzPts val="2000"/>
              <a:buFont typeface="Arial"/>
              <a:buNone/>
            </a:pPr>
            <a:endParaRPr sz="2000" dirty="0">
              <a:solidFill>
                <a:srgbClr val="7F7F7F"/>
              </a:solidFil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26</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nSpc>
                <a:spcPct val="90000"/>
              </a:lnSpc>
              <a:buClr>
                <a:schemeClr val="lt1"/>
              </a:buClr>
              <a:buSzPts val="3959"/>
            </a:pPr>
            <a:r>
              <a:rPr lang="en-GB" sz="2800" dirty="0" err="1">
                <a:solidFill>
                  <a:schemeClr val="lt1"/>
                </a:solidFill>
              </a:rPr>
              <a:t>Références</a:t>
            </a:r>
            <a:endParaRPr lang="en-GB" sz="2800" b="0" i="0" u="none" strike="noStrike" cap="none" dirty="0">
              <a:solidFill>
                <a:schemeClr val="lt1"/>
              </a:solidFill>
              <a:latin typeface="Arial"/>
              <a:ea typeface="Arial"/>
              <a:cs typeface="Arial"/>
              <a:sym typeface="Arial"/>
            </a:endParaRPr>
          </a:p>
        </p:txBody>
      </p:sp>
      <p:sp>
        <p:nvSpPr>
          <p:cNvPr id="80" name="Google Shape;80;g10b78f226a2_0_0"/>
          <p:cNvSpPr/>
          <p:nvPr/>
        </p:nvSpPr>
        <p:spPr>
          <a:xfrm>
            <a:off x="326575" y="1704725"/>
            <a:ext cx="8477700" cy="1215600"/>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buSzPts val="2000"/>
            </a:pPr>
            <a:r>
              <a:rPr lang="en-GB" sz="1200" dirty="0">
                <a:solidFill>
                  <a:schemeClr val="tx1"/>
                </a:solidFill>
              </a:rPr>
              <a:t>(1) Commission </a:t>
            </a:r>
            <a:r>
              <a:rPr lang="en-GB" sz="1200" dirty="0" err="1">
                <a:solidFill>
                  <a:schemeClr val="tx1"/>
                </a:solidFill>
              </a:rPr>
              <a:t>européenne</a:t>
            </a:r>
            <a:r>
              <a:rPr lang="en-GB" sz="1200" dirty="0">
                <a:solidFill>
                  <a:schemeClr val="tx1"/>
                </a:solidFill>
              </a:rPr>
              <a:t>. </a:t>
            </a:r>
            <a:r>
              <a:rPr lang="en-GB" sz="1200" dirty="0">
                <a:solidFill>
                  <a:schemeClr val="tx1"/>
                </a:solidFill>
                <a:hlinkClick r:id="rId3"/>
              </a:rPr>
              <a:t>https://ec.europa.eu/info/index_en</a:t>
            </a:r>
            <a:r>
              <a:rPr lang="en-GB" sz="1200" dirty="0">
                <a:solidFill>
                  <a:schemeClr val="tx1"/>
                </a:solidFill>
              </a:rPr>
              <a:t> </a:t>
            </a:r>
          </a:p>
          <a:p>
            <a:pPr lvl="0">
              <a:buSzPts val="2000"/>
            </a:pPr>
            <a:r>
              <a:rPr lang="en-GB" sz="1200" dirty="0">
                <a:solidFill>
                  <a:schemeClr val="tx1"/>
                </a:solidFill>
              </a:rPr>
              <a:t>(2) </a:t>
            </a:r>
            <a:r>
              <a:rPr lang="en-GB" sz="1200" dirty="0" err="1">
                <a:solidFill>
                  <a:schemeClr val="tx1"/>
                </a:solidFill>
              </a:rPr>
              <a:t>Parlement</a:t>
            </a:r>
            <a:r>
              <a:rPr lang="en-GB" sz="1200" dirty="0">
                <a:solidFill>
                  <a:schemeClr val="tx1"/>
                </a:solidFill>
              </a:rPr>
              <a:t> </a:t>
            </a:r>
            <a:r>
              <a:rPr lang="en-GB" sz="1200" dirty="0" err="1">
                <a:solidFill>
                  <a:schemeClr val="tx1"/>
                </a:solidFill>
              </a:rPr>
              <a:t>européen</a:t>
            </a:r>
            <a:r>
              <a:rPr lang="en-GB" sz="1200" dirty="0">
                <a:solidFill>
                  <a:schemeClr val="tx1"/>
                </a:solidFill>
              </a:rPr>
              <a:t>. </a:t>
            </a:r>
            <a:r>
              <a:rPr lang="en-GB" sz="1200" dirty="0">
                <a:solidFill>
                  <a:schemeClr val="tx1"/>
                </a:solidFill>
                <a:hlinkClick r:id="rId4"/>
              </a:rPr>
              <a:t>https://www.europarl.europa.eu/portal/en</a:t>
            </a:r>
            <a:endParaRPr sz="12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1200" dirty="0">
              <a:solidFill>
                <a:srgbClr val="7F7F7F"/>
              </a:solidFill>
            </a:endParaRPr>
          </a:p>
          <a:p>
            <a:pPr marL="0" marR="0" lvl="0" indent="0" algn="l" rtl="0">
              <a:lnSpc>
                <a:spcPct val="100000"/>
              </a:lnSpc>
              <a:spcBef>
                <a:spcPts val="0"/>
              </a:spcBef>
              <a:spcAft>
                <a:spcPts val="0"/>
              </a:spcAft>
              <a:buClr>
                <a:srgbClr val="000000"/>
              </a:buClr>
              <a:buSzPts val="2000"/>
              <a:buFont typeface="Arial"/>
              <a:buNone/>
            </a:pPr>
            <a:endParaRPr sz="12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3</a:t>
            </a:fld>
            <a:endParaRPr lang="en-GB"/>
          </a:p>
        </p:txBody>
      </p:sp>
      <p:sp>
        <p:nvSpPr>
          <p:cNvPr id="3" name="2 Rectángulo"/>
          <p:cNvSpPr/>
          <p:nvPr/>
        </p:nvSpPr>
        <p:spPr>
          <a:xfrm>
            <a:off x="313508" y="891234"/>
            <a:ext cx="8477795" cy="523220"/>
          </a:xfrm>
          <a:prstGeom prst="rect">
            <a:avLst/>
          </a:prstGeom>
          <a:solidFill>
            <a:srgbClr val="18C320"/>
          </a:solidFill>
        </p:spPr>
        <p:txBody>
          <a:bodyPr wrap="square">
            <a:spAutoFit/>
          </a:bodyPr>
          <a:lstStyle/>
          <a:p>
            <a:r>
              <a:rPr lang="en-GB" sz="2800" dirty="0" err="1">
                <a:solidFill>
                  <a:schemeClr val="bg1"/>
                </a:solidFill>
              </a:rPr>
              <a:t>Objectifs</a:t>
            </a:r>
            <a:r>
              <a:rPr lang="en-GB" sz="2800" dirty="0">
                <a:solidFill>
                  <a:schemeClr val="bg1"/>
                </a:solidFill>
              </a:rPr>
              <a:t> de la Capsule</a:t>
            </a:r>
            <a:endParaRPr lang="en-GB" dirty="0"/>
          </a:p>
        </p:txBody>
      </p:sp>
      <p:sp>
        <p:nvSpPr>
          <p:cNvPr id="4" name="3 Rectángulo"/>
          <p:cNvSpPr/>
          <p:nvPr/>
        </p:nvSpPr>
        <p:spPr>
          <a:xfrm>
            <a:off x="313509" y="1586972"/>
            <a:ext cx="8464731" cy="2185214"/>
          </a:xfrm>
          <a:prstGeom prst="rect">
            <a:avLst/>
          </a:prstGeom>
          <a:ln>
            <a:solidFill>
              <a:schemeClr val="tx1">
                <a:lumMod val="50000"/>
                <a:lumOff val="50000"/>
              </a:schemeClr>
            </a:solidFill>
            <a:prstDash val="dash"/>
          </a:ln>
        </p:spPr>
        <p:txBody>
          <a:bodyPr wrap="square">
            <a:spAutoFit/>
          </a:bodyPr>
          <a:lstStyle/>
          <a:p>
            <a:pPr algn="just"/>
            <a:r>
              <a:rPr lang="fr-FR" sz="2000" dirty="0">
                <a:solidFill>
                  <a:schemeClr val="tx1"/>
                </a:solidFill>
              </a:rPr>
              <a:t>Cette capsule vise à présenter comment les réglementations environnementales (au niveau de l’UE, au niveau national ou local) ont un effet sur la livraison du dernier kilomètre et comment elles visent à la rendre plus durable.</a:t>
            </a:r>
            <a:br>
              <a:rPr lang="en-GB" dirty="0"/>
            </a:br>
            <a:br>
              <a:rPr lang="en-GB" dirty="0"/>
            </a:br>
            <a:br>
              <a:rPr lang="en-GB" dirty="0"/>
            </a:br>
            <a:br>
              <a:rPr lang="en-GB" dirty="0"/>
            </a:br>
            <a:endParaRPr lang="en-GB" dirty="0"/>
          </a:p>
        </p:txBody>
      </p:sp>
      <p:graphicFrame>
        <p:nvGraphicFramePr>
          <p:cNvPr id="6" name="5 Tabla"/>
          <p:cNvGraphicFramePr>
            <a:graphicFrameLocks noGrp="1"/>
          </p:cNvGraphicFramePr>
          <p:nvPr/>
        </p:nvGraphicFramePr>
        <p:xfrm>
          <a:off x="326571" y="4053498"/>
          <a:ext cx="8464731" cy="906060"/>
        </p:xfrm>
        <a:graphic>
          <a:graphicData uri="http://schemas.openxmlformats.org/drawingml/2006/table">
            <a:tbl>
              <a:tblPr/>
              <a:tblGrid>
                <a:gridCol w="2457809">
                  <a:extLst>
                    <a:ext uri="{9D8B030D-6E8A-4147-A177-3AD203B41FA5}">
                      <a16:colId xmlns:a16="http://schemas.microsoft.com/office/drawing/2014/main" val="20000"/>
                    </a:ext>
                  </a:extLst>
                </a:gridCol>
                <a:gridCol w="3103102">
                  <a:extLst>
                    <a:ext uri="{9D8B030D-6E8A-4147-A177-3AD203B41FA5}">
                      <a16:colId xmlns:a16="http://schemas.microsoft.com/office/drawing/2014/main" val="20001"/>
                    </a:ext>
                  </a:extLst>
                </a:gridCol>
                <a:gridCol w="873044">
                  <a:extLst>
                    <a:ext uri="{9D8B030D-6E8A-4147-A177-3AD203B41FA5}">
                      <a16:colId xmlns:a16="http://schemas.microsoft.com/office/drawing/2014/main" val="20002"/>
                    </a:ext>
                  </a:extLst>
                </a:gridCol>
                <a:gridCol w="1015388">
                  <a:extLst>
                    <a:ext uri="{9D8B030D-6E8A-4147-A177-3AD203B41FA5}">
                      <a16:colId xmlns:a16="http://schemas.microsoft.com/office/drawing/2014/main" val="20003"/>
                    </a:ext>
                  </a:extLst>
                </a:gridCol>
                <a:gridCol w="1015388">
                  <a:extLst>
                    <a:ext uri="{9D8B030D-6E8A-4147-A177-3AD203B41FA5}">
                      <a16:colId xmlns:a16="http://schemas.microsoft.com/office/drawing/2014/main" val="20004"/>
                    </a:ext>
                  </a:extLst>
                </a:gridCol>
              </a:tblGrid>
              <a:tr h="254228">
                <a:tc rowSpan="3">
                  <a:txBody>
                    <a:bodyPr/>
                    <a:lstStyle/>
                    <a:p>
                      <a:pPr algn="just" rtl="0" fontAlgn="t">
                        <a:spcBef>
                          <a:spcPts val="0"/>
                        </a:spcBef>
                        <a:spcAft>
                          <a:spcPts val="0"/>
                        </a:spcAft>
                      </a:pPr>
                      <a:r>
                        <a:rPr lang="en-GB" sz="1800" b="0" i="0" u="none" strike="noStrike" noProof="0" dirty="0" err="1">
                          <a:solidFill>
                            <a:srgbClr val="FFFFFF"/>
                          </a:solidFill>
                          <a:latin typeface="+mn-lt"/>
                        </a:rPr>
                        <a:t>Catégorie</a:t>
                      </a:r>
                      <a:endParaRPr lang="en-GB" sz="1800" noProof="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rowSpan="3">
                  <a:txBody>
                    <a:bodyPr/>
                    <a:lstStyle/>
                    <a:p>
                      <a:pPr algn="just" rtl="0" fontAlgn="t">
                        <a:spcBef>
                          <a:spcPts val="0"/>
                        </a:spcBef>
                        <a:spcAft>
                          <a:spcPts val="0"/>
                        </a:spcAft>
                      </a:pPr>
                      <a:r>
                        <a:rPr lang="en-GB" sz="1800" b="0" i="0" u="none" strike="noStrike" noProof="0" dirty="0">
                          <a:solidFill>
                            <a:schemeClr val="tx1"/>
                          </a:solidFill>
                          <a:latin typeface="Arial"/>
                        </a:rPr>
                        <a:t>Document, source</a:t>
                      </a:r>
                      <a:endParaRPr lang="en-GB" sz="1800" noProof="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algn="ctr" rtl="0" fontAlgn="t">
                        <a:spcBef>
                          <a:spcPts val="0"/>
                        </a:spcBef>
                        <a:spcAft>
                          <a:spcPts val="0"/>
                        </a:spcAft>
                      </a:pPr>
                      <a:r>
                        <a:rPr lang="es-ES" sz="1800" b="0" i="0" u="none" strike="noStrike" dirty="0">
                          <a:solidFill>
                            <a:srgbClr val="FFFFFF"/>
                          </a:solidFill>
                          <a:latin typeface="Arial"/>
                        </a:rPr>
                        <a:t>EQF</a:t>
                      </a:r>
                      <a:endParaRPr lang="es-ES" sz="180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dirty="0">
                          <a:solidFill>
                            <a:schemeClr val="tx1"/>
                          </a:solidFill>
                          <a:latin typeface="Arial"/>
                        </a:rPr>
                        <a:t>4</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5</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6</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25"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358400790"/>
              </p:ext>
            </p:extLst>
          </p:nvPr>
        </p:nvGraphicFramePr>
        <p:xfrm>
          <a:off x="326572" y="5281362"/>
          <a:ext cx="8490858" cy="342584"/>
        </p:xfrm>
        <a:graphic>
          <a:graphicData uri="http://schemas.openxmlformats.org/drawingml/2006/table">
            <a:tbl>
              <a:tblPr/>
              <a:tblGrid>
                <a:gridCol w="2472141">
                  <a:extLst>
                    <a:ext uri="{9D8B030D-6E8A-4147-A177-3AD203B41FA5}">
                      <a16:colId xmlns:a16="http://schemas.microsoft.com/office/drawing/2014/main" val="20000"/>
                    </a:ext>
                  </a:extLst>
                </a:gridCol>
                <a:gridCol w="6018717">
                  <a:extLst>
                    <a:ext uri="{9D8B030D-6E8A-4147-A177-3AD203B41FA5}">
                      <a16:colId xmlns:a16="http://schemas.microsoft.com/office/drawing/2014/main" val="20001"/>
                    </a:ext>
                  </a:extLst>
                </a:gridCol>
              </a:tblGrid>
              <a:tr h="264865">
                <a:tc>
                  <a:txBody>
                    <a:bodyPr/>
                    <a:lstStyle/>
                    <a:p>
                      <a:pPr algn="just" rtl="0" fontAlgn="t">
                        <a:spcBef>
                          <a:spcPts val="0"/>
                        </a:spcBef>
                        <a:spcAft>
                          <a:spcPts val="0"/>
                        </a:spcAft>
                      </a:pPr>
                      <a:r>
                        <a:rPr lang="en-GB" sz="1800" b="0" i="0" u="none" strike="noStrike" noProof="0" dirty="0" err="1">
                          <a:solidFill>
                            <a:srgbClr val="FFFFFF"/>
                          </a:solidFill>
                          <a:latin typeface="+mn-lt"/>
                        </a:rPr>
                        <a:t>Exercices</a:t>
                      </a:r>
                      <a:r>
                        <a:rPr lang="en-GB" sz="1800" b="0" i="0" u="none" strike="noStrike" noProof="0" dirty="0">
                          <a:solidFill>
                            <a:srgbClr val="FFFFFF"/>
                          </a:solidFill>
                          <a:latin typeface="+mn-lt"/>
                        </a:rPr>
                        <a:t> </a:t>
                      </a:r>
                      <a:r>
                        <a:rPr lang="en-GB" sz="1800" b="0" i="0" u="none" strike="noStrike" noProof="0" dirty="0" err="1">
                          <a:solidFill>
                            <a:srgbClr val="FFFFFF"/>
                          </a:solidFill>
                          <a:latin typeface="+mn-lt"/>
                        </a:rPr>
                        <a:t>inclus</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just" rtl="0" fontAlgn="t">
                        <a:spcBef>
                          <a:spcPts val="0"/>
                        </a:spcBef>
                        <a:spcAft>
                          <a:spcPts val="0"/>
                        </a:spcAft>
                      </a:pPr>
                      <a:r>
                        <a:rPr lang="es-ES" sz="1800" b="0" i="0" u="none" strike="noStrike" dirty="0" err="1">
                          <a:solidFill>
                            <a:schemeClr val="tx1"/>
                          </a:solidFill>
                          <a:latin typeface="+mn-lt"/>
                        </a:rPr>
                        <a:t>Oui</a:t>
                      </a:r>
                      <a:endParaRPr lang="es-ES"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26"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1614176038"/>
              </p:ext>
            </p:extLst>
          </p:nvPr>
        </p:nvGraphicFramePr>
        <p:xfrm>
          <a:off x="339634" y="5869191"/>
          <a:ext cx="8477796" cy="616904"/>
        </p:xfrm>
        <a:graphic>
          <a:graphicData uri="http://schemas.openxmlformats.org/drawingml/2006/table">
            <a:tbl>
              <a:tblPr/>
              <a:tblGrid>
                <a:gridCol w="2429692">
                  <a:extLst>
                    <a:ext uri="{9D8B030D-6E8A-4147-A177-3AD203B41FA5}">
                      <a16:colId xmlns:a16="http://schemas.microsoft.com/office/drawing/2014/main" val="20000"/>
                    </a:ext>
                  </a:extLst>
                </a:gridCol>
                <a:gridCol w="2024743">
                  <a:extLst>
                    <a:ext uri="{9D8B030D-6E8A-4147-A177-3AD203B41FA5}">
                      <a16:colId xmlns:a16="http://schemas.microsoft.com/office/drawing/2014/main" val="20001"/>
                    </a:ext>
                  </a:extLst>
                </a:gridCol>
                <a:gridCol w="1841862">
                  <a:extLst>
                    <a:ext uri="{9D8B030D-6E8A-4147-A177-3AD203B41FA5}">
                      <a16:colId xmlns:a16="http://schemas.microsoft.com/office/drawing/2014/main" val="20002"/>
                    </a:ext>
                  </a:extLst>
                </a:gridCol>
                <a:gridCol w="2181499">
                  <a:extLst>
                    <a:ext uri="{9D8B030D-6E8A-4147-A177-3AD203B41FA5}">
                      <a16:colId xmlns:a16="http://schemas.microsoft.com/office/drawing/2014/main" val="20003"/>
                    </a:ext>
                  </a:extLst>
                </a:gridCol>
              </a:tblGrid>
              <a:tr h="264865">
                <a:tc>
                  <a:txBody>
                    <a:bodyPr/>
                    <a:lstStyle/>
                    <a:p>
                      <a:pPr algn="just" rtl="0" fontAlgn="t">
                        <a:spcBef>
                          <a:spcPts val="0"/>
                        </a:spcBef>
                        <a:spcAft>
                          <a:spcPts val="0"/>
                        </a:spcAft>
                      </a:pPr>
                      <a:r>
                        <a:rPr lang="en-GB" sz="1800" b="0" i="0" u="none" strike="noStrike" noProof="0" dirty="0">
                          <a:solidFill>
                            <a:srgbClr val="FFFFFF"/>
                          </a:solidFill>
                          <a:latin typeface="+mn-lt"/>
                        </a:rPr>
                        <a:t>Effort pour la capsule
</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ctr" rtl="0" fontAlgn="t">
                        <a:spcBef>
                          <a:spcPts val="0"/>
                        </a:spcBef>
                        <a:spcAft>
                          <a:spcPts val="0"/>
                        </a:spcAft>
                      </a:pPr>
                      <a:r>
                        <a:rPr lang="en-GB" sz="1800" b="0" i="0" u="none" strike="noStrike" dirty="0">
                          <a:solidFill>
                            <a:srgbClr val="7F7F7F"/>
                          </a:solidFill>
                          <a:latin typeface="Arial"/>
                        </a:rPr>
                        <a:t> </a:t>
                      </a:r>
                      <a:r>
                        <a:rPr lang="en-GB" sz="1800" b="0" i="0" u="none" strike="noStrike" dirty="0" err="1">
                          <a:solidFill>
                            <a:schemeClr val="tx1"/>
                          </a:solidFill>
                          <a:latin typeface="Arial"/>
                        </a:rPr>
                        <a:t>Contenu</a:t>
                      </a:r>
                      <a:endParaRPr lang="en-GB" sz="1800" b="0" i="0" u="none" strike="noStrike" noProof="0" dirty="0">
                        <a:solidFill>
                          <a:schemeClr val="tx1"/>
                        </a:solidFill>
                        <a:latin typeface="Arial"/>
                      </a:endParaRPr>
                    </a:p>
                    <a:p>
                      <a:pPr algn="ctr" rtl="0" fontAlgn="t">
                        <a:spcBef>
                          <a:spcPts val="0"/>
                        </a:spcBef>
                        <a:spcAft>
                          <a:spcPts val="0"/>
                        </a:spcAft>
                      </a:pPr>
                      <a:r>
                        <a:rPr lang="en-GB" sz="1800" b="0" i="0" u="none" strike="noStrike" dirty="0">
                          <a:solidFill>
                            <a:srgbClr val="7F7F7F"/>
                          </a:solidFill>
                          <a:latin typeface="+mn-lt"/>
                        </a:rPr>
                        <a:t>6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err="1">
                          <a:solidFill>
                            <a:schemeClr val="tx1"/>
                          </a:solidFill>
                          <a:latin typeface="+mn-lt"/>
                        </a:rPr>
                        <a:t>Exercices</a:t>
                      </a:r>
                      <a:endParaRPr lang="en-GB" sz="1800" b="0" i="0" u="none" strike="noStrike" noProof="0" dirty="0">
                        <a:solidFill>
                          <a:schemeClr val="tx1"/>
                        </a:solidFill>
                        <a:latin typeface="+mn-lt"/>
                      </a:endParaRPr>
                    </a:p>
                    <a:p>
                      <a:pPr algn="ctr" rtl="0" fontAlgn="t">
                        <a:spcBef>
                          <a:spcPts val="0"/>
                        </a:spcBef>
                        <a:spcAft>
                          <a:spcPts val="0"/>
                        </a:spcAft>
                      </a:pPr>
                      <a:r>
                        <a:rPr lang="en-GB" sz="1800" b="0" i="0" u="none" strike="noStrike" dirty="0">
                          <a:solidFill>
                            <a:srgbClr val="7F7F7F"/>
                          </a:solidFill>
                          <a:latin typeface="+mn-lt"/>
                        </a:rPr>
                        <a:t>5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chemeClr val="tx1"/>
                          </a:solidFill>
                          <a:latin typeface="+mn-lt"/>
                        </a:rPr>
                        <a:t>Matériel suppl.
</a:t>
                      </a:r>
                      <a:r>
                        <a:rPr lang="en-GB" sz="1800" b="0" i="0" u="none" strike="noStrike" dirty="0">
                          <a:solidFill>
                            <a:srgbClr val="7F7F7F"/>
                          </a:solidFill>
                          <a:latin typeface="+mn-lt"/>
                        </a:rPr>
                        <a:t>7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27"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a:t>
            </a:fld>
            <a:endParaRPr/>
          </a:p>
        </p:txBody>
      </p:sp>
      <p:sp>
        <p:nvSpPr>
          <p:cNvPr id="56" name="Google Shape;56;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a:lnSpc>
                <a:spcPct val="90000"/>
              </a:lnSpc>
              <a:buClr>
                <a:schemeClr val="lt1"/>
              </a:buClr>
              <a:buSzPts val="3959"/>
            </a:pPr>
            <a:r>
              <a:rPr lang="en-GB" sz="2800" b="0" i="0" u="none" strike="noStrike" cap="none" dirty="0" err="1">
                <a:solidFill>
                  <a:schemeClr val="lt1"/>
                </a:solidFill>
                <a:latin typeface="Arial"/>
                <a:ea typeface="Arial"/>
                <a:cs typeface="Arial"/>
                <a:sym typeface="Arial"/>
              </a:rPr>
              <a:t>Contenu</a:t>
            </a:r>
            <a:endParaRPr lang="en-GB" sz="2800" dirty="0"/>
          </a:p>
        </p:txBody>
      </p:sp>
      <p:sp>
        <p:nvSpPr>
          <p:cNvPr id="57" name="Google Shape;57;p3"/>
          <p:cNvSpPr/>
          <p:nvPr/>
        </p:nvSpPr>
        <p:spPr>
          <a:xfrm>
            <a:off x="1214847" y="2396683"/>
            <a:ext cx="7851332" cy="2400617"/>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mj-lt"/>
              <a:buAutoNum type="arabicPeriod"/>
            </a:pPr>
            <a:r>
              <a:rPr lang="fr-FR" sz="2000" dirty="0">
                <a:solidFill>
                  <a:schemeClr val="tx1"/>
                </a:solidFill>
              </a:rPr>
              <a:t>Organismes de régulation de l’environnement au niveau de l’UE 
Organismes de régulation de l’environnement au niveau de l’État 
Organismes de régulation de l’environnement au niveau local
Exercices à choix multiples </a:t>
            </a:r>
            <a:endParaRPr lang="en-US" sz="2000" dirty="0"/>
          </a:p>
        </p:txBody>
      </p:sp>
      <p:sp>
        <p:nvSpPr>
          <p:cNvPr id="58" name="Google Shape;58;p3"/>
          <p:cNvSpPr/>
          <p:nvPr/>
        </p:nvSpPr>
        <p:spPr>
          <a:xfrm>
            <a:off x="876753" y="2360711"/>
            <a:ext cx="338093" cy="2018784"/>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5</a:t>
            </a:fld>
            <a:endParaRPr/>
          </a:p>
        </p:txBody>
      </p:sp>
      <p:sp>
        <p:nvSpPr>
          <p:cNvPr id="72" name="Google Shape;72;g10b78f225a7_0_23"/>
          <p:cNvSpPr txBox="1"/>
          <p:nvPr/>
        </p:nvSpPr>
        <p:spPr>
          <a:xfrm>
            <a:off x="285530" y="970029"/>
            <a:ext cx="8558023" cy="550763"/>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fr-FR" sz="2800" dirty="0">
                <a:solidFill>
                  <a:schemeClr val="lt1"/>
                </a:solidFill>
              </a:rPr>
              <a:t>Instructions pour la révision de la source</a:t>
            </a:r>
            <a:endParaRPr lang="en-GB" sz="2800" dirty="0">
              <a:solidFill>
                <a:schemeClr val="lt1"/>
              </a:solidFill>
            </a:endParaRPr>
          </a:p>
        </p:txBody>
      </p:sp>
      <p:sp>
        <p:nvSpPr>
          <p:cNvPr id="5" name="4 Rectángulo"/>
          <p:cNvSpPr/>
          <p:nvPr/>
        </p:nvSpPr>
        <p:spPr>
          <a:xfrm>
            <a:off x="319069" y="1929637"/>
            <a:ext cx="8367731" cy="3739998"/>
          </a:xfrm>
          <a:prstGeom prst="rect">
            <a:avLst/>
          </a:prstGeom>
        </p:spPr>
        <p:txBody>
          <a:bodyPr wrap="square">
            <a:spAutoFit/>
          </a:bodyPr>
          <a:lstStyle/>
          <a:p>
            <a:pPr algn="just">
              <a:lnSpc>
                <a:spcPct val="150000"/>
              </a:lnSpc>
            </a:pPr>
            <a:r>
              <a:rPr lang="fr-FR" sz="1600" dirty="0">
                <a:solidFill>
                  <a:schemeClr val="tx1"/>
                </a:solidFill>
              </a:rPr>
              <a:t>L’idée de cette capsule est de montrer différentes réglementations approuvées par des institutions ayant différentes sphères d’action qui ont un effet sur la livraison du dernier kilomètre. Par conséquent, différentes sources seront utilisées.
Dans la première approche, deux principaux organes de réglementation européens seront expliqués, la Commission européenne et le Parlement européen.
Deuxièmement, l’analyse se concentrera sur le niveau des États, où les pays partenaires du consortium SUSMILE seront analysés: République tchèque, Italie, France et Espagne.
Ensuite, les organismes de réglementation locaux seront expliqués, où le concept « local » peut être compris comme un niveau régional ou municipal.
Enfin, certains exercices sont inclus</a:t>
            </a:r>
            <a:endParaRPr lang="en-US" sz="16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6</a:t>
            </a:fld>
            <a:endParaRPr/>
          </a:p>
        </p:txBody>
      </p:sp>
      <p:sp>
        <p:nvSpPr>
          <p:cNvPr id="72" name="Google Shape;72;g10b78f225a7_0_23"/>
          <p:cNvSpPr txBox="1"/>
          <p:nvPr/>
        </p:nvSpPr>
        <p:spPr>
          <a:xfrm>
            <a:off x="285530" y="970029"/>
            <a:ext cx="8558023" cy="959608"/>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1. Organismes de réglementation de l’environnement au niveau de l’UE</a:t>
            </a:r>
            <a:endParaRPr lang="en-GB" sz="2800" dirty="0">
              <a:solidFill>
                <a:schemeClr val="lt1"/>
              </a:solidFill>
            </a:endParaRPr>
          </a:p>
        </p:txBody>
      </p:sp>
      <p:sp>
        <p:nvSpPr>
          <p:cNvPr id="5" name="4 Rectángulo"/>
          <p:cNvSpPr/>
          <p:nvPr/>
        </p:nvSpPr>
        <p:spPr>
          <a:xfrm>
            <a:off x="319069" y="1929637"/>
            <a:ext cx="8367731" cy="584775"/>
          </a:xfrm>
          <a:prstGeom prst="rect">
            <a:avLst/>
          </a:prstGeom>
        </p:spPr>
        <p:txBody>
          <a:bodyPr wrap="square">
            <a:spAutoFit/>
          </a:bodyPr>
          <a:lstStyle/>
          <a:p>
            <a:pPr algn="just"/>
            <a:r>
              <a:rPr lang="fr-FR" sz="1600" dirty="0">
                <a:solidFill>
                  <a:schemeClr val="tx1"/>
                </a:solidFill>
              </a:rPr>
              <a:t>Au niveau européen, il existe deux principaux organismes de réglementation :
</a:t>
            </a:r>
            <a:endParaRPr lang="en-US" sz="1600" dirty="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5129213" y="2791641"/>
            <a:ext cx="2855977" cy="1754233"/>
          </a:xfrm>
          <a:prstGeom prst="rect">
            <a:avLst/>
          </a:prstGeom>
          <a:noFill/>
          <a:ln w="9525">
            <a:noFill/>
            <a:miter lim="800000"/>
            <a:headEnd/>
            <a:tailEnd/>
          </a:ln>
        </p:spPr>
      </p:pic>
      <p:pic>
        <p:nvPicPr>
          <p:cNvPr id="8" name="Picture 2"/>
          <p:cNvPicPr>
            <a:picLocks noChangeAspect="1" noChangeArrowheads="1"/>
          </p:cNvPicPr>
          <p:nvPr/>
        </p:nvPicPr>
        <p:blipFill>
          <a:blip r:embed="rId4"/>
          <a:srcRect/>
          <a:stretch>
            <a:fillRect/>
          </a:stretch>
        </p:blipFill>
        <p:spPr bwMode="auto">
          <a:xfrm>
            <a:off x="509453" y="3069773"/>
            <a:ext cx="4145767" cy="126243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7</a:t>
            </a:fld>
            <a:endParaRPr/>
          </a:p>
        </p:txBody>
      </p:sp>
      <p:sp>
        <p:nvSpPr>
          <p:cNvPr id="72" name="Google Shape;72;g10b78f225a7_0_23"/>
          <p:cNvSpPr txBox="1"/>
          <p:nvPr/>
        </p:nvSpPr>
        <p:spPr>
          <a:xfrm>
            <a:off x="285530" y="970029"/>
            <a:ext cx="8558023" cy="815916"/>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1. Organismes de réglementation de l’environnement au niveau de l’UE</a:t>
            </a:r>
            <a:endParaRPr lang="en-GB" sz="2800" dirty="0">
              <a:solidFill>
                <a:schemeClr val="lt1"/>
              </a:solidFill>
            </a:endParaRPr>
          </a:p>
        </p:txBody>
      </p:sp>
      <p:sp>
        <p:nvSpPr>
          <p:cNvPr id="5" name="4 Rectángulo"/>
          <p:cNvSpPr/>
          <p:nvPr/>
        </p:nvSpPr>
        <p:spPr>
          <a:xfrm>
            <a:off x="306006" y="1785945"/>
            <a:ext cx="8367731" cy="584775"/>
          </a:xfrm>
          <a:prstGeom prst="rect">
            <a:avLst/>
          </a:prstGeom>
        </p:spPr>
        <p:txBody>
          <a:bodyPr wrap="square">
            <a:spAutoFit/>
          </a:bodyPr>
          <a:lstStyle/>
          <a:p>
            <a:pPr algn="just"/>
            <a:r>
              <a:rPr lang="en-US" sz="1600" dirty="0">
                <a:solidFill>
                  <a:schemeClr val="tx1"/>
                </a:solidFill>
              </a:rPr>
              <a:t>1) COMMISSION EUROPÉENNE:
</a:t>
            </a:r>
          </a:p>
        </p:txBody>
      </p:sp>
      <p:sp>
        <p:nvSpPr>
          <p:cNvPr id="9" name="8 Rectángulo"/>
          <p:cNvSpPr/>
          <p:nvPr/>
        </p:nvSpPr>
        <p:spPr>
          <a:xfrm>
            <a:off x="5029201" y="2798411"/>
            <a:ext cx="3722914" cy="1169551"/>
          </a:xfrm>
          <a:prstGeom prst="rect">
            <a:avLst/>
          </a:prstGeom>
        </p:spPr>
        <p:txBody>
          <a:bodyPr wrap="square">
            <a:spAutoFit/>
          </a:bodyPr>
          <a:lstStyle/>
          <a:p>
            <a:r>
              <a:rPr lang="fr-FR" dirty="0"/>
              <a:t>Vidéo: Commission européenne. (21 novembre 2013). </a:t>
            </a:r>
            <a:r>
              <a:rPr lang="fr-FR" i="1" dirty="0"/>
              <a:t>La Commission européenne a expliqué - Fonctionnement et tâches. </a:t>
            </a:r>
            <a:endParaRPr lang="es-ES" dirty="0"/>
          </a:p>
          <a:p>
            <a:endParaRPr lang="es-ES" dirty="0"/>
          </a:p>
        </p:txBody>
      </p:sp>
      <p:sp>
        <p:nvSpPr>
          <p:cNvPr id="10" name="9 Rectángulo"/>
          <p:cNvSpPr/>
          <p:nvPr/>
        </p:nvSpPr>
        <p:spPr>
          <a:xfrm>
            <a:off x="285530" y="4457477"/>
            <a:ext cx="8634548" cy="2308324"/>
          </a:xfrm>
          <a:prstGeom prst="rect">
            <a:avLst/>
          </a:prstGeom>
        </p:spPr>
        <p:txBody>
          <a:bodyPr wrap="square">
            <a:spAutoFit/>
          </a:bodyPr>
          <a:lstStyle/>
          <a:p>
            <a:pPr>
              <a:lnSpc>
                <a:spcPct val="150000"/>
              </a:lnSpc>
            </a:pPr>
            <a:r>
              <a:rPr lang="en-US" sz="1600" b="1" dirty="0" err="1"/>
              <a:t>Rôle</a:t>
            </a:r>
            <a:r>
              <a:rPr lang="en-US" sz="1600" dirty="0"/>
              <a:t>: </a:t>
            </a:r>
            <a:r>
              <a:rPr lang="fr-FR" sz="1600" dirty="0"/>
              <a:t>Promouvoir l’intérêt général de l’UE en proposant et en appliquant la législation ainsi qu’en mettant en œuvre les politiques et le budget de l’UE
</a:t>
            </a:r>
            <a:r>
              <a:rPr lang="en-US" sz="1600" b="1" dirty="0" err="1"/>
              <a:t>Membres</a:t>
            </a:r>
            <a:r>
              <a:rPr lang="en-US" sz="1600" dirty="0"/>
              <a:t>: </a:t>
            </a:r>
            <a:r>
              <a:rPr lang="fr-FR" sz="1600" dirty="0"/>
              <a:t>Une équipe ou un « collège » de commissaires, 1 de chaque pays de l’UE
</a:t>
            </a:r>
            <a:r>
              <a:rPr lang="en-US" sz="1600" b="1" dirty="0" err="1"/>
              <a:t>Année</a:t>
            </a:r>
            <a:r>
              <a:rPr lang="en-US" sz="1600" b="1" dirty="0"/>
              <a:t> </a:t>
            </a:r>
            <a:r>
              <a:rPr lang="en-US" sz="1600" b="1" dirty="0" err="1"/>
              <a:t>d’établissement</a:t>
            </a:r>
            <a:r>
              <a:rPr lang="en-US" sz="1600" dirty="0"/>
              <a:t>: 1958</a:t>
            </a:r>
          </a:p>
          <a:p>
            <a:pPr>
              <a:lnSpc>
                <a:spcPct val="150000"/>
              </a:lnSpc>
            </a:pPr>
            <a:r>
              <a:rPr lang="en-US" sz="1600" b="1" dirty="0"/>
              <a:t>Emplacement</a:t>
            </a:r>
            <a:r>
              <a:rPr lang="en-US" sz="1600" dirty="0"/>
              <a:t>: </a:t>
            </a:r>
            <a:r>
              <a:rPr lang="en-US" sz="1600" dirty="0" err="1"/>
              <a:t>Bruxelles</a:t>
            </a:r>
            <a:r>
              <a:rPr lang="en-US" sz="1600" dirty="0"/>
              <a:t> (Belgique)
</a:t>
            </a:r>
            <a:r>
              <a:rPr lang="en-US" sz="1600" b="1" dirty="0"/>
              <a:t>Site internet</a:t>
            </a:r>
            <a:r>
              <a:rPr lang="en-US" sz="1600" dirty="0"/>
              <a:t>: </a:t>
            </a:r>
            <a:r>
              <a:rPr lang="en-US" sz="1600" u="sng" dirty="0">
                <a:hlinkClick r:id="rId3"/>
              </a:rPr>
              <a:t>European Commission</a:t>
            </a:r>
            <a:r>
              <a:rPr lang="en-US" sz="1600" dirty="0"/>
              <a:t> </a:t>
            </a:r>
            <a:r>
              <a:rPr lang="en-US" sz="1600" dirty="0">
                <a:solidFill>
                  <a:schemeClr val="tx1"/>
                </a:solidFill>
              </a:rPr>
              <a:t>(1)</a:t>
            </a:r>
          </a:p>
        </p:txBody>
      </p:sp>
      <p:pic>
        <p:nvPicPr>
          <p:cNvPr id="2" name="Irudia 3">
            <a:extLst>
              <a:ext uri="{FF2B5EF4-FFF2-40B4-BE49-F238E27FC236}">
                <a16:creationId xmlns:a16="http://schemas.microsoft.com/office/drawing/2014/main" id="{42D383D3-1630-54C4-AEE4-EE778C27CDC7}"/>
              </a:ext>
            </a:extLst>
          </p:cNvPr>
          <p:cNvPicPr>
            <a:picLocks noChangeAspect="1"/>
          </p:cNvPicPr>
          <p:nvPr/>
        </p:nvPicPr>
        <p:blipFill>
          <a:blip r:embed="rId4"/>
          <a:stretch>
            <a:fillRect/>
          </a:stretch>
        </p:blipFill>
        <p:spPr>
          <a:xfrm>
            <a:off x="4114800" y="3702547"/>
            <a:ext cx="680737" cy="680737"/>
          </a:xfrm>
          <a:prstGeom prst="rect">
            <a:avLst/>
          </a:prstGeom>
        </p:spPr>
      </p:pic>
      <p:pic>
        <p:nvPicPr>
          <p:cNvPr id="3" name="Picture 2">
            <a:extLst>
              <a:ext uri="{FF2B5EF4-FFF2-40B4-BE49-F238E27FC236}">
                <a16:creationId xmlns:a16="http://schemas.microsoft.com/office/drawing/2014/main" id="{69A4F453-FCE3-8D5E-9733-F401E6E4EFAE}"/>
              </a:ext>
            </a:extLst>
          </p:cNvPr>
          <p:cNvPicPr>
            <a:picLocks noChangeAspect="1" noChangeArrowheads="1"/>
          </p:cNvPicPr>
          <p:nvPr/>
        </p:nvPicPr>
        <p:blipFill>
          <a:blip r:embed="rId5"/>
          <a:srcRect/>
          <a:stretch>
            <a:fillRect/>
          </a:stretch>
        </p:blipFill>
        <p:spPr bwMode="auto">
          <a:xfrm>
            <a:off x="391885" y="2466497"/>
            <a:ext cx="3229540" cy="983432"/>
          </a:xfrm>
          <a:prstGeom prst="rect">
            <a:avLst/>
          </a:prstGeom>
          <a:noFill/>
          <a:ln w="9525">
            <a:noFill/>
            <a:miter lim="800000"/>
            <a:headEnd/>
            <a:tailEnd/>
          </a:ln>
        </p:spPr>
      </p:pic>
      <p:sp>
        <p:nvSpPr>
          <p:cNvPr id="4" name="CuadroTexto 3">
            <a:extLst>
              <a:ext uri="{FF2B5EF4-FFF2-40B4-BE49-F238E27FC236}">
                <a16:creationId xmlns:a16="http://schemas.microsoft.com/office/drawing/2014/main" id="{C31EF554-B956-DE08-95FE-21154D03AE9F}"/>
              </a:ext>
            </a:extLst>
          </p:cNvPr>
          <p:cNvSpPr txBox="1"/>
          <p:nvPr/>
        </p:nvSpPr>
        <p:spPr>
          <a:xfrm>
            <a:off x="5029201" y="3783565"/>
            <a:ext cx="3644536" cy="523220"/>
          </a:xfrm>
          <a:prstGeom prst="rect">
            <a:avLst/>
          </a:prstGeom>
          <a:noFill/>
        </p:spPr>
        <p:txBody>
          <a:bodyPr wrap="square">
            <a:spAutoFit/>
          </a:bodyPr>
          <a:lstStyle/>
          <a:p>
            <a:r>
              <a:rPr lang="es-ES" dirty="0">
                <a:hlinkClick r:id="rId6"/>
              </a:rPr>
              <a:t>https://www.youtube.com/watch?v=nWpgO1EPO_Y</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8</a:t>
            </a:fld>
            <a:endParaRPr/>
          </a:p>
        </p:txBody>
      </p:sp>
      <p:sp>
        <p:nvSpPr>
          <p:cNvPr id="72" name="Google Shape;72;g10b78f225a7_0_23"/>
          <p:cNvSpPr txBox="1"/>
          <p:nvPr/>
        </p:nvSpPr>
        <p:spPr>
          <a:xfrm>
            <a:off x="285530" y="970029"/>
            <a:ext cx="8558023" cy="839316"/>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1. Organismes de réglementation de l’environnement au niveau de l’UE</a:t>
            </a:r>
            <a:endParaRPr lang="en-GB" sz="2800" dirty="0">
              <a:solidFill>
                <a:schemeClr val="lt1"/>
              </a:solidFill>
            </a:endParaRPr>
          </a:p>
        </p:txBody>
      </p:sp>
      <p:sp>
        <p:nvSpPr>
          <p:cNvPr id="7" name="6 Rectángulo"/>
          <p:cNvSpPr/>
          <p:nvPr/>
        </p:nvSpPr>
        <p:spPr>
          <a:xfrm>
            <a:off x="248193" y="1965604"/>
            <a:ext cx="8412481" cy="4031873"/>
          </a:xfrm>
          <a:prstGeom prst="rect">
            <a:avLst/>
          </a:prstGeom>
        </p:spPr>
        <p:txBody>
          <a:bodyPr wrap="square">
            <a:spAutoFit/>
          </a:bodyPr>
          <a:lstStyle/>
          <a:p>
            <a:pPr algn="just"/>
            <a:r>
              <a:rPr lang="en-GB" sz="1600" b="1" dirty="0">
                <a:solidFill>
                  <a:schemeClr val="tx1"/>
                </a:solidFill>
              </a:rPr>
              <a:t>Source (site Web) : </a:t>
            </a:r>
            <a:r>
              <a:rPr lang="fr-FR" sz="1600" dirty="0">
                <a:solidFill>
                  <a:schemeClr val="tx1"/>
                </a:solidFill>
              </a:rPr>
              <a:t>Commission européenne. (2019). </a:t>
            </a:r>
            <a:r>
              <a:rPr lang="fr-FR" sz="1600" i="1" dirty="0">
                <a:solidFill>
                  <a:schemeClr val="tx1"/>
                </a:solidFill>
              </a:rPr>
              <a:t>Priorités de la Commission européenne - 6 priorités de la Commission pour 2019-2024. </a:t>
            </a:r>
            <a:r>
              <a:rPr lang="fr-FR" sz="1600" dirty="0">
                <a:solidFill>
                  <a:schemeClr val="tx1"/>
                </a:solidFill>
              </a:rPr>
              <a:t>
</a:t>
            </a:r>
            <a:endParaRPr lang="en-GB" sz="1600" i="1" dirty="0">
              <a:solidFill>
                <a:schemeClr val="tx1"/>
              </a:solidFill>
            </a:endParaRPr>
          </a:p>
          <a:p>
            <a:pPr algn="just"/>
            <a:endParaRPr lang="en-GB" sz="1600" i="1" dirty="0">
              <a:solidFill>
                <a:schemeClr val="tx1"/>
              </a:solidFill>
            </a:endParaRPr>
          </a:p>
          <a:p>
            <a:pPr algn="just"/>
            <a:r>
              <a:rPr lang="en-GB" sz="1600" i="1" dirty="0">
                <a:solidFill>
                  <a:schemeClr val="tx1"/>
                </a:solidFill>
              </a:rPr>
              <a:t> 		</a:t>
            </a:r>
            <a:r>
              <a:rPr lang="en-GB" sz="1600" dirty="0">
                <a:solidFill>
                  <a:schemeClr val="tx1"/>
                </a:solidFill>
                <a:hlinkClick r:id="rId3"/>
              </a:rPr>
              <a:t>https://ec.europa.eu/info/strategy/priorities-2019-2024_en</a:t>
            </a:r>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r>
              <a:rPr lang="fr-FR" sz="1600" dirty="0">
                <a:solidFill>
                  <a:schemeClr val="tx1"/>
                </a:solidFill>
              </a:rPr>
              <a:t>Informations disponibles dans toutes les langues européennes
</a:t>
            </a:r>
            <a:endParaRPr lang="en-GB" sz="1600" dirty="0">
              <a:solidFill>
                <a:schemeClr val="tx1"/>
              </a:solidFill>
            </a:endParaRPr>
          </a:p>
          <a:p>
            <a:pPr algn="just"/>
            <a:endParaRPr lang="en-GB" sz="1600" dirty="0">
              <a:solidFill>
                <a:schemeClr val="tx1"/>
              </a:solidFill>
            </a:endParaRPr>
          </a:p>
          <a:p>
            <a:pPr algn="just"/>
            <a:r>
              <a:rPr lang="en-GB" sz="1600" b="1" dirty="0">
                <a:solidFill>
                  <a:schemeClr val="tx1"/>
                </a:solidFill>
              </a:rPr>
              <a:t>Résumé:
</a:t>
            </a:r>
            <a:endParaRPr lang="en-US" sz="1600" dirty="0">
              <a:solidFill>
                <a:schemeClr val="tx1"/>
              </a:solidFill>
            </a:endParaRPr>
          </a:p>
          <a:p>
            <a:pPr algn="just"/>
            <a:r>
              <a:rPr lang="fr-FR" sz="1600" dirty="0">
                <a:solidFill>
                  <a:schemeClr val="tx1"/>
                </a:solidFill>
              </a:rPr>
              <a:t>La Commission européenne définit la stratégie européenne en définissant les priorités et en la mettant en œuvre par le biais de la politique de l’UE. Pour 2019-2024, les priorités de la Commission européenne sont de 6, et le pacte vert pour l’Europe en fait partie.
</a:t>
            </a:r>
            <a:endParaRPr lang="en-GB" sz="1600" b="1" dirty="0">
              <a:solidFill>
                <a:srgbClr val="FF0000"/>
              </a:solidFill>
            </a:endParaRPr>
          </a:p>
        </p:txBody>
      </p:sp>
      <p:pic>
        <p:nvPicPr>
          <p:cNvPr id="2" name="Irudia 3">
            <a:extLst>
              <a:ext uri="{FF2B5EF4-FFF2-40B4-BE49-F238E27FC236}">
                <a16:creationId xmlns:a16="http://schemas.microsoft.com/office/drawing/2014/main" id="{E1A634EE-5B7D-BC6A-AA9D-3483788493FD}"/>
              </a:ext>
            </a:extLst>
          </p:cNvPr>
          <p:cNvPicPr>
            <a:picLocks noChangeAspect="1"/>
          </p:cNvPicPr>
          <p:nvPr/>
        </p:nvPicPr>
        <p:blipFill>
          <a:blip r:embed="rId4"/>
          <a:stretch>
            <a:fillRect/>
          </a:stretch>
        </p:blipFill>
        <p:spPr>
          <a:xfrm>
            <a:off x="961579" y="2698810"/>
            <a:ext cx="810087" cy="8100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9</a:t>
            </a:fld>
            <a:endParaRPr/>
          </a:p>
        </p:txBody>
      </p:sp>
      <p:sp>
        <p:nvSpPr>
          <p:cNvPr id="72" name="Google Shape;72;g10b78f225a7_0_23"/>
          <p:cNvSpPr txBox="1"/>
          <p:nvPr/>
        </p:nvSpPr>
        <p:spPr>
          <a:xfrm>
            <a:off x="285530" y="970029"/>
            <a:ext cx="8558023" cy="828981"/>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1. Organismes de réglementation de l’environnement au niveau de l’UE</a:t>
            </a:r>
            <a:endParaRPr lang="en-GB" sz="2800" dirty="0">
              <a:solidFill>
                <a:schemeClr val="lt1"/>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2143989649"/>
              </p:ext>
            </p:extLst>
          </p:nvPr>
        </p:nvGraphicFramePr>
        <p:xfrm>
          <a:off x="300445" y="2364375"/>
          <a:ext cx="8503920" cy="2560322"/>
        </p:xfrm>
        <a:graphic>
          <a:graphicData uri="http://schemas.openxmlformats.org/drawingml/2006/table">
            <a:tbl>
              <a:tblPr firstRow="1" bandRow="1">
                <a:tableStyleId>{980C5976-FB19-4867-A2B4-DEF7078B3A27}</a:tableStyleId>
              </a:tblPr>
              <a:tblGrid>
                <a:gridCol w="2952206">
                  <a:extLst>
                    <a:ext uri="{9D8B030D-6E8A-4147-A177-3AD203B41FA5}">
                      <a16:colId xmlns:a16="http://schemas.microsoft.com/office/drawing/2014/main" val="20000"/>
                    </a:ext>
                  </a:extLst>
                </a:gridCol>
                <a:gridCol w="2599508">
                  <a:extLst>
                    <a:ext uri="{9D8B030D-6E8A-4147-A177-3AD203B41FA5}">
                      <a16:colId xmlns:a16="http://schemas.microsoft.com/office/drawing/2014/main" val="20001"/>
                    </a:ext>
                  </a:extLst>
                </a:gridCol>
                <a:gridCol w="2952206">
                  <a:extLst>
                    <a:ext uri="{9D8B030D-6E8A-4147-A177-3AD203B41FA5}">
                      <a16:colId xmlns:a16="http://schemas.microsoft.com/office/drawing/2014/main" val="20002"/>
                    </a:ext>
                  </a:extLst>
                </a:gridCol>
              </a:tblGrid>
              <a:tr h="672306">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600" b="0" i="0" u="none" strike="noStrike" cap="none" noProof="0" dirty="0">
                          <a:solidFill>
                            <a:schemeClr val="tx1"/>
                          </a:solidFill>
                          <a:latin typeface="Arial"/>
                          <a:ea typeface="Arial"/>
                          <a:cs typeface="Arial"/>
                          <a:sym typeface="Arial"/>
                        </a:rPr>
                        <a:t>Une Europe adaptée à l’ère numérique</a:t>
                      </a:r>
                      <a:endParaRPr lang="en-GB" sz="1600" b="0" u="none" noProof="0" dirty="0">
                        <a:solidFill>
                          <a:schemeClr val="tx1"/>
                        </a:solidFill>
                      </a:endParaRPr>
                    </a:p>
                  </a:txBody>
                  <a:tcPr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600" b="1" i="0" u="none" strike="noStrike" cap="none" noProof="0" dirty="0">
                          <a:solidFill>
                            <a:schemeClr val="tx1"/>
                          </a:solidFill>
                          <a:latin typeface="Arial"/>
                          <a:ea typeface="Arial"/>
                          <a:cs typeface="Arial"/>
                          <a:sym typeface="Arial"/>
                        </a:rPr>
                        <a:t>Un pacte vert pour l’Europe</a:t>
                      </a:r>
                      <a:endParaRPr lang="en-GB" sz="1600" b="1" u="none" noProof="0" dirty="0">
                        <a:solidFill>
                          <a:schemeClr val="tx1"/>
                        </a:solidFill>
                      </a:endParaRPr>
                    </a:p>
                  </a:txBody>
                  <a:tcPr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600" b="0" i="0" u="none" strike="noStrike" cap="none" noProof="0" dirty="0">
                          <a:solidFill>
                            <a:schemeClr val="tx1"/>
                          </a:solidFill>
                          <a:latin typeface="Arial"/>
                          <a:ea typeface="Arial"/>
                          <a:cs typeface="Arial"/>
                          <a:sym typeface="Arial"/>
                        </a:rPr>
                        <a:t>Une économie qui fonctionne pour les gens</a:t>
                      </a:r>
                      <a:endParaRPr lang="en-GB" sz="1600" b="0" u="none" noProof="0" dirty="0">
                        <a:solidFill>
                          <a:schemeClr val="tx1"/>
                        </a:solidFill>
                      </a:endParaRPr>
                    </a:p>
                  </a:txBody>
                  <a:tcPr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888016">
                <a:tc>
                  <a:txBody>
                    <a:bodyPr/>
                    <a:lstStyle/>
                    <a:p>
                      <a:endParaRPr lang="es-ES" dirty="0"/>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dirty="0"/>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dirty="0"/>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3075" name="Picture 3"/>
          <p:cNvPicPr>
            <a:picLocks noChangeAspect="1" noChangeArrowheads="1"/>
          </p:cNvPicPr>
          <p:nvPr/>
        </p:nvPicPr>
        <p:blipFill>
          <a:blip r:embed="rId3"/>
          <a:srcRect/>
          <a:stretch>
            <a:fillRect/>
          </a:stretch>
        </p:blipFill>
        <p:spPr bwMode="auto">
          <a:xfrm>
            <a:off x="3438389" y="3169241"/>
            <a:ext cx="2371725" cy="1590675"/>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512309" y="3151414"/>
            <a:ext cx="2371725" cy="1600200"/>
          </a:xfrm>
          <a:prstGeom prst="rect">
            <a:avLst/>
          </a:prstGeom>
          <a:noFill/>
          <a:ln w="9525">
            <a:noFill/>
            <a:miter lim="800000"/>
            <a:headEnd/>
            <a:tailEnd/>
          </a:ln>
        </p:spPr>
      </p:pic>
      <p:pic>
        <p:nvPicPr>
          <p:cNvPr id="3077" name="Picture 5"/>
          <p:cNvPicPr>
            <a:picLocks noChangeAspect="1" noChangeArrowheads="1"/>
          </p:cNvPicPr>
          <p:nvPr/>
        </p:nvPicPr>
        <p:blipFill>
          <a:blip r:embed="rId5"/>
          <a:srcRect/>
          <a:stretch>
            <a:fillRect/>
          </a:stretch>
        </p:blipFill>
        <p:spPr bwMode="auto">
          <a:xfrm>
            <a:off x="6237378" y="3112226"/>
            <a:ext cx="2390775" cy="1600200"/>
          </a:xfrm>
          <a:prstGeom prst="rect">
            <a:avLst/>
          </a:prstGeom>
          <a:noFill/>
          <a:ln w="9525">
            <a:noFill/>
            <a:miter lim="800000"/>
            <a:headEnd/>
            <a:tailEnd/>
          </a:ln>
        </p:spPr>
      </p:pic>
      <p:sp>
        <p:nvSpPr>
          <p:cNvPr id="12" name="11 Llamada de flecha hacia arriba"/>
          <p:cNvSpPr/>
          <p:nvPr/>
        </p:nvSpPr>
        <p:spPr>
          <a:xfrm>
            <a:off x="2037806" y="5133702"/>
            <a:ext cx="5251269" cy="1188720"/>
          </a:xfrm>
          <a:prstGeom prst="upArrowCallout">
            <a:avLst>
              <a:gd name="adj1" fmla="val 27247"/>
              <a:gd name="adj2" fmla="val 25000"/>
              <a:gd name="adj3" fmla="val 25000"/>
              <a:gd name="adj4" fmla="val 64977"/>
            </a:avLst>
          </a:prstGeom>
          <a:noFill/>
          <a:ln>
            <a:solidFill>
              <a:srgbClr val="18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L’Europe vise à être le premier continent climatiquement neutre en devenant une économie moderne et efficace dans l’utilisation des ressources.</a:t>
            </a:r>
            <a:endParaRPr lang="es-ES" dirty="0">
              <a:solidFill>
                <a:schemeClr val="tx1"/>
              </a:solidFill>
            </a:endParaRPr>
          </a:p>
        </p:txBody>
      </p:sp>
      <p:sp>
        <p:nvSpPr>
          <p:cNvPr id="9" name="8 Rectángulo"/>
          <p:cNvSpPr/>
          <p:nvPr/>
        </p:nvSpPr>
        <p:spPr>
          <a:xfrm>
            <a:off x="312215" y="1799010"/>
            <a:ext cx="3889206" cy="584775"/>
          </a:xfrm>
          <a:prstGeom prst="rect">
            <a:avLst/>
          </a:prstGeom>
        </p:spPr>
        <p:txBody>
          <a:bodyPr wrap="none">
            <a:spAutoFit/>
          </a:bodyPr>
          <a:lstStyle/>
          <a:p>
            <a:r>
              <a:rPr lang="fr-FR" sz="1600" dirty="0">
                <a:solidFill>
                  <a:schemeClr val="tx1"/>
                </a:solidFill>
              </a:rPr>
              <a:t>Priorités de la Commission européenne: 
</a:t>
            </a:r>
            <a:endParaRPr lang="es-ES" sz="1600" dirty="0"/>
          </a:p>
        </p:txBody>
      </p:sp>
    </p:spTree>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2451</TotalTime>
  <Words>2279</Words>
  <Application>Microsoft Office PowerPoint</Application>
  <PresentationFormat>Affichage à l'écran (4:3)</PresentationFormat>
  <Paragraphs>191</Paragraphs>
  <Slides>26</Slides>
  <Notes>25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Cambria</vt:lpstr>
      <vt:lpstr>Noto Sans Symbols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i.virgel</dc:creator>
  <cp:lastModifiedBy>Emilie DE MIGUEL</cp:lastModifiedBy>
  <cp:revision>119</cp:revision>
  <dcterms:created xsi:type="dcterms:W3CDTF">2016-11-18T09:55:38Z</dcterms:created>
  <dcterms:modified xsi:type="dcterms:W3CDTF">2022-11-21T10:42:14Z</dcterms:modified>
</cp:coreProperties>
</file>