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78" r:id="rId4"/>
    <p:sldId id="259" r:id="rId5"/>
    <p:sldId id="279" r:id="rId6"/>
    <p:sldId id="270" r:id="rId7"/>
    <p:sldId id="267" r:id="rId8"/>
    <p:sldId id="266" r:id="rId9"/>
    <p:sldId id="260" r:id="rId10"/>
    <p:sldId id="261" r:id="rId11"/>
    <p:sldId id="262" r:id="rId12"/>
    <p:sldId id="268" r:id="rId13"/>
    <p:sldId id="269" r:id="rId14"/>
    <p:sldId id="271" r:id="rId15"/>
    <p:sldId id="272" r:id="rId16"/>
    <p:sldId id="273" r:id="rId17"/>
    <p:sldId id="276" r:id="rId18"/>
    <p:sldId id="264"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ilB2GQZJ0us/MA3sVsCmH9aHhe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A5FD36-9B96-464D-9B64-FE4E748C2BBC}" v="662" dt="2022-06-16T12:33:05.448"/>
  </p1510:revLst>
</p1510:revInfo>
</file>

<file path=ppt/tableStyles.xml><?xml version="1.0" encoding="utf-8"?>
<a:tblStyleLst xmlns:a="http://schemas.openxmlformats.org/drawingml/2006/main" def="{E09E5A37-5E8F-484C-B609-A22A48BEE202}">
  <a:tblStyle styleId="{E09E5A37-5E8F-484C-B609-A22A48BEE20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562C1-0BEE-4757-8E12-640A1AEE8792}"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it-IT"/>
        </a:p>
      </dgm:t>
    </dgm:pt>
    <dgm:pt modelId="{66B6F246-D8DC-4220-8265-0CA242E04B8D}">
      <dgm:prSet phldrT="[Testo]"/>
      <dgm:spPr>
        <a:solidFill>
          <a:srgbClr val="18C320"/>
        </a:solidFill>
      </dgm:spPr>
      <dgm:t>
        <a:bodyPr/>
        <a:lstStyle/>
        <a:p>
          <a:r>
            <a:rPr lang="it-IT" dirty="0"/>
            <a:t>Types d’envoi</a:t>
          </a:r>
        </a:p>
      </dgm:t>
    </dgm:pt>
    <dgm:pt modelId="{E7D804DE-CAD6-4F89-8775-3686DEC130F4}" type="parTrans" cxnId="{1B5D9A76-2F3F-4710-9A6B-6FBD3B62197E}">
      <dgm:prSet/>
      <dgm:spPr/>
      <dgm:t>
        <a:bodyPr/>
        <a:lstStyle/>
        <a:p>
          <a:endParaRPr lang="it-IT"/>
        </a:p>
      </dgm:t>
    </dgm:pt>
    <dgm:pt modelId="{02442F27-2750-4E00-B121-68B3C12FF841}" type="sibTrans" cxnId="{1B5D9A76-2F3F-4710-9A6B-6FBD3B62197E}">
      <dgm:prSet/>
      <dgm:spPr/>
      <dgm:t>
        <a:bodyPr/>
        <a:lstStyle/>
        <a:p>
          <a:endParaRPr lang="it-IT"/>
        </a:p>
      </dgm:t>
    </dgm:pt>
    <dgm:pt modelId="{030D1CAF-58A4-420F-BB65-92A84D8ED755}">
      <dgm:prSet phldrT="[Testo]"/>
      <dgm:spPr>
        <a:solidFill>
          <a:srgbClr val="18C320"/>
        </a:solidFill>
      </dgm:spPr>
      <dgm:t>
        <a:bodyPr/>
        <a:lstStyle/>
        <a:p>
          <a:r>
            <a:rPr lang="it-IT" dirty="0"/>
            <a:t>Chargement complet</a:t>
          </a:r>
        </a:p>
      </dgm:t>
    </dgm:pt>
    <dgm:pt modelId="{C72C2309-A0CE-4DD5-AF56-6DCFAE3FBF25}" type="parTrans" cxnId="{20652D34-5CB7-401A-8517-2AC20EFA6BE9}">
      <dgm:prSet/>
      <dgm:spPr/>
      <dgm:t>
        <a:bodyPr/>
        <a:lstStyle/>
        <a:p>
          <a:endParaRPr lang="it-IT"/>
        </a:p>
      </dgm:t>
    </dgm:pt>
    <dgm:pt modelId="{68F47561-B125-42EB-99FD-9C9D81F9C65E}" type="sibTrans" cxnId="{20652D34-5CB7-401A-8517-2AC20EFA6BE9}">
      <dgm:prSet/>
      <dgm:spPr/>
      <dgm:t>
        <a:bodyPr/>
        <a:lstStyle/>
        <a:p>
          <a:endParaRPr lang="it-IT"/>
        </a:p>
      </dgm:t>
    </dgm:pt>
    <dgm:pt modelId="{DB8838DD-F8BD-4A11-AECA-4AEAC73E56E7}">
      <dgm:prSet phldrT="[Testo]"/>
      <dgm:spPr>
        <a:solidFill>
          <a:srgbClr val="18C320"/>
        </a:solidFill>
      </dgm:spPr>
      <dgm:t>
        <a:bodyPr/>
        <a:lstStyle/>
        <a:p>
          <a:r>
            <a:rPr lang="fr-FR" dirty="0"/>
            <a:t>Moins que le chargement par camion</a:t>
          </a:r>
          <a:endParaRPr lang="it-IT" dirty="0"/>
        </a:p>
      </dgm:t>
    </dgm:pt>
    <dgm:pt modelId="{69480989-F664-4B18-9728-AE32A115FAD9}" type="parTrans" cxnId="{47AFA78D-7F33-4953-93FF-F27C83FD1C66}">
      <dgm:prSet/>
      <dgm:spPr/>
      <dgm:t>
        <a:bodyPr/>
        <a:lstStyle/>
        <a:p>
          <a:endParaRPr lang="it-IT"/>
        </a:p>
      </dgm:t>
    </dgm:pt>
    <dgm:pt modelId="{6BCE6D9F-B1D3-42C6-9A7C-4F5A1087185D}" type="sibTrans" cxnId="{47AFA78D-7F33-4953-93FF-F27C83FD1C66}">
      <dgm:prSet/>
      <dgm:spPr/>
      <dgm:t>
        <a:bodyPr/>
        <a:lstStyle/>
        <a:p>
          <a:endParaRPr lang="it-IT"/>
        </a:p>
      </dgm:t>
    </dgm:pt>
    <dgm:pt modelId="{E5F15C18-7A45-4AE5-85E5-E930CEC429A8}" type="pres">
      <dgm:prSet presAssocID="{FFB562C1-0BEE-4757-8E12-640A1AEE8792}" presName="hierChild1" presStyleCnt="0">
        <dgm:presLayoutVars>
          <dgm:chPref val="1"/>
          <dgm:dir/>
          <dgm:animOne val="branch"/>
          <dgm:animLvl val="lvl"/>
          <dgm:resizeHandles/>
        </dgm:presLayoutVars>
      </dgm:prSet>
      <dgm:spPr/>
    </dgm:pt>
    <dgm:pt modelId="{373452E6-9962-49AC-BC13-C0FAF0FB3E55}" type="pres">
      <dgm:prSet presAssocID="{66B6F246-D8DC-4220-8265-0CA242E04B8D}" presName="hierRoot1" presStyleCnt="0"/>
      <dgm:spPr/>
    </dgm:pt>
    <dgm:pt modelId="{C8035EBE-E8F5-4DFD-93C8-9798B5E93F79}" type="pres">
      <dgm:prSet presAssocID="{66B6F246-D8DC-4220-8265-0CA242E04B8D}" presName="composite" presStyleCnt="0"/>
      <dgm:spPr/>
    </dgm:pt>
    <dgm:pt modelId="{86622268-9255-4B27-953D-C042CB304387}" type="pres">
      <dgm:prSet presAssocID="{66B6F246-D8DC-4220-8265-0CA242E04B8D}" presName="background" presStyleLbl="node0" presStyleIdx="0" presStyleCnt="1"/>
      <dgm:spPr/>
    </dgm:pt>
    <dgm:pt modelId="{CC365184-F8E3-4E4F-A774-EC303CED8D37}" type="pres">
      <dgm:prSet presAssocID="{66B6F246-D8DC-4220-8265-0CA242E04B8D}" presName="text" presStyleLbl="fgAcc0" presStyleIdx="0" presStyleCnt="1">
        <dgm:presLayoutVars>
          <dgm:chPref val="3"/>
        </dgm:presLayoutVars>
      </dgm:prSet>
      <dgm:spPr/>
    </dgm:pt>
    <dgm:pt modelId="{85EE06FC-5D7A-464A-BCE1-5D425E4A8B61}" type="pres">
      <dgm:prSet presAssocID="{66B6F246-D8DC-4220-8265-0CA242E04B8D}" presName="hierChild2" presStyleCnt="0"/>
      <dgm:spPr/>
    </dgm:pt>
    <dgm:pt modelId="{830B49FA-424A-4F5D-A64A-CBBD829EFF5E}" type="pres">
      <dgm:prSet presAssocID="{C72C2309-A0CE-4DD5-AF56-6DCFAE3FBF25}" presName="Name10" presStyleLbl="parChTrans1D2" presStyleIdx="0" presStyleCnt="2"/>
      <dgm:spPr/>
    </dgm:pt>
    <dgm:pt modelId="{6091E395-9717-4DE8-82F2-C122F4E9516C}" type="pres">
      <dgm:prSet presAssocID="{030D1CAF-58A4-420F-BB65-92A84D8ED755}" presName="hierRoot2" presStyleCnt="0"/>
      <dgm:spPr/>
    </dgm:pt>
    <dgm:pt modelId="{6C40F17A-28B6-4C56-BF57-AACB4C906332}" type="pres">
      <dgm:prSet presAssocID="{030D1CAF-58A4-420F-BB65-92A84D8ED755}" presName="composite2" presStyleCnt="0"/>
      <dgm:spPr/>
    </dgm:pt>
    <dgm:pt modelId="{C6FD5A6B-7531-4B4B-91CE-63A5D73479EA}" type="pres">
      <dgm:prSet presAssocID="{030D1CAF-58A4-420F-BB65-92A84D8ED755}" presName="background2" presStyleLbl="node2" presStyleIdx="0" presStyleCnt="2"/>
      <dgm:spPr/>
    </dgm:pt>
    <dgm:pt modelId="{3B037734-D6E3-4362-9EC8-812F63C04111}" type="pres">
      <dgm:prSet presAssocID="{030D1CAF-58A4-420F-BB65-92A84D8ED755}" presName="text2" presStyleLbl="fgAcc2" presStyleIdx="0" presStyleCnt="2">
        <dgm:presLayoutVars>
          <dgm:chPref val="3"/>
        </dgm:presLayoutVars>
      </dgm:prSet>
      <dgm:spPr/>
    </dgm:pt>
    <dgm:pt modelId="{B1FD9AAF-530A-463F-9D5D-FE9648450FCC}" type="pres">
      <dgm:prSet presAssocID="{030D1CAF-58A4-420F-BB65-92A84D8ED755}" presName="hierChild3" presStyleCnt="0"/>
      <dgm:spPr/>
    </dgm:pt>
    <dgm:pt modelId="{14426CD6-D8FF-4078-AC39-4573B3E09468}" type="pres">
      <dgm:prSet presAssocID="{69480989-F664-4B18-9728-AE32A115FAD9}" presName="Name10" presStyleLbl="parChTrans1D2" presStyleIdx="1" presStyleCnt="2"/>
      <dgm:spPr/>
    </dgm:pt>
    <dgm:pt modelId="{1BFF6202-0736-4336-8DDD-0F764938FF32}" type="pres">
      <dgm:prSet presAssocID="{DB8838DD-F8BD-4A11-AECA-4AEAC73E56E7}" presName="hierRoot2" presStyleCnt="0"/>
      <dgm:spPr/>
    </dgm:pt>
    <dgm:pt modelId="{994CFFBF-9F2A-471C-A5F2-58B9EFB1509E}" type="pres">
      <dgm:prSet presAssocID="{DB8838DD-F8BD-4A11-AECA-4AEAC73E56E7}" presName="composite2" presStyleCnt="0"/>
      <dgm:spPr/>
    </dgm:pt>
    <dgm:pt modelId="{84256D5A-6E9E-493D-8978-FB270F19EDCD}" type="pres">
      <dgm:prSet presAssocID="{DB8838DD-F8BD-4A11-AECA-4AEAC73E56E7}" presName="background2" presStyleLbl="node2" presStyleIdx="1" presStyleCnt="2"/>
      <dgm:spPr/>
    </dgm:pt>
    <dgm:pt modelId="{126B473E-1A9F-477A-8E76-3F4894D7751B}" type="pres">
      <dgm:prSet presAssocID="{DB8838DD-F8BD-4A11-AECA-4AEAC73E56E7}" presName="text2" presStyleLbl="fgAcc2" presStyleIdx="1" presStyleCnt="2">
        <dgm:presLayoutVars>
          <dgm:chPref val="3"/>
        </dgm:presLayoutVars>
      </dgm:prSet>
      <dgm:spPr/>
    </dgm:pt>
    <dgm:pt modelId="{7CC854B5-93C1-4D04-B059-C1DDF8D48F52}" type="pres">
      <dgm:prSet presAssocID="{DB8838DD-F8BD-4A11-AECA-4AEAC73E56E7}" presName="hierChild3" presStyleCnt="0"/>
      <dgm:spPr/>
    </dgm:pt>
  </dgm:ptLst>
  <dgm:cxnLst>
    <dgm:cxn modelId="{9C6E0C03-8321-4580-A6F1-DA873FB6E12E}" type="presOf" srcId="{69480989-F664-4B18-9728-AE32A115FAD9}" destId="{14426CD6-D8FF-4078-AC39-4573B3E09468}" srcOrd="0" destOrd="0" presId="urn:microsoft.com/office/officeart/2005/8/layout/hierarchy1"/>
    <dgm:cxn modelId="{20652D34-5CB7-401A-8517-2AC20EFA6BE9}" srcId="{66B6F246-D8DC-4220-8265-0CA242E04B8D}" destId="{030D1CAF-58A4-420F-BB65-92A84D8ED755}" srcOrd="0" destOrd="0" parTransId="{C72C2309-A0CE-4DD5-AF56-6DCFAE3FBF25}" sibTransId="{68F47561-B125-42EB-99FD-9C9D81F9C65E}"/>
    <dgm:cxn modelId="{6A5FFF42-A6AE-488E-ABA8-527382EA50EA}" type="presOf" srcId="{66B6F246-D8DC-4220-8265-0CA242E04B8D}" destId="{CC365184-F8E3-4E4F-A774-EC303CED8D37}" srcOrd="0" destOrd="0" presId="urn:microsoft.com/office/officeart/2005/8/layout/hierarchy1"/>
    <dgm:cxn modelId="{0EC91551-27D8-4EF8-B73C-743518101D72}" type="presOf" srcId="{DB8838DD-F8BD-4A11-AECA-4AEAC73E56E7}" destId="{126B473E-1A9F-477A-8E76-3F4894D7751B}" srcOrd="0" destOrd="0" presId="urn:microsoft.com/office/officeart/2005/8/layout/hierarchy1"/>
    <dgm:cxn modelId="{1B5D9A76-2F3F-4710-9A6B-6FBD3B62197E}" srcId="{FFB562C1-0BEE-4757-8E12-640A1AEE8792}" destId="{66B6F246-D8DC-4220-8265-0CA242E04B8D}" srcOrd="0" destOrd="0" parTransId="{E7D804DE-CAD6-4F89-8775-3686DEC130F4}" sibTransId="{02442F27-2750-4E00-B121-68B3C12FF841}"/>
    <dgm:cxn modelId="{47AFA78D-7F33-4953-93FF-F27C83FD1C66}" srcId="{66B6F246-D8DC-4220-8265-0CA242E04B8D}" destId="{DB8838DD-F8BD-4A11-AECA-4AEAC73E56E7}" srcOrd="1" destOrd="0" parTransId="{69480989-F664-4B18-9728-AE32A115FAD9}" sibTransId="{6BCE6D9F-B1D3-42C6-9A7C-4F5A1087185D}"/>
    <dgm:cxn modelId="{E5A1E98F-5455-4D7A-B5B5-852BE4792E99}" type="presOf" srcId="{FFB562C1-0BEE-4757-8E12-640A1AEE8792}" destId="{E5F15C18-7A45-4AE5-85E5-E930CEC429A8}" srcOrd="0" destOrd="0" presId="urn:microsoft.com/office/officeart/2005/8/layout/hierarchy1"/>
    <dgm:cxn modelId="{8991D799-E179-420F-B1BA-8E531B1E306C}" type="presOf" srcId="{030D1CAF-58A4-420F-BB65-92A84D8ED755}" destId="{3B037734-D6E3-4362-9EC8-812F63C04111}" srcOrd="0" destOrd="0" presId="urn:microsoft.com/office/officeart/2005/8/layout/hierarchy1"/>
    <dgm:cxn modelId="{2AB9F6A7-8374-433B-B9FB-C0AECF6A3C17}" type="presOf" srcId="{C72C2309-A0CE-4DD5-AF56-6DCFAE3FBF25}" destId="{830B49FA-424A-4F5D-A64A-CBBD829EFF5E}" srcOrd="0" destOrd="0" presId="urn:microsoft.com/office/officeart/2005/8/layout/hierarchy1"/>
    <dgm:cxn modelId="{2580F9E8-13E8-4F1C-9F9D-90B466688E00}" type="presParOf" srcId="{E5F15C18-7A45-4AE5-85E5-E930CEC429A8}" destId="{373452E6-9962-49AC-BC13-C0FAF0FB3E55}" srcOrd="0" destOrd="0" presId="urn:microsoft.com/office/officeart/2005/8/layout/hierarchy1"/>
    <dgm:cxn modelId="{EE0AEE7E-1443-4802-BC1F-E2372FA2D367}" type="presParOf" srcId="{373452E6-9962-49AC-BC13-C0FAF0FB3E55}" destId="{C8035EBE-E8F5-4DFD-93C8-9798B5E93F79}" srcOrd="0" destOrd="0" presId="urn:microsoft.com/office/officeart/2005/8/layout/hierarchy1"/>
    <dgm:cxn modelId="{5975EECC-641A-4DD8-B7C7-28E03CC725DD}" type="presParOf" srcId="{C8035EBE-E8F5-4DFD-93C8-9798B5E93F79}" destId="{86622268-9255-4B27-953D-C042CB304387}" srcOrd="0" destOrd="0" presId="urn:microsoft.com/office/officeart/2005/8/layout/hierarchy1"/>
    <dgm:cxn modelId="{442FD6CB-207C-4D12-9376-AB9F26815BDA}" type="presParOf" srcId="{C8035EBE-E8F5-4DFD-93C8-9798B5E93F79}" destId="{CC365184-F8E3-4E4F-A774-EC303CED8D37}" srcOrd="1" destOrd="0" presId="urn:microsoft.com/office/officeart/2005/8/layout/hierarchy1"/>
    <dgm:cxn modelId="{37E11D00-178F-470B-BD42-37287B88AC4F}" type="presParOf" srcId="{373452E6-9962-49AC-BC13-C0FAF0FB3E55}" destId="{85EE06FC-5D7A-464A-BCE1-5D425E4A8B61}" srcOrd="1" destOrd="0" presId="urn:microsoft.com/office/officeart/2005/8/layout/hierarchy1"/>
    <dgm:cxn modelId="{F4BD8B89-6D73-486E-A429-1E18B1E3F863}" type="presParOf" srcId="{85EE06FC-5D7A-464A-BCE1-5D425E4A8B61}" destId="{830B49FA-424A-4F5D-A64A-CBBD829EFF5E}" srcOrd="0" destOrd="0" presId="urn:microsoft.com/office/officeart/2005/8/layout/hierarchy1"/>
    <dgm:cxn modelId="{5D0638A3-0C96-45AE-B3B6-2D28F3A90488}" type="presParOf" srcId="{85EE06FC-5D7A-464A-BCE1-5D425E4A8B61}" destId="{6091E395-9717-4DE8-82F2-C122F4E9516C}" srcOrd="1" destOrd="0" presId="urn:microsoft.com/office/officeart/2005/8/layout/hierarchy1"/>
    <dgm:cxn modelId="{98F3D282-1C67-43F9-81B7-1D926BCA955D}" type="presParOf" srcId="{6091E395-9717-4DE8-82F2-C122F4E9516C}" destId="{6C40F17A-28B6-4C56-BF57-AACB4C906332}" srcOrd="0" destOrd="0" presId="urn:microsoft.com/office/officeart/2005/8/layout/hierarchy1"/>
    <dgm:cxn modelId="{F3258A2A-C658-49B5-BA83-40158EACB471}" type="presParOf" srcId="{6C40F17A-28B6-4C56-BF57-AACB4C906332}" destId="{C6FD5A6B-7531-4B4B-91CE-63A5D73479EA}" srcOrd="0" destOrd="0" presId="urn:microsoft.com/office/officeart/2005/8/layout/hierarchy1"/>
    <dgm:cxn modelId="{62019E52-C135-4579-9CD6-7B543CF2EFA9}" type="presParOf" srcId="{6C40F17A-28B6-4C56-BF57-AACB4C906332}" destId="{3B037734-D6E3-4362-9EC8-812F63C04111}" srcOrd="1" destOrd="0" presId="urn:microsoft.com/office/officeart/2005/8/layout/hierarchy1"/>
    <dgm:cxn modelId="{EA7C8CBC-C8F8-46B5-BA84-D82713D9F687}" type="presParOf" srcId="{6091E395-9717-4DE8-82F2-C122F4E9516C}" destId="{B1FD9AAF-530A-463F-9D5D-FE9648450FCC}" srcOrd="1" destOrd="0" presId="urn:microsoft.com/office/officeart/2005/8/layout/hierarchy1"/>
    <dgm:cxn modelId="{6748DAF4-22CF-4749-B69E-8704E8EE3BBA}" type="presParOf" srcId="{85EE06FC-5D7A-464A-BCE1-5D425E4A8B61}" destId="{14426CD6-D8FF-4078-AC39-4573B3E09468}" srcOrd="2" destOrd="0" presId="urn:microsoft.com/office/officeart/2005/8/layout/hierarchy1"/>
    <dgm:cxn modelId="{4DE96952-E130-4108-B664-427F64C75630}" type="presParOf" srcId="{85EE06FC-5D7A-464A-BCE1-5D425E4A8B61}" destId="{1BFF6202-0736-4336-8DDD-0F764938FF32}" srcOrd="3" destOrd="0" presId="urn:microsoft.com/office/officeart/2005/8/layout/hierarchy1"/>
    <dgm:cxn modelId="{E35A874F-4655-4F63-B1EC-2144FAE34275}" type="presParOf" srcId="{1BFF6202-0736-4336-8DDD-0F764938FF32}" destId="{994CFFBF-9F2A-471C-A5F2-58B9EFB1509E}" srcOrd="0" destOrd="0" presId="urn:microsoft.com/office/officeart/2005/8/layout/hierarchy1"/>
    <dgm:cxn modelId="{28E06E03-B438-45E1-96D4-7AA645212068}" type="presParOf" srcId="{994CFFBF-9F2A-471C-A5F2-58B9EFB1509E}" destId="{84256D5A-6E9E-493D-8978-FB270F19EDCD}" srcOrd="0" destOrd="0" presId="urn:microsoft.com/office/officeart/2005/8/layout/hierarchy1"/>
    <dgm:cxn modelId="{20870BB8-0CC9-4BD2-A3C7-F7D0112D866C}" type="presParOf" srcId="{994CFFBF-9F2A-471C-A5F2-58B9EFB1509E}" destId="{126B473E-1A9F-477A-8E76-3F4894D7751B}" srcOrd="1" destOrd="0" presId="urn:microsoft.com/office/officeart/2005/8/layout/hierarchy1"/>
    <dgm:cxn modelId="{CDCE2B60-05AC-4A36-B7B9-ED7267D6E49E}" type="presParOf" srcId="{1BFF6202-0736-4336-8DDD-0F764938FF32}" destId="{7CC854B5-93C1-4D04-B059-C1DDF8D48F52}" srcOrd="1" destOrd="0" presId="urn:microsoft.com/office/officeart/2005/8/layout/hierarchy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B562C1-0BEE-4757-8E12-640A1AEE8792}"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B76B0038-720B-49A0-9994-F8D36E6D222D}">
      <dgm:prSet phldrT="[Testo]"/>
      <dgm:spPr/>
      <dgm:t>
        <a:bodyPr/>
        <a:lstStyle/>
        <a:p>
          <a:r>
            <a:rPr lang="it-IT" dirty="0"/>
            <a:t>Porteur</a:t>
          </a:r>
        </a:p>
      </dgm:t>
    </dgm:pt>
    <dgm:pt modelId="{9D08C50D-B0FA-482F-A486-497211B8EC15}" type="parTrans" cxnId="{15F3541A-8295-42BD-9B8B-0743ABF6C03A}">
      <dgm:prSet/>
      <dgm:spPr/>
      <dgm:t>
        <a:bodyPr/>
        <a:lstStyle/>
        <a:p>
          <a:endParaRPr lang="it-IT"/>
        </a:p>
      </dgm:t>
    </dgm:pt>
    <dgm:pt modelId="{2D43BD2E-F43D-401C-83E5-D2A91C50BCEA}" type="sibTrans" cxnId="{15F3541A-8295-42BD-9B8B-0743ABF6C03A}">
      <dgm:prSet/>
      <dgm:spPr/>
      <dgm:t>
        <a:bodyPr/>
        <a:lstStyle/>
        <a:p>
          <a:endParaRPr lang="it-IT"/>
        </a:p>
      </dgm:t>
    </dgm:pt>
    <dgm:pt modelId="{53A0B91E-1578-4544-8FA4-B18361CC5364}">
      <dgm:prSet phldrT="[Testo]"/>
      <dgm:spPr>
        <a:solidFill>
          <a:srgbClr val="18C320"/>
        </a:solidFill>
      </dgm:spPr>
      <dgm:t>
        <a:bodyPr/>
        <a:lstStyle/>
        <a:p>
          <a:r>
            <a:rPr lang="it-IT" dirty="0"/>
            <a:t>Courrier et courrier express</a:t>
          </a:r>
        </a:p>
      </dgm:t>
    </dgm:pt>
    <dgm:pt modelId="{EBE77551-1718-4624-B706-5CD3EB9428E4}" type="parTrans" cxnId="{EE4BA5EA-1D32-4571-A2D3-F86319D1CB53}">
      <dgm:prSet/>
      <dgm:spPr/>
      <dgm:t>
        <a:bodyPr/>
        <a:lstStyle/>
        <a:p>
          <a:endParaRPr lang="it-IT"/>
        </a:p>
      </dgm:t>
    </dgm:pt>
    <dgm:pt modelId="{53E9123A-95F6-4B45-B7EE-DFBEA94C0A46}" type="sibTrans" cxnId="{EE4BA5EA-1D32-4571-A2D3-F86319D1CB53}">
      <dgm:prSet/>
      <dgm:spPr/>
      <dgm:t>
        <a:bodyPr/>
        <a:lstStyle/>
        <a:p>
          <a:endParaRPr lang="it-IT"/>
        </a:p>
      </dgm:t>
    </dgm:pt>
    <dgm:pt modelId="{35E248CE-EBAD-40BB-964A-5D9971E1F055}">
      <dgm:prSet phldrT="[Testo]"/>
      <dgm:spPr/>
      <dgm:t>
        <a:bodyPr/>
        <a:lstStyle/>
        <a:p>
          <a:r>
            <a:rPr lang="fr-FR" dirty="0"/>
            <a:t>Transporteur de fret</a:t>
          </a:r>
          <a:endParaRPr lang="it-IT" dirty="0"/>
        </a:p>
      </dgm:t>
    </dgm:pt>
    <dgm:pt modelId="{23CF72A9-8324-4FE1-9090-C84D956C0E6F}" type="parTrans" cxnId="{2B6F079A-8537-4A95-BC30-27D6DF69E473}">
      <dgm:prSet/>
      <dgm:spPr/>
      <dgm:t>
        <a:bodyPr/>
        <a:lstStyle/>
        <a:p>
          <a:endParaRPr lang="it-IT"/>
        </a:p>
      </dgm:t>
    </dgm:pt>
    <dgm:pt modelId="{E76C2542-5EBF-43C6-B6FF-93DAF7EBFD79}" type="sibTrans" cxnId="{2B6F079A-8537-4A95-BC30-27D6DF69E473}">
      <dgm:prSet/>
      <dgm:spPr/>
      <dgm:t>
        <a:bodyPr/>
        <a:lstStyle/>
        <a:p>
          <a:endParaRPr lang="it-IT"/>
        </a:p>
      </dgm:t>
    </dgm:pt>
    <dgm:pt modelId="{66B6F246-D8DC-4220-8265-0CA242E04B8D}">
      <dgm:prSet phldrT="[Testo]"/>
      <dgm:spPr>
        <a:solidFill>
          <a:srgbClr val="18C320"/>
        </a:solidFill>
      </dgm:spPr>
      <dgm:t>
        <a:bodyPr/>
        <a:lstStyle/>
        <a:p>
          <a:r>
            <a:rPr lang="it-IT" dirty="0"/>
            <a:t>Transporteur</a:t>
          </a:r>
        </a:p>
      </dgm:t>
    </dgm:pt>
    <dgm:pt modelId="{E7D804DE-CAD6-4F89-8775-3686DEC130F4}" type="parTrans" cxnId="{1B5D9A76-2F3F-4710-9A6B-6FBD3B62197E}">
      <dgm:prSet/>
      <dgm:spPr/>
      <dgm:t>
        <a:bodyPr/>
        <a:lstStyle/>
        <a:p>
          <a:endParaRPr lang="it-IT"/>
        </a:p>
      </dgm:t>
    </dgm:pt>
    <dgm:pt modelId="{02442F27-2750-4E00-B121-68B3C12FF841}" type="sibTrans" cxnId="{1B5D9A76-2F3F-4710-9A6B-6FBD3B62197E}">
      <dgm:prSet/>
      <dgm:spPr/>
      <dgm:t>
        <a:bodyPr/>
        <a:lstStyle/>
        <a:p>
          <a:endParaRPr lang="it-IT"/>
        </a:p>
      </dgm:t>
    </dgm:pt>
    <dgm:pt modelId="{5DD9385E-0DEA-4737-B1E2-03228E873F07}" type="pres">
      <dgm:prSet presAssocID="{FFB562C1-0BEE-4757-8E12-640A1AEE8792}" presName="diagram" presStyleCnt="0">
        <dgm:presLayoutVars>
          <dgm:dir/>
          <dgm:resizeHandles val="exact"/>
        </dgm:presLayoutVars>
      </dgm:prSet>
      <dgm:spPr/>
    </dgm:pt>
    <dgm:pt modelId="{B6930CEF-058F-438F-BF71-EB5D7681493D}" type="pres">
      <dgm:prSet presAssocID="{66B6F246-D8DC-4220-8265-0CA242E04B8D}" presName="node" presStyleLbl="node1" presStyleIdx="0" presStyleCnt="4">
        <dgm:presLayoutVars>
          <dgm:bulletEnabled val="1"/>
        </dgm:presLayoutVars>
      </dgm:prSet>
      <dgm:spPr/>
    </dgm:pt>
    <dgm:pt modelId="{452024C1-3F48-4401-B9EF-22382850DBD9}" type="pres">
      <dgm:prSet presAssocID="{02442F27-2750-4E00-B121-68B3C12FF841}" presName="sibTrans" presStyleCnt="0"/>
      <dgm:spPr/>
    </dgm:pt>
    <dgm:pt modelId="{8D70ACB7-18EE-48B1-8418-09473BC1C188}" type="pres">
      <dgm:prSet presAssocID="{B76B0038-720B-49A0-9994-F8D36E6D222D}" presName="node" presStyleLbl="node1" presStyleIdx="1" presStyleCnt="4">
        <dgm:presLayoutVars>
          <dgm:bulletEnabled val="1"/>
        </dgm:presLayoutVars>
      </dgm:prSet>
      <dgm:spPr/>
    </dgm:pt>
    <dgm:pt modelId="{6FBCBF4A-CE30-457C-B3EB-ADB8499D4819}" type="pres">
      <dgm:prSet presAssocID="{2D43BD2E-F43D-401C-83E5-D2A91C50BCEA}" presName="sibTrans" presStyleCnt="0"/>
      <dgm:spPr/>
    </dgm:pt>
    <dgm:pt modelId="{4A60FB2E-8EC7-4805-9A33-E3F1A1F09CF5}" type="pres">
      <dgm:prSet presAssocID="{53A0B91E-1578-4544-8FA4-B18361CC5364}" presName="node" presStyleLbl="node1" presStyleIdx="2" presStyleCnt="4">
        <dgm:presLayoutVars>
          <dgm:bulletEnabled val="1"/>
        </dgm:presLayoutVars>
      </dgm:prSet>
      <dgm:spPr/>
    </dgm:pt>
    <dgm:pt modelId="{93D36166-8953-4E24-8141-FB3B5251CD0A}" type="pres">
      <dgm:prSet presAssocID="{53E9123A-95F6-4B45-B7EE-DFBEA94C0A46}" presName="sibTrans" presStyleCnt="0"/>
      <dgm:spPr/>
    </dgm:pt>
    <dgm:pt modelId="{E5C137BB-B64B-478D-81B8-3A8F8D46B283}" type="pres">
      <dgm:prSet presAssocID="{35E248CE-EBAD-40BB-964A-5D9971E1F055}" presName="node" presStyleLbl="node1" presStyleIdx="3" presStyleCnt="4">
        <dgm:presLayoutVars>
          <dgm:bulletEnabled val="1"/>
        </dgm:presLayoutVars>
      </dgm:prSet>
      <dgm:spPr/>
    </dgm:pt>
  </dgm:ptLst>
  <dgm:cxnLst>
    <dgm:cxn modelId="{15F3541A-8295-42BD-9B8B-0743ABF6C03A}" srcId="{FFB562C1-0BEE-4757-8E12-640A1AEE8792}" destId="{B76B0038-720B-49A0-9994-F8D36E6D222D}" srcOrd="1" destOrd="0" parTransId="{9D08C50D-B0FA-482F-A486-497211B8EC15}" sibTransId="{2D43BD2E-F43D-401C-83E5-D2A91C50BCEA}"/>
    <dgm:cxn modelId="{1708783B-DB74-4E5F-B1D5-48FC87E1C241}" type="presOf" srcId="{66B6F246-D8DC-4220-8265-0CA242E04B8D}" destId="{B6930CEF-058F-438F-BF71-EB5D7681493D}" srcOrd="0" destOrd="0" presId="urn:microsoft.com/office/officeart/2005/8/layout/default"/>
    <dgm:cxn modelId="{1B5D9A76-2F3F-4710-9A6B-6FBD3B62197E}" srcId="{FFB562C1-0BEE-4757-8E12-640A1AEE8792}" destId="{66B6F246-D8DC-4220-8265-0CA242E04B8D}" srcOrd="0" destOrd="0" parTransId="{E7D804DE-CAD6-4F89-8775-3686DEC130F4}" sibTransId="{02442F27-2750-4E00-B121-68B3C12FF841}"/>
    <dgm:cxn modelId="{1599827B-B672-41BB-95A7-394CFAB8E34D}" type="presOf" srcId="{FFB562C1-0BEE-4757-8E12-640A1AEE8792}" destId="{5DD9385E-0DEA-4737-B1E2-03228E873F07}" srcOrd="0" destOrd="0" presId="urn:microsoft.com/office/officeart/2005/8/layout/default"/>
    <dgm:cxn modelId="{2B6F079A-8537-4A95-BC30-27D6DF69E473}" srcId="{FFB562C1-0BEE-4757-8E12-640A1AEE8792}" destId="{35E248CE-EBAD-40BB-964A-5D9971E1F055}" srcOrd="3" destOrd="0" parTransId="{23CF72A9-8324-4FE1-9090-C84D956C0E6F}" sibTransId="{E76C2542-5EBF-43C6-B6FF-93DAF7EBFD79}"/>
    <dgm:cxn modelId="{1840009C-0210-4E42-88E1-BFAD9AF76CF5}" type="presOf" srcId="{35E248CE-EBAD-40BB-964A-5D9971E1F055}" destId="{E5C137BB-B64B-478D-81B8-3A8F8D46B283}" srcOrd="0" destOrd="0" presId="urn:microsoft.com/office/officeart/2005/8/layout/default"/>
    <dgm:cxn modelId="{4FEE1CD5-399F-4C12-9991-11C4001FB57D}" type="presOf" srcId="{B76B0038-720B-49A0-9994-F8D36E6D222D}" destId="{8D70ACB7-18EE-48B1-8418-09473BC1C188}" srcOrd="0" destOrd="0" presId="urn:microsoft.com/office/officeart/2005/8/layout/default"/>
    <dgm:cxn modelId="{D9E750EA-B02D-42DA-8BF8-EE1117D8E5FA}" type="presOf" srcId="{53A0B91E-1578-4544-8FA4-B18361CC5364}" destId="{4A60FB2E-8EC7-4805-9A33-E3F1A1F09CF5}" srcOrd="0" destOrd="0" presId="urn:microsoft.com/office/officeart/2005/8/layout/default"/>
    <dgm:cxn modelId="{EE4BA5EA-1D32-4571-A2D3-F86319D1CB53}" srcId="{FFB562C1-0BEE-4757-8E12-640A1AEE8792}" destId="{53A0B91E-1578-4544-8FA4-B18361CC5364}" srcOrd="2" destOrd="0" parTransId="{EBE77551-1718-4624-B706-5CD3EB9428E4}" sibTransId="{53E9123A-95F6-4B45-B7EE-DFBEA94C0A46}"/>
    <dgm:cxn modelId="{157BCA08-6E94-47D9-83F2-CAF10E0BAE97}" type="presParOf" srcId="{5DD9385E-0DEA-4737-B1E2-03228E873F07}" destId="{B6930CEF-058F-438F-BF71-EB5D7681493D}" srcOrd="0" destOrd="0" presId="urn:microsoft.com/office/officeart/2005/8/layout/default"/>
    <dgm:cxn modelId="{1D1B85D1-0107-47D9-BFF6-0056C0733B72}" type="presParOf" srcId="{5DD9385E-0DEA-4737-B1E2-03228E873F07}" destId="{452024C1-3F48-4401-B9EF-22382850DBD9}" srcOrd="1" destOrd="0" presId="urn:microsoft.com/office/officeart/2005/8/layout/default"/>
    <dgm:cxn modelId="{81CBA92C-392E-49CF-A23F-9346CB290152}" type="presParOf" srcId="{5DD9385E-0DEA-4737-B1E2-03228E873F07}" destId="{8D70ACB7-18EE-48B1-8418-09473BC1C188}" srcOrd="2" destOrd="0" presId="urn:microsoft.com/office/officeart/2005/8/layout/default"/>
    <dgm:cxn modelId="{5C0AC4EF-B5BB-41FF-BB31-040FB5153F19}" type="presParOf" srcId="{5DD9385E-0DEA-4737-B1E2-03228E873F07}" destId="{6FBCBF4A-CE30-457C-B3EB-ADB8499D4819}" srcOrd="3" destOrd="0" presId="urn:microsoft.com/office/officeart/2005/8/layout/default"/>
    <dgm:cxn modelId="{7279D33A-D0A2-4F33-BE51-C004E7FD2017}" type="presParOf" srcId="{5DD9385E-0DEA-4737-B1E2-03228E873F07}" destId="{4A60FB2E-8EC7-4805-9A33-E3F1A1F09CF5}" srcOrd="4" destOrd="0" presId="urn:microsoft.com/office/officeart/2005/8/layout/default"/>
    <dgm:cxn modelId="{C67514AC-FEAB-428E-944A-501CEF834DE5}" type="presParOf" srcId="{5DD9385E-0DEA-4737-B1E2-03228E873F07}" destId="{93D36166-8953-4E24-8141-FB3B5251CD0A}" srcOrd="5" destOrd="0" presId="urn:microsoft.com/office/officeart/2005/8/layout/default"/>
    <dgm:cxn modelId="{78A0CE76-627A-4FCD-B77E-A68EB9878A4B}" type="presParOf" srcId="{5DD9385E-0DEA-4737-B1E2-03228E873F07}" destId="{E5C137BB-B64B-478D-81B8-3A8F8D46B283}" srcOrd="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60C19-47A7-4941-977A-B6BFB0E6AA3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76E3CD16-3BED-49C1-B6F6-2096F189533A}">
      <dgm:prSet phldrT="[Testo]"/>
      <dgm:spPr/>
      <dgm:t>
        <a:bodyPr/>
        <a:lstStyle/>
        <a:p>
          <a:r>
            <a:rPr lang="it-IT" dirty="0"/>
            <a:t>(Commun) Transporteurs</a:t>
          </a:r>
        </a:p>
      </dgm:t>
    </dgm:pt>
    <dgm:pt modelId="{7BE99F4E-222F-4231-B188-A0EFE8F212E6}" type="parTrans" cxnId="{FB032748-6C17-44E5-944E-5B37CA2E1714}">
      <dgm:prSet/>
      <dgm:spPr/>
      <dgm:t>
        <a:bodyPr/>
        <a:lstStyle/>
        <a:p>
          <a:endParaRPr lang="it-IT"/>
        </a:p>
      </dgm:t>
    </dgm:pt>
    <dgm:pt modelId="{B01EB56E-EF57-4EB6-9612-C11741C932F7}" type="sibTrans" cxnId="{FB032748-6C17-44E5-944E-5B37CA2E1714}">
      <dgm:prSet/>
      <dgm:spPr/>
      <dgm:t>
        <a:bodyPr/>
        <a:lstStyle/>
        <a:p>
          <a:endParaRPr lang="it-IT"/>
        </a:p>
      </dgm:t>
    </dgm:pt>
    <dgm:pt modelId="{707C217C-6793-4849-9EC7-7C55F0F8ADB1}">
      <dgm:prSet phldrT="[Testo]"/>
      <dgm:spPr/>
      <dgm:t>
        <a:bodyPr/>
        <a:lstStyle/>
        <a:p>
          <a:pPr>
            <a:buNone/>
          </a:pPr>
          <a:r>
            <a:rPr lang="fr-FR" b="0" i="0" u="none" strike="noStrike" cap="none" dirty="0">
              <a:latin typeface="Arial"/>
              <a:ea typeface="Arial"/>
              <a:cs typeface="Arial"/>
              <a:sym typeface="Arial"/>
            </a:rPr>
            <a:t>Une entreprise de transport engagée dans l’entreprise de manutention de personnes ou de fret contre rémunération et pour tous les clients de manière impartiale.</a:t>
          </a:r>
          <a:endParaRPr lang="it-IT" dirty="0"/>
        </a:p>
      </dgm:t>
    </dgm:pt>
    <dgm:pt modelId="{70312EB8-A881-4EB7-ACC5-C281E636DD2D}" type="parTrans" cxnId="{90BE4563-ECD8-4D43-949C-89AF4FCDA9BB}">
      <dgm:prSet/>
      <dgm:spPr/>
      <dgm:t>
        <a:bodyPr/>
        <a:lstStyle/>
        <a:p>
          <a:endParaRPr lang="it-IT"/>
        </a:p>
      </dgm:t>
    </dgm:pt>
    <dgm:pt modelId="{B1F19EF0-8967-4CFD-AE89-BF7882B7FFA1}" type="sibTrans" cxnId="{90BE4563-ECD8-4D43-949C-89AF4FCDA9BB}">
      <dgm:prSet/>
      <dgm:spPr/>
      <dgm:t>
        <a:bodyPr/>
        <a:lstStyle/>
        <a:p>
          <a:endParaRPr lang="it-IT"/>
        </a:p>
      </dgm:t>
    </dgm:pt>
    <dgm:pt modelId="{CD53620A-73A1-4B00-89BD-5CD16800CA61}">
      <dgm:prSet phldrT="[Testo]"/>
      <dgm:spPr/>
      <dgm:t>
        <a:bodyPr/>
        <a:lstStyle/>
        <a:p>
          <a:r>
            <a:rPr lang="it-IT" dirty="0"/>
            <a:t>Porteurs</a:t>
          </a:r>
        </a:p>
      </dgm:t>
    </dgm:pt>
    <dgm:pt modelId="{CF683F8A-2A31-454D-AA13-DCE922148F4C}" type="parTrans" cxnId="{582CF5B5-BA1A-42BE-A93F-4D1CFB5A4F7A}">
      <dgm:prSet/>
      <dgm:spPr/>
      <dgm:t>
        <a:bodyPr/>
        <a:lstStyle/>
        <a:p>
          <a:endParaRPr lang="it-IT"/>
        </a:p>
      </dgm:t>
    </dgm:pt>
    <dgm:pt modelId="{308092C2-1C43-42E9-A417-BC7B7F994A40}" type="sibTrans" cxnId="{582CF5B5-BA1A-42BE-A93F-4D1CFB5A4F7A}">
      <dgm:prSet/>
      <dgm:spPr/>
      <dgm:t>
        <a:bodyPr/>
        <a:lstStyle/>
        <a:p>
          <a:endParaRPr lang="it-IT"/>
        </a:p>
      </dgm:t>
    </dgm:pt>
    <dgm:pt modelId="{020E1656-2001-4593-9E2F-9BA389118365}">
      <dgm:prSet phldrT="[Testo]"/>
      <dgm:spPr/>
      <dgm:t>
        <a:bodyPr/>
        <a:lstStyle/>
        <a:p>
          <a:pPr>
            <a:buFont typeface="Arial" panose="020B0604020202020204" pitchFamily="34" charset="0"/>
            <a:buChar char="•"/>
          </a:pPr>
          <a:r>
            <a:rPr lang="fr-FR" b="0" i="0" u="none" strike="noStrike" cap="none" dirty="0">
              <a:latin typeface="Arial"/>
              <a:cs typeface="Arial"/>
              <a:sym typeface="Arial"/>
            </a:rPr>
            <a:t>Le transport par porteur est un mouvement de conteneurs à l'intérieur du pays.
Le porteur est responsable si la marchandise est perdue ou endommagée pendant le transport, ou s'il y a un retard. 
Le transport marchand est un transport de conteneurs effectué par l'importateur ou l'exportateur à destination ou en provenance d'un terminal portuaire. 
Le marchand est responsable si la cargaison est perdue ou endommagée. L'un des principaux avantages du transport marchand est qu'il offre aux importateurs et aux exportateurs une plus grande souplesse dans le calendrier de la distribution intérieure.
Le transport de marchandises fait généralement référence au transport d'envois volumineux, lourds ou de grande taille.</a:t>
          </a:r>
          <a:endParaRPr lang="it-IT" dirty="0"/>
        </a:p>
      </dgm:t>
    </dgm:pt>
    <dgm:pt modelId="{EA5D0401-2A65-4F79-9B55-DD2D72B9180B}" type="parTrans" cxnId="{A42F13AD-562F-4958-8865-652D4B60867D}">
      <dgm:prSet/>
      <dgm:spPr/>
      <dgm:t>
        <a:bodyPr/>
        <a:lstStyle/>
        <a:p>
          <a:endParaRPr lang="it-IT"/>
        </a:p>
      </dgm:t>
    </dgm:pt>
    <dgm:pt modelId="{E01DF8B7-EED4-4663-8A2A-E670866AF7DD}" type="sibTrans" cxnId="{A42F13AD-562F-4958-8865-652D4B60867D}">
      <dgm:prSet/>
      <dgm:spPr/>
      <dgm:t>
        <a:bodyPr/>
        <a:lstStyle/>
        <a:p>
          <a:endParaRPr lang="it-IT"/>
        </a:p>
      </dgm:t>
    </dgm:pt>
    <dgm:pt modelId="{73CA81E2-3289-49CE-AF39-B4685997E882}" type="pres">
      <dgm:prSet presAssocID="{53060C19-47A7-4941-977A-B6BFB0E6AA33}" presName="linear" presStyleCnt="0">
        <dgm:presLayoutVars>
          <dgm:animLvl val="lvl"/>
          <dgm:resizeHandles val="exact"/>
        </dgm:presLayoutVars>
      </dgm:prSet>
      <dgm:spPr/>
    </dgm:pt>
    <dgm:pt modelId="{CB03D9E7-A020-4921-9ED8-E4D60CC05702}" type="pres">
      <dgm:prSet presAssocID="{76E3CD16-3BED-49C1-B6F6-2096F189533A}" presName="parentText" presStyleLbl="node1" presStyleIdx="0" presStyleCnt="2">
        <dgm:presLayoutVars>
          <dgm:chMax val="0"/>
          <dgm:bulletEnabled val="1"/>
        </dgm:presLayoutVars>
      </dgm:prSet>
      <dgm:spPr/>
    </dgm:pt>
    <dgm:pt modelId="{06C4CB82-2C59-4889-832A-0F13B9C98CC9}" type="pres">
      <dgm:prSet presAssocID="{76E3CD16-3BED-49C1-B6F6-2096F189533A}" presName="childText" presStyleLbl="revTx" presStyleIdx="0" presStyleCnt="2">
        <dgm:presLayoutVars>
          <dgm:bulletEnabled val="1"/>
        </dgm:presLayoutVars>
      </dgm:prSet>
      <dgm:spPr/>
    </dgm:pt>
    <dgm:pt modelId="{7C22742E-19CF-4D4E-B46F-9649FEEF8D29}" type="pres">
      <dgm:prSet presAssocID="{CD53620A-73A1-4B00-89BD-5CD16800CA61}" presName="parentText" presStyleLbl="node1" presStyleIdx="1" presStyleCnt="2">
        <dgm:presLayoutVars>
          <dgm:chMax val="0"/>
          <dgm:bulletEnabled val="1"/>
        </dgm:presLayoutVars>
      </dgm:prSet>
      <dgm:spPr/>
    </dgm:pt>
    <dgm:pt modelId="{0FD17777-9A1A-4138-A98A-E1565EC1AC83}" type="pres">
      <dgm:prSet presAssocID="{CD53620A-73A1-4B00-89BD-5CD16800CA61}" presName="childText" presStyleLbl="revTx" presStyleIdx="1" presStyleCnt="2">
        <dgm:presLayoutVars>
          <dgm:bulletEnabled val="1"/>
        </dgm:presLayoutVars>
      </dgm:prSet>
      <dgm:spPr/>
    </dgm:pt>
  </dgm:ptLst>
  <dgm:cxnLst>
    <dgm:cxn modelId="{F5B10110-DA8F-4159-A027-DD6B35808F63}" type="presOf" srcId="{020E1656-2001-4593-9E2F-9BA389118365}" destId="{0FD17777-9A1A-4138-A98A-E1565EC1AC83}" srcOrd="0" destOrd="0" presId="urn:microsoft.com/office/officeart/2005/8/layout/vList2"/>
    <dgm:cxn modelId="{CCEE3D3F-F30B-41B0-8DD2-8F687AB87C00}" type="presOf" srcId="{707C217C-6793-4849-9EC7-7C55F0F8ADB1}" destId="{06C4CB82-2C59-4889-832A-0F13B9C98CC9}" srcOrd="0" destOrd="0" presId="urn:microsoft.com/office/officeart/2005/8/layout/vList2"/>
    <dgm:cxn modelId="{90BE4563-ECD8-4D43-949C-89AF4FCDA9BB}" srcId="{76E3CD16-3BED-49C1-B6F6-2096F189533A}" destId="{707C217C-6793-4849-9EC7-7C55F0F8ADB1}" srcOrd="0" destOrd="0" parTransId="{70312EB8-A881-4EB7-ACC5-C281E636DD2D}" sibTransId="{B1F19EF0-8967-4CFD-AE89-BF7882B7FFA1}"/>
    <dgm:cxn modelId="{FB032748-6C17-44E5-944E-5B37CA2E1714}" srcId="{53060C19-47A7-4941-977A-B6BFB0E6AA33}" destId="{76E3CD16-3BED-49C1-B6F6-2096F189533A}" srcOrd="0" destOrd="0" parTransId="{7BE99F4E-222F-4231-B188-A0EFE8F212E6}" sibTransId="{B01EB56E-EF57-4EB6-9612-C11741C932F7}"/>
    <dgm:cxn modelId="{7BB4249D-BF81-4515-9C9C-7B65935345C6}" type="presOf" srcId="{76E3CD16-3BED-49C1-B6F6-2096F189533A}" destId="{CB03D9E7-A020-4921-9ED8-E4D60CC05702}" srcOrd="0" destOrd="0" presId="urn:microsoft.com/office/officeart/2005/8/layout/vList2"/>
    <dgm:cxn modelId="{59AA24A6-ECFA-4D41-9DD7-69BAEA28699C}" type="presOf" srcId="{53060C19-47A7-4941-977A-B6BFB0E6AA33}" destId="{73CA81E2-3289-49CE-AF39-B4685997E882}" srcOrd="0" destOrd="0" presId="urn:microsoft.com/office/officeart/2005/8/layout/vList2"/>
    <dgm:cxn modelId="{A42F13AD-562F-4958-8865-652D4B60867D}" srcId="{CD53620A-73A1-4B00-89BD-5CD16800CA61}" destId="{020E1656-2001-4593-9E2F-9BA389118365}" srcOrd="0" destOrd="0" parTransId="{EA5D0401-2A65-4F79-9B55-DD2D72B9180B}" sibTransId="{E01DF8B7-EED4-4663-8A2A-E670866AF7DD}"/>
    <dgm:cxn modelId="{582CF5B5-BA1A-42BE-A93F-4D1CFB5A4F7A}" srcId="{53060C19-47A7-4941-977A-B6BFB0E6AA33}" destId="{CD53620A-73A1-4B00-89BD-5CD16800CA61}" srcOrd="1" destOrd="0" parTransId="{CF683F8A-2A31-454D-AA13-DCE922148F4C}" sibTransId="{308092C2-1C43-42E9-A417-BC7B7F994A40}"/>
    <dgm:cxn modelId="{E87BEAFD-9CE7-4165-8BA2-9E3D63402992}" type="presOf" srcId="{CD53620A-73A1-4B00-89BD-5CD16800CA61}" destId="{7C22742E-19CF-4D4E-B46F-9649FEEF8D29}" srcOrd="0" destOrd="0" presId="urn:microsoft.com/office/officeart/2005/8/layout/vList2"/>
    <dgm:cxn modelId="{8B12939B-753D-41D4-BED6-75F1D373D268}" type="presParOf" srcId="{73CA81E2-3289-49CE-AF39-B4685997E882}" destId="{CB03D9E7-A020-4921-9ED8-E4D60CC05702}" srcOrd="0" destOrd="0" presId="urn:microsoft.com/office/officeart/2005/8/layout/vList2"/>
    <dgm:cxn modelId="{940BBEBA-1CF2-4886-9F3B-1B0B7026C999}" type="presParOf" srcId="{73CA81E2-3289-49CE-AF39-B4685997E882}" destId="{06C4CB82-2C59-4889-832A-0F13B9C98CC9}" srcOrd="1" destOrd="0" presId="urn:microsoft.com/office/officeart/2005/8/layout/vList2"/>
    <dgm:cxn modelId="{F96D7A6F-06C1-4375-AFDF-424C97C3AB5E}" type="presParOf" srcId="{73CA81E2-3289-49CE-AF39-B4685997E882}" destId="{7C22742E-19CF-4D4E-B46F-9649FEEF8D29}" srcOrd="2" destOrd="0" presId="urn:microsoft.com/office/officeart/2005/8/layout/vList2"/>
    <dgm:cxn modelId="{81B48308-054C-41D8-94F4-95DFEB16185D}" type="presParOf" srcId="{73CA81E2-3289-49CE-AF39-B4685997E882}" destId="{0FD17777-9A1A-4138-A98A-E1565EC1AC8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78E0F6-A698-4A59-9073-42BE300A9D66}"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it-IT"/>
        </a:p>
      </dgm:t>
    </dgm:pt>
    <dgm:pt modelId="{6F0F5C8B-AE53-4E02-ACB0-A3E1BF571BD9}">
      <dgm:prSet phldrT="[Testo]"/>
      <dgm:spPr/>
      <dgm:t>
        <a:bodyPr/>
        <a:lstStyle/>
        <a:p>
          <a:r>
            <a:rPr lang="fr-FR" dirty="0"/>
            <a:t>Expéditeurs/Transporteurs/Coursiers</a:t>
          </a:r>
          <a:endParaRPr lang="it-IT" dirty="0"/>
        </a:p>
      </dgm:t>
    </dgm:pt>
    <dgm:pt modelId="{FB87BE70-A8EA-4143-A3A8-C3C0B2CA02A9}" type="parTrans" cxnId="{AC2956EC-DCE6-413C-876C-A08B47C1D024}">
      <dgm:prSet/>
      <dgm:spPr/>
      <dgm:t>
        <a:bodyPr/>
        <a:lstStyle/>
        <a:p>
          <a:endParaRPr lang="it-IT"/>
        </a:p>
      </dgm:t>
    </dgm:pt>
    <dgm:pt modelId="{453CDA18-095B-466A-978E-D36ACF4C00F8}" type="sibTrans" cxnId="{AC2956EC-DCE6-413C-876C-A08B47C1D024}">
      <dgm:prSet/>
      <dgm:spPr/>
      <dgm:t>
        <a:bodyPr/>
        <a:lstStyle/>
        <a:p>
          <a:endParaRPr lang="it-IT"/>
        </a:p>
      </dgm:t>
    </dgm:pt>
    <dgm:pt modelId="{45502315-F28D-4815-8D4B-CA7157E0910F}">
      <dgm:prSet phldrT="[Testo]"/>
      <dgm:spPr/>
      <dgm:t>
        <a:bodyPr/>
        <a:lstStyle/>
        <a:p>
          <a:r>
            <a:rPr lang="it-IT" dirty="0"/>
            <a:t>Opérateurs de transport</a:t>
          </a:r>
        </a:p>
      </dgm:t>
    </dgm:pt>
    <dgm:pt modelId="{731B09C1-F4CE-4418-8C2D-8D6978196C09}" type="parTrans" cxnId="{3817B7A9-E264-4F2E-A1EB-A00FC3E3216F}">
      <dgm:prSet/>
      <dgm:spPr/>
      <dgm:t>
        <a:bodyPr/>
        <a:lstStyle/>
        <a:p>
          <a:endParaRPr lang="it-IT"/>
        </a:p>
      </dgm:t>
    </dgm:pt>
    <dgm:pt modelId="{79FEC8DA-50FB-409B-9556-DBC55D9B48E5}" type="sibTrans" cxnId="{3817B7A9-E264-4F2E-A1EB-A00FC3E3216F}">
      <dgm:prSet/>
      <dgm:spPr/>
      <dgm:t>
        <a:bodyPr/>
        <a:lstStyle/>
        <a:p>
          <a:endParaRPr lang="it-IT"/>
        </a:p>
      </dgm:t>
    </dgm:pt>
    <dgm:pt modelId="{849E7877-C5D9-4604-911D-7A50867E5808}">
      <dgm:prSet phldrT="[Testo]"/>
      <dgm:spPr/>
      <dgm:t>
        <a:bodyPr/>
        <a:lstStyle/>
        <a:p>
          <a:r>
            <a:rPr lang="fr-FR" dirty="0"/>
            <a:t>Livraison et collecte des marchandises au coût le plus bas tout en répondant aux besoins de leurs clients.</a:t>
          </a:r>
          <a:endParaRPr lang="it-IT" dirty="0"/>
        </a:p>
      </dgm:t>
    </dgm:pt>
    <dgm:pt modelId="{4C7BD615-54B1-42A0-9904-A52F43C873A0}" type="parTrans" cxnId="{869C5DC4-CE18-4376-9366-8E450D0A6796}">
      <dgm:prSet/>
      <dgm:spPr/>
      <dgm:t>
        <a:bodyPr/>
        <a:lstStyle/>
        <a:p>
          <a:endParaRPr lang="it-IT"/>
        </a:p>
      </dgm:t>
    </dgm:pt>
    <dgm:pt modelId="{503D9ECB-1669-48C2-B7A3-653C639127ED}" type="sibTrans" cxnId="{869C5DC4-CE18-4376-9366-8E450D0A6796}">
      <dgm:prSet/>
      <dgm:spPr/>
      <dgm:t>
        <a:bodyPr/>
        <a:lstStyle/>
        <a:p>
          <a:endParaRPr lang="it-IT"/>
        </a:p>
      </dgm:t>
    </dgm:pt>
    <dgm:pt modelId="{1997EBA0-5D8E-4000-B9E8-5FDBC773EC21}">
      <dgm:prSet phldrT="[Testo]"/>
      <dgm:spPr/>
      <dgm:t>
        <a:bodyPr/>
        <a:lstStyle/>
        <a:p>
          <a:r>
            <a:rPr lang="fr-FR" dirty="0"/>
            <a:t>Opérations de transport à faible coût mais de haute qualité et satisfaction des intérêts des chargeurs et des destinataires.</a:t>
          </a:r>
          <a:endParaRPr lang="it-IT" dirty="0"/>
        </a:p>
      </dgm:t>
    </dgm:pt>
    <dgm:pt modelId="{34AE1E13-A9D2-468F-AB58-2421B01A8FC5}" type="parTrans" cxnId="{A4C2D004-97FA-4520-8498-49ABF0E8AD56}">
      <dgm:prSet/>
      <dgm:spPr/>
      <dgm:t>
        <a:bodyPr/>
        <a:lstStyle/>
        <a:p>
          <a:endParaRPr lang="it-IT"/>
        </a:p>
      </dgm:t>
    </dgm:pt>
    <dgm:pt modelId="{CE6B7666-7127-44CA-9C39-20B2A2CA7BDE}" type="sibTrans" cxnId="{A4C2D004-97FA-4520-8498-49ABF0E8AD56}">
      <dgm:prSet/>
      <dgm:spPr/>
      <dgm:t>
        <a:bodyPr/>
        <a:lstStyle/>
        <a:p>
          <a:endParaRPr lang="it-IT"/>
        </a:p>
      </dgm:t>
    </dgm:pt>
    <dgm:pt modelId="{2FFCE5B5-DBAB-4233-B114-F4CBDDC89A88}" type="pres">
      <dgm:prSet presAssocID="{AB78E0F6-A698-4A59-9073-42BE300A9D66}" presName="linear" presStyleCnt="0">
        <dgm:presLayoutVars>
          <dgm:dir/>
          <dgm:animLvl val="lvl"/>
          <dgm:resizeHandles val="exact"/>
        </dgm:presLayoutVars>
      </dgm:prSet>
      <dgm:spPr/>
    </dgm:pt>
    <dgm:pt modelId="{3E628E94-FE9C-4EBC-9A5F-CD9F15EA4FC7}" type="pres">
      <dgm:prSet presAssocID="{6F0F5C8B-AE53-4E02-ACB0-A3E1BF571BD9}" presName="parentLin" presStyleCnt="0"/>
      <dgm:spPr/>
    </dgm:pt>
    <dgm:pt modelId="{47D7A5FE-BB5B-4F47-B0E1-78B42E938E5F}" type="pres">
      <dgm:prSet presAssocID="{6F0F5C8B-AE53-4E02-ACB0-A3E1BF571BD9}" presName="parentLeftMargin" presStyleLbl="node1" presStyleIdx="0" presStyleCnt="2"/>
      <dgm:spPr/>
    </dgm:pt>
    <dgm:pt modelId="{113DD9E1-EB64-4A84-B2F5-7D0776C515F9}" type="pres">
      <dgm:prSet presAssocID="{6F0F5C8B-AE53-4E02-ACB0-A3E1BF571BD9}" presName="parentText" presStyleLbl="node1" presStyleIdx="0" presStyleCnt="2">
        <dgm:presLayoutVars>
          <dgm:chMax val="0"/>
          <dgm:bulletEnabled val="1"/>
        </dgm:presLayoutVars>
      </dgm:prSet>
      <dgm:spPr/>
    </dgm:pt>
    <dgm:pt modelId="{43D4D120-7CA0-442F-9D31-CD7008C8DF0D}" type="pres">
      <dgm:prSet presAssocID="{6F0F5C8B-AE53-4E02-ACB0-A3E1BF571BD9}" presName="negativeSpace" presStyleCnt="0"/>
      <dgm:spPr/>
    </dgm:pt>
    <dgm:pt modelId="{DCA1CFD1-0F73-4121-8C6C-1BEFD3DB2B0C}" type="pres">
      <dgm:prSet presAssocID="{6F0F5C8B-AE53-4E02-ACB0-A3E1BF571BD9}" presName="childText" presStyleLbl="conFgAcc1" presStyleIdx="0" presStyleCnt="2">
        <dgm:presLayoutVars>
          <dgm:bulletEnabled val="1"/>
        </dgm:presLayoutVars>
      </dgm:prSet>
      <dgm:spPr/>
    </dgm:pt>
    <dgm:pt modelId="{DF737A5B-8F03-49B7-9B84-9BE06C41C591}" type="pres">
      <dgm:prSet presAssocID="{453CDA18-095B-466A-978E-D36ACF4C00F8}" presName="spaceBetweenRectangles" presStyleCnt="0"/>
      <dgm:spPr/>
    </dgm:pt>
    <dgm:pt modelId="{AC6076DB-716E-4B2B-9408-A09E0459D769}" type="pres">
      <dgm:prSet presAssocID="{45502315-F28D-4815-8D4B-CA7157E0910F}" presName="parentLin" presStyleCnt="0"/>
      <dgm:spPr/>
    </dgm:pt>
    <dgm:pt modelId="{39702568-04BD-4421-A4F1-1B69795E7CAD}" type="pres">
      <dgm:prSet presAssocID="{45502315-F28D-4815-8D4B-CA7157E0910F}" presName="parentLeftMargin" presStyleLbl="node1" presStyleIdx="0" presStyleCnt="2"/>
      <dgm:spPr/>
    </dgm:pt>
    <dgm:pt modelId="{CACDEE02-D0F3-4D66-B1C4-7D18F8CC0FA1}" type="pres">
      <dgm:prSet presAssocID="{45502315-F28D-4815-8D4B-CA7157E0910F}" presName="parentText" presStyleLbl="node1" presStyleIdx="1" presStyleCnt="2">
        <dgm:presLayoutVars>
          <dgm:chMax val="0"/>
          <dgm:bulletEnabled val="1"/>
        </dgm:presLayoutVars>
      </dgm:prSet>
      <dgm:spPr/>
    </dgm:pt>
    <dgm:pt modelId="{B2E5D6E4-C067-484F-B386-52AEF4964211}" type="pres">
      <dgm:prSet presAssocID="{45502315-F28D-4815-8D4B-CA7157E0910F}" presName="negativeSpace" presStyleCnt="0"/>
      <dgm:spPr/>
    </dgm:pt>
    <dgm:pt modelId="{6F7F82A9-6A3B-4AD2-B392-1A0032CC7A70}" type="pres">
      <dgm:prSet presAssocID="{45502315-F28D-4815-8D4B-CA7157E0910F}" presName="childText" presStyleLbl="conFgAcc1" presStyleIdx="1" presStyleCnt="2">
        <dgm:presLayoutVars>
          <dgm:bulletEnabled val="1"/>
        </dgm:presLayoutVars>
      </dgm:prSet>
      <dgm:spPr/>
    </dgm:pt>
  </dgm:ptLst>
  <dgm:cxnLst>
    <dgm:cxn modelId="{A4C2D004-97FA-4520-8498-49ABF0E8AD56}" srcId="{45502315-F28D-4815-8D4B-CA7157E0910F}" destId="{1997EBA0-5D8E-4000-B9E8-5FDBC773EC21}" srcOrd="0" destOrd="0" parTransId="{34AE1E13-A9D2-468F-AB58-2421B01A8FC5}" sibTransId="{CE6B7666-7127-44CA-9C39-20B2A2CA7BDE}"/>
    <dgm:cxn modelId="{A045C867-99E5-45FC-8213-54686A6D4857}" type="presOf" srcId="{1997EBA0-5D8E-4000-B9E8-5FDBC773EC21}" destId="{6F7F82A9-6A3B-4AD2-B392-1A0032CC7A70}" srcOrd="0" destOrd="0" presId="urn:microsoft.com/office/officeart/2005/8/layout/list1"/>
    <dgm:cxn modelId="{5446C181-E54C-48DF-9903-2CE9CCE96816}" type="presOf" srcId="{849E7877-C5D9-4604-911D-7A50867E5808}" destId="{DCA1CFD1-0F73-4121-8C6C-1BEFD3DB2B0C}" srcOrd="0" destOrd="0" presId="urn:microsoft.com/office/officeart/2005/8/layout/list1"/>
    <dgm:cxn modelId="{C7CD5A92-238F-4999-9EF7-B84C75E2ED2F}" type="presOf" srcId="{45502315-F28D-4815-8D4B-CA7157E0910F}" destId="{CACDEE02-D0F3-4D66-B1C4-7D18F8CC0FA1}" srcOrd="1" destOrd="0" presId="urn:microsoft.com/office/officeart/2005/8/layout/list1"/>
    <dgm:cxn modelId="{54B73799-77DB-4A0D-9613-4B9601E55556}" type="presOf" srcId="{AB78E0F6-A698-4A59-9073-42BE300A9D66}" destId="{2FFCE5B5-DBAB-4233-B114-F4CBDDC89A88}" srcOrd="0" destOrd="0" presId="urn:microsoft.com/office/officeart/2005/8/layout/list1"/>
    <dgm:cxn modelId="{3817B7A9-E264-4F2E-A1EB-A00FC3E3216F}" srcId="{AB78E0F6-A698-4A59-9073-42BE300A9D66}" destId="{45502315-F28D-4815-8D4B-CA7157E0910F}" srcOrd="1" destOrd="0" parTransId="{731B09C1-F4CE-4418-8C2D-8D6978196C09}" sibTransId="{79FEC8DA-50FB-409B-9556-DBC55D9B48E5}"/>
    <dgm:cxn modelId="{15232EC0-C6E6-44D4-943A-2CC13E9252D0}" type="presOf" srcId="{6F0F5C8B-AE53-4E02-ACB0-A3E1BF571BD9}" destId="{113DD9E1-EB64-4A84-B2F5-7D0776C515F9}" srcOrd="1" destOrd="0" presId="urn:microsoft.com/office/officeart/2005/8/layout/list1"/>
    <dgm:cxn modelId="{869C5DC4-CE18-4376-9366-8E450D0A6796}" srcId="{6F0F5C8B-AE53-4E02-ACB0-A3E1BF571BD9}" destId="{849E7877-C5D9-4604-911D-7A50867E5808}" srcOrd="0" destOrd="0" parTransId="{4C7BD615-54B1-42A0-9904-A52F43C873A0}" sibTransId="{503D9ECB-1669-48C2-B7A3-653C639127ED}"/>
    <dgm:cxn modelId="{9D9CD3CB-BAB1-4EFB-85BD-0BE39A4A0A25}" type="presOf" srcId="{6F0F5C8B-AE53-4E02-ACB0-A3E1BF571BD9}" destId="{47D7A5FE-BB5B-4F47-B0E1-78B42E938E5F}" srcOrd="0" destOrd="0" presId="urn:microsoft.com/office/officeart/2005/8/layout/list1"/>
    <dgm:cxn modelId="{EB6884DD-AE2E-4340-A5AE-99253C51B811}" type="presOf" srcId="{45502315-F28D-4815-8D4B-CA7157E0910F}" destId="{39702568-04BD-4421-A4F1-1B69795E7CAD}" srcOrd="0" destOrd="0" presId="urn:microsoft.com/office/officeart/2005/8/layout/list1"/>
    <dgm:cxn modelId="{AC2956EC-DCE6-413C-876C-A08B47C1D024}" srcId="{AB78E0F6-A698-4A59-9073-42BE300A9D66}" destId="{6F0F5C8B-AE53-4E02-ACB0-A3E1BF571BD9}" srcOrd="0" destOrd="0" parTransId="{FB87BE70-A8EA-4143-A3A8-C3C0B2CA02A9}" sibTransId="{453CDA18-095B-466A-978E-D36ACF4C00F8}"/>
    <dgm:cxn modelId="{AE923F55-6541-4F61-A2F7-01EAD35BE4C4}" type="presParOf" srcId="{2FFCE5B5-DBAB-4233-B114-F4CBDDC89A88}" destId="{3E628E94-FE9C-4EBC-9A5F-CD9F15EA4FC7}" srcOrd="0" destOrd="0" presId="urn:microsoft.com/office/officeart/2005/8/layout/list1"/>
    <dgm:cxn modelId="{C6A0A88E-FF34-4159-BA1F-81C7A9AFF8EB}" type="presParOf" srcId="{3E628E94-FE9C-4EBC-9A5F-CD9F15EA4FC7}" destId="{47D7A5FE-BB5B-4F47-B0E1-78B42E938E5F}" srcOrd="0" destOrd="0" presId="urn:microsoft.com/office/officeart/2005/8/layout/list1"/>
    <dgm:cxn modelId="{C99F20E3-A07A-4181-9814-6F3FDC652492}" type="presParOf" srcId="{3E628E94-FE9C-4EBC-9A5F-CD9F15EA4FC7}" destId="{113DD9E1-EB64-4A84-B2F5-7D0776C515F9}" srcOrd="1" destOrd="0" presId="urn:microsoft.com/office/officeart/2005/8/layout/list1"/>
    <dgm:cxn modelId="{D5444CAB-ACF3-4BE5-A021-D02FBA22BD9F}" type="presParOf" srcId="{2FFCE5B5-DBAB-4233-B114-F4CBDDC89A88}" destId="{43D4D120-7CA0-442F-9D31-CD7008C8DF0D}" srcOrd="1" destOrd="0" presId="urn:microsoft.com/office/officeart/2005/8/layout/list1"/>
    <dgm:cxn modelId="{D412E511-C404-4BA4-A4FA-1D6ECA704A47}" type="presParOf" srcId="{2FFCE5B5-DBAB-4233-B114-F4CBDDC89A88}" destId="{DCA1CFD1-0F73-4121-8C6C-1BEFD3DB2B0C}" srcOrd="2" destOrd="0" presId="urn:microsoft.com/office/officeart/2005/8/layout/list1"/>
    <dgm:cxn modelId="{EA22C7D1-0198-46CF-81D2-36395AB41922}" type="presParOf" srcId="{2FFCE5B5-DBAB-4233-B114-F4CBDDC89A88}" destId="{DF737A5B-8F03-49B7-9B84-9BE06C41C591}" srcOrd="3" destOrd="0" presId="urn:microsoft.com/office/officeart/2005/8/layout/list1"/>
    <dgm:cxn modelId="{1D4EB596-979D-45AA-A125-BA8F86A0F95A}" type="presParOf" srcId="{2FFCE5B5-DBAB-4233-B114-F4CBDDC89A88}" destId="{AC6076DB-716E-4B2B-9408-A09E0459D769}" srcOrd="4" destOrd="0" presId="urn:microsoft.com/office/officeart/2005/8/layout/list1"/>
    <dgm:cxn modelId="{807171EE-7ACD-4D69-850E-7FBABB446207}" type="presParOf" srcId="{AC6076DB-716E-4B2B-9408-A09E0459D769}" destId="{39702568-04BD-4421-A4F1-1B69795E7CAD}" srcOrd="0" destOrd="0" presId="urn:microsoft.com/office/officeart/2005/8/layout/list1"/>
    <dgm:cxn modelId="{0C735958-C8F6-4D36-8AEC-69B75D8C4D4F}" type="presParOf" srcId="{AC6076DB-716E-4B2B-9408-A09E0459D769}" destId="{CACDEE02-D0F3-4D66-B1C4-7D18F8CC0FA1}" srcOrd="1" destOrd="0" presId="urn:microsoft.com/office/officeart/2005/8/layout/list1"/>
    <dgm:cxn modelId="{98855E3A-F7E0-4584-95EC-BC88D9E1A756}" type="presParOf" srcId="{2FFCE5B5-DBAB-4233-B114-F4CBDDC89A88}" destId="{B2E5D6E4-C067-484F-B386-52AEF4964211}" srcOrd="5" destOrd="0" presId="urn:microsoft.com/office/officeart/2005/8/layout/list1"/>
    <dgm:cxn modelId="{E39D5DF3-E19F-4DC3-B2BB-E9C8DBA2E6BB}" type="presParOf" srcId="{2FFCE5B5-DBAB-4233-B114-F4CBDDC89A88}" destId="{6F7F82A9-6A3B-4AD2-B392-1A0032CC7A7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D7E2B1-098B-44A4-9448-190DC1689CD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11976CAB-1DC8-447A-B620-19D8E771B7F1}">
      <dgm:prSet phldrT="[Testo]"/>
      <dgm:spPr/>
      <dgm:t>
        <a:bodyPr/>
        <a:lstStyle/>
        <a:p>
          <a:pPr>
            <a:buFont typeface="Arial" panose="020B0604020202020204" pitchFamily="34" charset="0"/>
            <a:buChar char="•"/>
          </a:pPr>
          <a:r>
            <a:rPr lang="fr-FR" dirty="0"/>
            <a:t>Il existe de multiples acteurs de la chaîne d’approvisionnement dans la logistique</a:t>
          </a:r>
          <a:endParaRPr lang="it-IT" dirty="0"/>
        </a:p>
      </dgm:t>
    </dgm:pt>
    <dgm:pt modelId="{A1735370-F99C-433A-B378-7CEC6100A22A}" type="parTrans" cxnId="{DB467246-200C-42AB-AEF2-8A90D3A7F20B}">
      <dgm:prSet/>
      <dgm:spPr/>
      <dgm:t>
        <a:bodyPr/>
        <a:lstStyle/>
        <a:p>
          <a:endParaRPr lang="it-IT"/>
        </a:p>
      </dgm:t>
    </dgm:pt>
    <dgm:pt modelId="{43E824DE-8CFE-4EC5-8964-A3E7274130A2}" type="sibTrans" cxnId="{DB467246-200C-42AB-AEF2-8A90D3A7F20B}">
      <dgm:prSet/>
      <dgm:spPr/>
      <dgm:t>
        <a:bodyPr/>
        <a:lstStyle/>
        <a:p>
          <a:endParaRPr lang="it-IT"/>
        </a:p>
      </dgm:t>
    </dgm:pt>
    <dgm:pt modelId="{A1637312-1443-4681-9012-83B2BACC4211}">
      <dgm:prSet/>
      <dgm:spPr/>
      <dgm:t>
        <a:bodyPr/>
        <a:lstStyle/>
        <a:p>
          <a:r>
            <a:rPr lang="fr-FR" dirty="0"/>
            <a:t>En nous concentrant sur LMD, dans cette capsule, nous avons vu: expéditeurs, transporteurs </a:t>
          </a:r>
          <a:r>
            <a:rPr lang="fr-FR" dirty="0" err="1"/>
            <a:t>transporteurs</a:t>
          </a:r>
          <a:r>
            <a:rPr lang="fr-FR" dirty="0"/>
            <a:t>, courriers, opérations de transport</a:t>
          </a:r>
          <a:endParaRPr lang="en-US" dirty="0"/>
        </a:p>
      </dgm:t>
    </dgm:pt>
    <dgm:pt modelId="{B2C4EA62-7377-4F83-A926-82A79BE27A70}" type="parTrans" cxnId="{6814B1F4-EA5E-429D-B2D5-ECDC2D5C7078}">
      <dgm:prSet/>
      <dgm:spPr/>
      <dgm:t>
        <a:bodyPr/>
        <a:lstStyle/>
        <a:p>
          <a:endParaRPr lang="it-IT"/>
        </a:p>
      </dgm:t>
    </dgm:pt>
    <dgm:pt modelId="{956EA183-F309-406B-8B6A-4C40ED1F3DC4}" type="sibTrans" cxnId="{6814B1F4-EA5E-429D-B2D5-ECDC2D5C7078}">
      <dgm:prSet/>
      <dgm:spPr/>
      <dgm:t>
        <a:bodyPr/>
        <a:lstStyle/>
        <a:p>
          <a:endParaRPr lang="it-IT"/>
        </a:p>
      </dgm:t>
    </dgm:pt>
    <dgm:pt modelId="{C7FB590D-749B-4742-9BE5-000480C810F3}">
      <dgm:prSet/>
      <dgm:spPr/>
      <dgm:t>
        <a:bodyPr/>
        <a:lstStyle/>
        <a:p>
          <a:r>
            <a:rPr lang="fr-FR" dirty="0"/>
            <a:t>Ils diffèrent par leur modèle d’affaires, le service qu’ils offrent, mais aussi par la distance et le temps qu’ils emploient pour effectuer les livraisons.</a:t>
          </a:r>
          <a:endParaRPr lang="en-US" dirty="0"/>
        </a:p>
      </dgm:t>
    </dgm:pt>
    <dgm:pt modelId="{4F608A4A-B6E7-43D1-9E37-F51E4E220CDB}" type="parTrans" cxnId="{DD7EA6D3-9C71-4F0D-B28B-093F63EB6E90}">
      <dgm:prSet/>
      <dgm:spPr/>
      <dgm:t>
        <a:bodyPr/>
        <a:lstStyle/>
        <a:p>
          <a:endParaRPr lang="it-IT"/>
        </a:p>
      </dgm:t>
    </dgm:pt>
    <dgm:pt modelId="{681B433D-3FDB-43FD-9C5B-588FA315DDD3}" type="sibTrans" cxnId="{DD7EA6D3-9C71-4F0D-B28B-093F63EB6E90}">
      <dgm:prSet/>
      <dgm:spPr/>
      <dgm:t>
        <a:bodyPr/>
        <a:lstStyle/>
        <a:p>
          <a:endParaRPr lang="it-IT"/>
        </a:p>
      </dgm:t>
    </dgm:pt>
    <dgm:pt modelId="{3144A8F0-FFA6-4036-9412-B25D5B1754D1}">
      <dgm:prSet/>
      <dgm:spPr/>
      <dgm:t>
        <a:bodyPr/>
        <a:lstStyle/>
        <a:p>
          <a:r>
            <a:rPr lang="fr-FR" dirty="0"/>
            <a:t>Ils ont aussi des intérêts différents</a:t>
          </a:r>
          <a:endParaRPr lang="en-US" dirty="0"/>
        </a:p>
      </dgm:t>
    </dgm:pt>
    <dgm:pt modelId="{C5F195D1-CF80-4775-93B0-140AE29594DD}" type="parTrans" cxnId="{6343C88D-34CD-427C-914A-E5C34A2D106A}">
      <dgm:prSet/>
      <dgm:spPr/>
      <dgm:t>
        <a:bodyPr/>
        <a:lstStyle/>
        <a:p>
          <a:endParaRPr lang="it-IT"/>
        </a:p>
      </dgm:t>
    </dgm:pt>
    <dgm:pt modelId="{CF47FBBF-4F95-4910-8673-9DBDE6AB80F5}" type="sibTrans" cxnId="{6343C88D-34CD-427C-914A-E5C34A2D106A}">
      <dgm:prSet/>
      <dgm:spPr/>
      <dgm:t>
        <a:bodyPr/>
        <a:lstStyle/>
        <a:p>
          <a:endParaRPr lang="it-IT"/>
        </a:p>
      </dgm:t>
    </dgm:pt>
    <dgm:pt modelId="{CE2E35BC-A408-4C09-8D29-FB46148DC4CA}" type="pres">
      <dgm:prSet presAssocID="{09D7E2B1-098B-44A4-9448-190DC1689CD7}" presName="diagram" presStyleCnt="0">
        <dgm:presLayoutVars>
          <dgm:dir/>
          <dgm:resizeHandles val="exact"/>
        </dgm:presLayoutVars>
      </dgm:prSet>
      <dgm:spPr/>
    </dgm:pt>
    <dgm:pt modelId="{D8999A08-DCCC-4096-8F55-740A131314B4}" type="pres">
      <dgm:prSet presAssocID="{11976CAB-1DC8-447A-B620-19D8E771B7F1}" presName="node" presStyleLbl="node1" presStyleIdx="0" presStyleCnt="4">
        <dgm:presLayoutVars>
          <dgm:bulletEnabled val="1"/>
        </dgm:presLayoutVars>
      </dgm:prSet>
      <dgm:spPr/>
    </dgm:pt>
    <dgm:pt modelId="{06B72998-B20D-4013-8759-6062F55CD177}" type="pres">
      <dgm:prSet presAssocID="{43E824DE-8CFE-4EC5-8964-A3E7274130A2}" presName="sibTrans" presStyleCnt="0"/>
      <dgm:spPr/>
    </dgm:pt>
    <dgm:pt modelId="{8E419396-7F17-4821-8D80-B7667B8D4078}" type="pres">
      <dgm:prSet presAssocID="{A1637312-1443-4681-9012-83B2BACC4211}" presName="node" presStyleLbl="node1" presStyleIdx="1" presStyleCnt="4">
        <dgm:presLayoutVars>
          <dgm:bulletEnabled val="1"/>
        </dgm:presLayoutVars>
      </dgm:prSet>
      <dgm:spPr/>
    </dgm:pt>
    <dgm:pt modelId="{A8E31DE1-6778-4765-A0ED-4E4EAD7B8237}" type="pres">
      <dgm:prSet presAssocID="{956EA183-F309-406B-8B6A-4C40ED1F3DC4}" presName="sibTrans" presStyleCnt="0"/>
      <dgm:spPr/>
    </dgm:pt>
    <dgm:pt modelId="{A832EECB-1FFA-4A04-866E-C7D37E916440}" type="pres">
      <dgm:prSet presAssocID="{C7FB590D-749B-4742-9BE5-000480C810F3}" presName="node" presStyleLbl="node1" presStyleIdx="2" presStyleCnt="4">
        <dgm:presLayoutVars>
          <dgm:bulletEnabled val="1"/>
        </dgm:presLayoutVars>
      </dgm:prSet>
      <dgm:spPr/>
    </dgm:pt>
    <dgm:pt modelId="{7F6F5908-33B6-4AF3-8933-915211B9D94D}" type="pres">
      <dgm:prSet presAssocID="{681B433D-3FDB-43FD-9C5B-588FA315DDD3}" presName="sibTrans" presStyleCnt="0"/>
      <dgm:spPr/>
    </dgm:pt>
    <dgm:pt modelId="{B4163570-0267-4B1E-BFEC-1F14346ACCEE}" type="pres">
      <dgm:prSet presAssocID="{3144A8F0-FFA6-4036-9412-B25D5B1754D1}" presName="node" presStyleLbl="node1" presStyleIdx="3" presStyleCnt="4">
        <dgm:presLayoutVars>
          <dgm:bulletEnabled val="1"/>
        </dgm:presLayoutVars>
      </dgm:prSet>
      <dgm:spPr/>
    </dgm:pt>
  </dgm:ptLst>
  <dgm:cxnLst>
    <dgm:cxn modelId="{685BC01A-6A37-431F-88FC-F4A4B280D981}" type="presOf" srcId="{3144A8F0-FFA6-4036-9412-B25D5B1754D1}" destId="{B4163570-0267-4B1E-BFEC-1F14346ACCEE}" srcOrd="0" destOrd="0" presId="urn:microsoft.com/office/officeart/2005/8/layout/default"/>
    <dgm:cxn modelId="{DB467246-200C-42AB-AEF2-8A90D3A7F20B}" srcId="{09D7E2B1-098B-44A4-9448-190DC1689CD7}" destId="{11976CAB-1DC8-447A-B620-19D8E771B7F1}" srcOrd="0" destOrd="0" parTransId="{A1735370-F99C-433A-B378-7CEC6100A22A}" sibTransId="{43E824DE-8CFE-4EC5-8964-A3E7274130A2}"/>
    <dgm:cxn modelId="{00B6924E-48D1-4350-A261-2A0004182BC9}" type="presOf" srcId="{A1637312-1443-4681-9012-83B2BACC4211}" destId="{8E419396-7F17-4821-8D80-B7667B8D4078}" srcOrd="0" destOrd="0" presId="urn:microsoft.com/office/officeart/2005/8/layout/default"/>
    <dgm:cxn modelId="{6343C88D-34CD-427C-914A-E5C34A2D106A}" srcId="{09D7E2B1-098B-44A4-9448-190DC1689CD7}" destId="{3144A8F0-FFA6-4036-9412-B25D5B1754D1}" srcOrd="3" destOrd="0" parTransId="{C5F195D1-CF80-4775-93B0-140AE29594DD}" sibTransId="{CF47FBBF-4F95-4910-8673-9DBDE6AB80F5}"/>
    <dgm:cxn modelId="{D98E1CC3-9F8B-4B4E-823D-FA048A4FE788}" type="presOf" srcId="{09D7E2B1-098B-44A4-9448-190DC1689CD7}" destId="{CE2E35BC-A408-4C09-8D29-FB46148DC4CA}" srcOrd="0" destOrd="0" presId="urn:microsoft.com/office/officeart/2005/8/layout/default"/>
    <dgm:cxn modelId="{DD7EA6D3-9C71-4F0D-B28B-093F63EB6E90}" srcId="{09D7E2B1-098B-44A4-9448-190DC1689CD7}" destId="{C7FB590D-749B-4742-9BE5-000480C810F3}" srcOrd="2" destOrd="0" parTransId="{4F608A4A-B6E7-43D1-9E37-F51E4E220CDB}" sibTransId="{681B433D-3FDB-43FD-9C5B-588FA315DDD3}"/>
    <dgm:cxn modelId="{CE3BBED5-E06F-47DF-AAED-283FB85C821D}" type="presOf" srcId="{C7FB590D-749B-4742-9BE5-000480C810F3}" destId="{A832EECB-1FFA-4A04-866E-C7D37E916440}" srcOrd="0" destOrd="0" presId="urn:microsoft.com/office/officeart/2005/8/layout/default"/>
    <dgm:cxn modelId="{6814B1F4-EA5E-429D-B2D5-ECDC2D5C7078}" srcId="{09D7E2B1-098B-44A4-9448-190DC1689CD7}" destId="{A1637312-1443-4681-9012-83B2BACC4211}" srcOrd="1" destOrd="0" parTransId="{B2C4EA62-7377-4F83-A926-82A79BE27A70}" sibTransId="{956EA183-F309-406B-8B6A-4C40ED1F3DC4}"/>
    <dgm:cxn modelId="{56F813FD-BFF3-4C02-9955-86B31945DC7B}" type="presOf" srcId="{11976CAB-1DC8-447A-B620-19D8E771B7F1}" destId="{D8999A08-DCCC-4096-8F55-740A131314B4}" srcOrd="0" destOrd="0" presId="urn:microsoft.com/office/officeart/2005/8/layout/default"/>
    <dgm:cxn modelId="{45F68513-D088-4B24-ADCB-956CA1F909CB}" type="presParOf" srcId="{CE2E35BC-A408-4C09-8D29-FB46148DC4CA}" destId="{D8999A08-DCCC-4096-8F55-740A131314B4}" srcOrd="0" destOrd="0" presId="urn:microsoft.com/office/officeart/2005/8/layout/default"/>
    <dgm:cxn modelId="{D86F88AE-6E8F-490D-B7E0-AEEA823ADD63}" type="presParOf" srcId="{CE2E35BC-A408-4C09-8D29-FB46148DC4CA}" destId="{06B72998-B20D-4013-8759-6062F55CD177}" srcOrd="1" destOrd="0" presId="urn:microsoft.com/office/officeart/2005/8/layout/default"/>
    <dgm:cxn modelId="{0DC7D076-3932-440A-8A32-8512D5A276D3}" type="presParOf" srcId="{CE2E35BC-A408-4C09-8D29-FB46148DC4CA}" destId="{8E419396-7F17-4821-8D80-B7667B8D4078}" srcOrd="2" destOrd="0" presId="urn:microsoft.com/office/officeart/2005/8/layout/default"/>
    <dgm:cxn modelId="{5D374B9F-1EA9-4BC9-AC77-C5C57E52A9FB}" type="presParOf" srcId="{CE2E35BC-A408-4C09-8D29-FB46148DC4CA}" destId="{A8E31DE1-6778-4765-A0ED-4E4EAD7B8237}" srcOrd="3" destOrd="0" presId="urn:microsoft.com/office/officeart/2005/8/layout/default"/>
    <dgm:cxn modelId="{343E100F-EF84-4531-82E8-BDF89080A7B6}" type="presParOf" srcId="{CE2E35BC-A408-4C09-8D29-FB46148DC4CA}" destId="{A832EECB-1FFA-4A04-866E-C7D37E916440}" srcOrd="4" destOrd="0" presId="urn:microsoft.com/office/officeart/2005/8/layout/default"/>
    <dgm:cxn modelId="{F4C3AFFE-9B9C-4CB6-A497-D8CB35FC22BC}" type="presParOf" srcId="{CE2E35BC-A408-4C09-8D29-FB46148DC4CA}" destId="{7F6F5908-33B6-4AF3-8933-915211B9D94D}" srcOrd="5" destOrd="0" presId="urn:microsoft.com/office/officeart/2005/8/layout/default"/>
    <dgm:cxn modelId="{1B95EAD2-1C8E-4835-9B8A-05CEDD95CA0C}" type="presParOf" srcId="{CE2E35BC-A408-4C09-8D29-FB46148DC4CA}" destId="{B4163570-0267-4B1E-BFEC-1F14346ACCE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D7E2B1-098B-44A4-9448-190DC1689CD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11976CAB-1DC8-447A-B620-19D8E771B7F1}">
      <dgm:prSet phldrT="[Testo]"/>
      <dgm:spPr/>
      <dgm:t>
        <a:bodyPr/>
        <a:lstStyle/>
        <a:p>
          <a:pPr>
            <a:buFont typeface="Arial" panose="020B0604020202020204" pitchFamily="34" charset="0"/>
            <a:buChar char="•"/>
          </a:pPr>
          <a:r>
            <a:rPr lang="fr-FR" dirty="0"/>
            <a:t>Transport de fret pour un prix</a:t>
          </a:r>
          <a:endParaRPr lang="it-IT" dirty="0"/>
        </a:p>
      </dgm:t>
    </dgm:pt>
    <dgm:pt modelId="{A1735370-F99C-433A-B378-7CEC6100A22A}" type="parTrans" cxnId="{DB467246-200C-42AB-AEF2-8A90D3A7F20B}">
      <dgm:prSet/>
      <dgm:spPr/>
      <dgm:t>
        <a:bodyPr/>
        <a:lstStyle/>
        <a:p>
          <a:endParaRPr lang="it-IT"/>
        </a:p>
      </dgm:t>
    </dgm:pt>
    <dgm:pt modelId="{43E824DE-8CFE-4EC5-8964-A3E7274130A2}" type="sibTrans" cxnId="{DB467246-200C-42AB-AEF2-8A90D3A7F20B}">
      <dgm:prSet/>
      <dgm:spPr/>
      <dgm:t>
        <a:bodyPr/>
        <a:lstStyle/>
        <a:p>
          <a:endParaRPr lang="it-IT"/>
        </a:p>
      </dgm:t>
    </dgm:pt>
    <dgm:pt modelId="{D35B5C4B-1B6D-48DC-B6E1-654FD1035F53}">
      <dgm:prSet phldrT="[Testo]"/>
      <dgm:spPr/>
      <dgm:t>
        <a:bodyPr/>
        <a:lstStyle/>
        <a:p>
          <a:pPr>
            <a:buFont typeface="Arial" panose="020B0604020202020204" pitchFamily="34" charset="0"/>
            <a:buChar char="•"/>
          </a:pPr>
          <a:r>
            <a:rPr lang="it-IT" dirty="0"/>
            <a:t>Transport de personnes</a:t>
          </a:r>
        </a:p>
      </dgm:t>
    </dgm:pt>
    <dgm:pt modelId="{0AF96C27-B434-44EC-AAFC-11254A32422F}" type="parTrans" cxnId="{54C0F99D-A842-4572-A5B8-894B51C0A293}">
      <dgm:prSet/>
      <dgm:spPr/>
      <dgm:t>
        <a:bodyPr/>
        <a:lstStyle/>
        <a:p>
          <a:endParaRPr lang="it-IT"/>
        </a:p>
      </dgm:t>
    </dgm:pt>
    <dgm:pt modelId="{67FA7A2F-5A80-4F7C-A19B-6CECF1E2A0CD}" type="sibTrans" cxnId="{54C0F99D-A842-4572-A5B8-894B51C0A293}">
      <dgm:prSet/>
      <dgm:spPr/>
      <dgm:t>
        <a:bodyPr/>
        <a:lstStyle/>
        <a:p>
          <a:endParaRPr lang="it-IT"/>
        </a:p>
      </dgm:t>
    </dgm:pt>
    <dgm:pt modelId="{BB6D86B0-41B5-458A-98CC-2CD3EB008717}">
      <dgm:prSet phldrT="[Testo]"/>
      <dgm:spPr/>
      <dgm:t>
        <a:bodyPr/>
        <a:lstStyle/>
        <a:p>
          <a:pPr>
            <a:buFont typeface="Arial" panose="020B0604020202020204" pitchFamily="34" charset="0"/>
            <a:buChar char="•"/>
          </a:pPr>
          <a:r>
            <a:rPr lang="fr-FR" dirty="0"/>
            <a:t>Transport de matériaux en vrac pour un seul client</a:t>
          </a:r>
          <a:endParaRPr lang="it-IT" dirty="0"/>
        </a:p>
      </dgm:t>
    </dgm:pt>
    <dgm:pt modelId="{958288F3-D6EF-4E8B-9B6D-73E0DBEF17E8}" type="parTrans" cxnId="{899F216E-F1E0-4049-B71B-C688D3BD05AE}">
      <dgm:prSet/>
      <dgm:spPr/>
      <dgm:t>
        <a:bodyPr/>
        <a:lstStyle/>
        <a:p>
          <a:endParaRPr lang="it-IT"/>
        </a:p>
      </dgm:t>
    </dgm:pt>
    <dgm:pt modelId="{F3D5A036-51D4-44FE-9E0A-8AC8EC6FA4D5}" type="sibTrans" cxnId="{899F216E-F1E0-4049-B71B-C688D3BD05AE}">
      <dgm:prSet/>
      <dgm:spPr/>
      <dgm:t>
        <a:bodyPr/>
        <a:lstStyle/>
        <a:p>
          <a:endParaRPr lang="it-IT"/>
        </a:p>
      </dgm:t>
    </dgm:pt>
    <dgm:pt modelId="{CE2E35BC-A408-4C09-8D29-FB46148DC4CA}" type="pres">
      <dgm:prSet presAssocID="{09D7E2B1-098B-44A4-9448-190DC1689CD7}" presName="diagram" presStyleCnt="0">
        <dgm:presLayoutVars>
          <dgm:dir/>
          <dgm:resizeHandles val="exact"/>
        </dgm:presLayoutVars>
      </dgm:prSet>
      <dgm:spPr/>
    </dgm:pt>
    <dgm:pt modelId="{AD3A0A80-D89D-4EF7-8109-E390E921EA9E}" type="pres">
      <dgm:prSet presAssocID="{D35B5C4B-1B6D-48DC-B6E1-654FD1035F53}" presName="node" presStyleLbl="node1" presStyleIdx="0" presStyleCnt="3">
        <dgm:presLayoutVars>
          <dgm:bulletEnabled val="1"/>
        </dgm:presLayoutVars>
      </dgm:prSet>
      <dgm:spPr/>
    </dgm:pt>
    <dgm:pt modelId="{F1F4A142-8A64-4957-BA3F-52FEF3BE095D}" type="pres">
      <dgm:prSet presAssocID="{67FA7A2F-5A80-4F7C-A19B-6CECF1E2A0CD}" presName="sibTrans" presStyleCnt="0"/>
      <dgm:spPr/>
    </dgm:pt>
    <dgm:pt modelId="{76E9B5F5-AAA1-4ED5-A029-D46F7A4EDFAE}" type="pres">
      <dgm:prSet presAssocID="{BB6D86B0-41B5-458A-98CC-2CD3EB008717}" presName="node" presStyleLbl="node1" presStyleIdx="1" presStyleCnt="3">
        <dgm:presLayoutVars>
          <dgm:bulletEnabled val="1"/>
        </dgm:presLayoutVars>
      </dgm:prSet>
      <dgm:spPr/>
    </dgm:pt>
    <dgm:pt modelId="{0F7BB0B2-E844-4110-B32C-416215DCC0E0}" type="pres">
      <dgm:prSet presAssocID="{F3D5A036-51D4-44FE-9E0A-8AC8EC6FA4D5}" presName="sibTrans" presStyleCnt="0"/>
      <dgm:spPr/>
    </dgm:pt>
    <dgm:pt modelId="{D8999A08-DCCC-4096-8F55-740A131314B4}" type="pres">
      <dgm:prSet presAssocID="{11976CAB-1DC8-447A-B620-19D8E771B7F1}" presName="node" presStyleLbl="node1" presStyleIdx="2" presStyleCnt="3">
        <dgm:presLayoutVars>
          <dgm:bulletEnabled val="1"/>
        </dgm:presLayoutVars>
      </dgm:prSet>
      <dgm:spPr/>
    </dgm:pt>
  </dgm:ptLst>
  <dgm:cxnLst>
    <dgm:cxn modelId="{DB467246-200C-42AB-AEF2-8A90D3A7F20B}" srcId="{09D7E2B1-098B-44A4-9448-190DC1689CD7}" destId="{11976CAB-1DC8-447A-B620-19D8E771B7F1}" srcOrd="2" destOrd="0" parTransId="{A1735370-F99C-433A-B378-7CEC6100A22A}" sibTransId="{43E824DE-8CFE-4EC5-8964-A3E7274130A2}"/>
    <dgm:cxn modelId="{899F216E-F1E0-4049-B71B-C688D3BD05AE}" srcId="{09D7E2B1-098B-44A4-9448-190DC1689CD7}" destId="{BB6D86B0-41B5-458A-98CC-2CD3EB008717}" srcOrd="1" destOrd="0" parTransId="{958288F3-D6EF-4E8B-9B6D-73E0DBEF17E8}" sibTransId="{F3D5A036-51D4-44FE-9E0A-8AC8EC6FA4D5}"/>
    <dgm:cxn modelId="{9BDEA99B-35C1-469F-8C49-CE80324995F7}" type="presOf" srcId="{D35B5C4B-1B6D-48DC-B6E1-654FD1035F53}" destId="{AD3A0A80-D89D-4EF7-8109-E390E921EA9E}" srcOrd="0" destOrd="0" presId="urn:microsoft.com/office/officeart/2005/8/layout/default"/>
    <dgm:cxn modelId="{54C0F99D-A842-4572-A5B8-894B51C0A293}" srcId="{09D7E2B1-098B-44A4-9448-190DC1689CD7}" destId="{D35B5C4B-1B6D-48DC-B6E1-654FD1035F53}" srcOrd="0" destOrd="0" parTransId="{0AF96C27-B434-44EC-AAFC-11254A32422F}" sibTransId="{67FA7A2F-5A80-4F7C-A19B-6CECF1E2A0CD}"/>
    <dgm:cxn modelId="{D98E1CC3-9F8B-4B4E-823D-FA048A4FE788}" type="presOf" srcId="{09D7E2B1-098B-44A4-9448-190DC1689CD7}" destId="{CE2E35BC-A408-4C09-8D29-FB46148DC4CA}" srcOrd="0" destOrd="0" presId="urn:microsoft.com/office/officeart/2005/8/layout/default"/>
    <dgm:cxn modelId="{4791E1FB-673F-4AC5-B053-CE292129D893}" type="presOf" srcId="{BB6D86B0-41B5-458A-98CC-2CD3EB008717}" destId="{76E9B5F5-AAA1-4ED5-A029-D46F7A4EDFAE}" srcOrd="0" destOrd="0" presId="urn:microsoft.com/office/officeart/2005/8/layout/default"/>
    <dgm:cxn modelId="{56F813FD-BFF3-4C02-9955-86B31945DC7B}" type="presOf" srcId="{11976CAB-1DC8-447A-B620-19D8E771B7F1}" destId="{D8999A08-DCCC-4096-8F55-740A131314B4}" srcOrd="0" destOrd="0" presId="urn:microsoft.com/office/officeart/2005/8/layout/default"/>
    <dgm:cxn modelId="{7DBF3156-F223-42C8-B2E6-8A6C9EF27AE5}" type="presParOf" srcId="{CE2E35BC-A408-4C09-8D29-FB46148DC4CA}" destId="{AD3A0A80-D89D-4EF7-8109-E390E921EA9E}" srcOrd="0" destOrd="0" presId="urn:microsoft.com/office/officeart/2005/8/layout/default"/>
    <dgm:cxn modelId="{5157F112-EC0B-4F2D-ABF9-F58ED38F6672}" type="presParOf" srcId="{CE2E35BC-A408-4C09-8D29-FB46148DC4CA}" destId="{F1F4A142-8A64-4957-BA3F-52FEF3BE095D}" srcOrd="1" destOrd="0" presId="urn:microsoft.com/office/officeart/2005/8/layout/default"/>
    <dgm:cxn modelId="{CCCE2596-A161-459A-AF22-564C0FB83B67}" type="presParOf" srcId="{CE2E35BC-A408-4C09-8D29-FB46148DC4CA}" destId="{76E9B5F5-AAA1-4ED5-A029-D46F7A4EDFAE}" srcOrd="2" destOrd="0" presId="urn:microsoft.com/office/officeart/2005/8/layout/default"/>
    <dgm:cxn modelId="{76316D02-095A-4232-AE7A-60DD113F0FEF}" type="presParOf" srcId="{CE2E35BC-A408-4C09-8D29-FB46148DC4CA}" destId="{0F7BB0B2-E844-4110-B32C-416215DCC0E0}" srcOrd="3" destOrd="0" presId="urn:microsoft.com/office/officeart/2005/8/layout/default"/>
    <dgm:cxn modelId="{45F68513-D088-4B24-ADCB-956CA1F909CB}" type="presParOf" srcId="{CE2E35BC-A408-4C09-8D29-FB46148DC4CA}" destId="{D8999A08-DCCC-4096-8F55-740A131314B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D7E2B1-098B-44A4-9448-190DC1689CD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11976CAB-1DC8-447A-B620-19D8E771B7F1}">
      <dgm:prSet phldrT="[Testo]"/>
      <dgm:spPr/>
      <dgm:t>
        <a:bodyPr/>
        <a:lstStyle/>
        <a:p>
          <a:pPr>
            <a:buFont typeface="Arial" panose="020B0604020202020204" pitchFamily="34" charset="0"/>
            <a:buChar char="•"/>
          </a:pPr>
          <a:r>
            <a:rPr lang="fr-FR" b="0" i="0" u="none" strike="noStrike" cap="none" dirty="0">
              <a:solidFill>
                <a:schemeClr val="dk1"/>
              </a:solidFill>
              <a:latin typeface="Arial"/>
              <a:ea typeface="Arial"/>
              <a:cs typeface="Arial"/>
              <a:sym typeface="Arial"/>
            </a:rPr>
            <a:t>Ils collectent les petits envois pour être cumulés consolidés et transportés</a:t>
          </a:r>
          <a:endParaRPr lang="it-IT" dirty="0"/>
        </a:p>
      </dgm:t>
    </dgm:pt>
    <dgm:pt modelId="{A1735370-F99C-433A-B378-7CEC6100A22A}" type="parTrans" cxnId="{DB467246-200C-42AB-AEF2-8A90D3A7F20B}">
      <dgm:prSet/>
      <dgm:spPr/>
      <dgm:t>
        <a:bodyPr/>
        <a:lstStyle/>
        <a:p>
          <a:endParaRPr lang="it-IT"/>
        </a:p>
      </dgm:t>
    </dgm:pt>
    <dgm:pt modelId="{43E824DE-8CFE-4EC5-8964-A3E7274130A2}" type="sibTrans" cxnId="{DB467246-200C-42AB-AEF2-8A90D3A7F20B}">
      <dgm:prSet/>
      <dgm:spPr/>
      <dgm:t>
        <a:bodyPr/>
        <a:lstStyle/>
        <a:p>
          <a:endParaRPr lang="it-IT"/>
        </a:p>
      </dgm:t>
    </dgm:pt>
    <dgm:pt modelId="{2A63D871-4CFA-4852-B4D4-9651367F9D88}">
      <dgm:prSet phldrT="[Testo]"/>
      <dgm:spPr/>
      <dgm:t>
        <a:bodyPr/>
        <a:lstStyle/>
        <a:p>
          <a:pPr>
            <a:buFont typeface="Arial" panose="020B0604020202020204" pitchFamily="34" charset="0"/>
            <a:buChar char="•"/>
          </a:pPr>
          <a:r>
            <a:rPr lang="fr-FR" dirty="0"/>
            <a:t>Ils livrent des marchandises et du fret sur de longues distances en très peu de temps</a:t>
          </a:r>
          <a:endParaRPr lang="it-IT" dirty="0"/>
        </a:p>
      </dgm:t>
    </dgm:pt>
    <dgm:pt modelId="{8A052F17-8E02-4081-88E1-63C3F1802B17}" type="parTrans" cxnId="{CFDC97F4-20E9-4CD2-A68E-C919159A572E}">
      <dgm:prSet/>
      <dgm:spPr/>
      <dgm:t>
        <a:bodyPr/>
        <a:lstStyle/>
        <a:p>
          <a:endParaRPr lang="it-IT"/>
        </a:p>
      </dgm:t>
    </dgm:pt>
    <dgm:pt modelId="{05F9F66D-0199-4625-BE9D-EE6C9AA37131}" type="sibTrans" cxnId="{CFDC97F4-20E9-4CD2-A68E-C919159A572E}">
      <dgm:prSet/>
      <dgm:spPr/>
      <dgm:t>
        <a:bodyPr/>
        <a:lstStyle/>
        <a:p>
          <a:endParaRPr lang="it-IT"/>
        </a:p>
      </dgm:t>
    </dgm:pt>
    <dgm:pt modelId="{E4B7E201-F7C4-4D24-AAEE-804D3FAE9513}">
      <dgm:prSet phldrT="[Testo]"/>
      <dgm:spPr/>
      <dgm:t>
        <a:bodyPr/>
        <a:lstStyle/>
        <a:p>
          <a:pPr>
            <a:buFont typeface="Arial" panose="020B0604020202020204" pitchFamily="34" charset="0"/>
            <a:buChar char="•"/>
          </a:pPr>
          <a:r>
            <a:rPr lang="fr-FR" dirty="0"/>
            <a:t>Ce sont des transporteurs qui n’utilisent qu’un seul mode de transport à des prix très bas</a:t>
          </a:r>
          <a:endParaRPr lang="it-IT" dirty="0"/>
        </a:p>
      </dgm:t>
    </dgm:pt>
    <dgm:pt modelId="{DBB9AB46-4389-49B2-8F7C-FF98699F94AE}" type="parTrans" cxnId="{BA0AA5BC-4592-4141-9506-F2F017597D8F}">
      <dgm:prSet/>
      <dgm:spPr/>
      <dgm:t>
        <a:bodyPr/>
        <a:lstStyle/>
        <a:p>
          <a:endParaRPr lang="it-IT"/>
        </a:p>
      </dgm:t>
    </dgm:pt>
    <dgm:pt modelId="{A407C06F-B771-4915-9E7E-EF67C65D7C63}" type="sibTrans" cxnId="{BA0AA5BC-4592-4141-9506-F2F017597D8F}">
      <dgm:prSet/>
      <dgm:spPr/>
      <dgm:t>
        <a:bodyPr/>
        <a:lstStyle/>
        <a:p>
          <a:endParaRPr lang="it-IT"/>
        </a:p>
      </dgm:t>
    </dgm:pt>
    <dgm:pt modelId="{CE2E35BC-A408-4C09-8D29-FB46148DC4CA}" type="pres">
      <dgm:prSet presAssocID="{09D7E2B1-098B-44A4-9448-190DC1689CD7}" presName="diagram" presStyleCnt="0">
        <dgm:presLayoutVars>
          <dgm:dir/>
          <dgm:resizeHandles val="exact"/>
        </dgm:presLayoutVars>
      </dgm:prSet>
      <dgm:spPr/>
    </dgm:pt>
    <dgm:pt modelId="{3570FD09-F185-4CCF-83D4-3C1761895731}" type="pres">
      <dgm:prSet presAssocID="{2A63D871-4CFA-4852-B4D4-9651367F9D88}" presName="node" presStyleLbl="node1" presStyleIdx="0" presStyleCnt="3">
        <dgm:presLayoutVars>
          <dgm:bulletEnabled val="1"/>
        </dgm:presLayoutVars>
      </dgm:prSet>
      <dgm:spPr/>
    </dgm:pt>
    <dgm:pt modelId="{13439F61-5C24-4DF6-BC13-C3BD9EEF85F6}" type="pres">
      <dgm:prSet presAssocID="{05F9F66D-0199-4625-BE9D-EE6C9AA37131}" presName="sibTrans" presStyleCnt="0"/>
      <dgm:spPr/>
    </dgm:pt>
    <dgm:pt modelId="{D8999A08-DCCC-4096-8F55-740A131314B4}" type="pres">
      <dgm:prSet presAssocID="{11976CAB-1DC8-447A-B620-19D8E771B7F1}" presName="node" presStyleLbl="node1" presStyleIdx="1" presStyleCnt="3">
        <dgm:presLayoutVars>
          <dgm:bulletEnabled val="1"/>
        </dgm:presLayoutVars>
      </dgm:prSet>
      <dgm:spPr/>
    </dgm:pt>
    <dgm:pt modelId="{28723207-C361-47D8-96D8-78B0C3638D20}" type="pres">
      <dgm:prSet presAssocID="{43E824DE-8CFE-4EC5-8964-A3E7274130A2}" presName="sibTrans" presStyleCnt="0"/>
      <dgm:spPr/>
    </dgm:pt>
    <dgm:pt modelId="{AA2DCECD-E309-4AC8-8DC3-E95FE14CC326}" type="pres">
      <dgm:prSet presAssocID="{E4B7E201-F7C4-4D24-AAEE-804D3FAE9513}" presName="node" presStyleLbl="node1" presStyleIdx="2" presStyleCnt="3">
        <dgm:presLayoutVars>
          <dgm:bulletEnabled val="1"/>
        </dgm:presLayoutVars>
      </dgm:prSet>
      <dgm:spPr/>
    </dgm:pt>
  </dgm:ptLst>
  <dgm:cxnLst>
    <dgm:cxn modelId="{909D2F5C-20FE-4C13-995E-04B599809426}" type="presOf" srcId="{E4B7E201-F7C4-4D24-AAEE-804D3FAE9513}" destId="{AA2DCECD-E309-4AC8-8DC3-E95FE14CC326}" srcOrd="0" destOrd="0" presId="urn:microsoft.com/office/officeart/2005/8/layout/default"/>
    <dgm:cxn modelId="{DB467246-200C-42AB-AEF2-8A90D3A7F20B}" srcId="{09D7E2B1-098B-44A4-9448-190DC1689CD7}" destId="{11976CAB-1DC8-447A-B620-19D8E771B7F1}" srcOrd="1" destOrd="0" parTransId="{A1735370-F99C-433A-B378-7CEC6100A22A}" sibTransId="{43E824DE-8CFE-4EC5-8964-A3E7274130A2}"/>
    <dgm:cxn modelId="{2597C998-F6AA-441C-B010-201B35EBDC04}" type="presOf" srcId="{2A63D871-4CFA-4852-B4D4-9651367F9D88}" destId="{3570FD09-F185-4CCF-83D4-3C1761895731}" srcOrd="0" destOrd="0" presId="urn:microsoft.com/office/officeart/2005/8/layout/default"/>
    <dgm:cxn modelId="{BA0AA5BC-4592-4141-9506-F2F017597D8F}" srcId="{09D7E2B1-098B-44A4-9448-190DC1689CD7}" destId="{E4B7E201-F7C4-4D24-AAEE-804D3FAE9513}" srcOrd="2" destOrd="0" parTransId="{DBB9AB46-4389-49B2-8F7C-FF98699F94AE}" sibTransId="{A407C06F-B771-4915-9E7E-EF67C65D7C63}"/>
    <dgm:cxn modelId="{D98E1CC3-9F8B-4B4E-823D-FA048A4FE788}" type="presOf" srcId="{09D7E2B1-098B-44A4-9448-190DC1689CD7}" destId="{CE2E35BC-A408-4C09-8D29-FB46148DC4CA}" srcOrd="0" destOrd="0" presId="urn:microsoft.com/office/officeart/2005/8/layout/default"/>
    <dgm:cxn modelId="{CFDC97F4-20E9-4CD2-A68E-C919159A572E}" srcId="{09D7E2B1-098B-44A4-9448-190DC1689CD7}" destId="{2A63D871-4CFA-4852-B4D4-9651367F9D88}" srcOrd="0" destOrd="0" parTransId="{8A052F17-8E02-4081-88E1-63C3F1802B17}" sibTransId="{05F9F66D-0199-4625-BE9D-EE6C9AA37131}"/>
    <dgm:cxn modelId="{56F813FD-BFF3-4C02-9955-86B31945DC7B}" type="presOf" srcId="{11976CAB-1DC8-447A-B620-19D8E771B7F1}" destId="{D8999A08-DCCC-4096-8F55-740A131314B4}" srcOrd="0" destOrd="0" presId="urn:microsoft.com/office/officeart/2005/8/layout/default"/>
    <dgm:cxn modelId="{550524D8-B678-4F95-8ABB-FF70A25D7924}" type="presParOf" srcId="{CE2E35BC-A408-4C09-8D29-FB46148DC4CA}" destId="{3570FD09-F185-4CCF-83D4-3C1761895731}" srcOrd="0" destOrd="0" presId="urn:microsoft.com/office/officeart/2005/8/layout/default"/>
    <dgm:cxn modelId="{03F095D0-037D-42B0-87B9-1E9D3896A013}" type="presParOf" srcId="{CE2E35BC-A408-4C09-8D29-FB46148DC4CA}" destId="{13439F61-5C24-4DF6-BC13-C3BD9EEF85F6}" srcOrd="1" destOrd="0" presId="urn:microsoft.com/office/officeart/2005/8/layout/default"/>
    <dgm:cxn modelId="{45F68513-D088-4B24-ADCB-956CA1F909CB}" type="presParOf" srcId="{CE2E35BC-A408-4C09-8D29-FB46148DC4CA}" destId="{D8999A08-DCCC-4096-8F55-740A131314B4}" srcOrd="2" destOrd="0" presId="urn:microsoft.com/office/officeart/2005/8/layout/default"/>
    <dgm:cxn modelId="{93B8D79B-1D4D-469B-BF33-9A3D0EBF12F0}" type="presParOf" srcId="{CE2E35BC-A408-4C09-8D29-FB46148DC4CA}" destId="{28723207-C361-47D8-96D8-78B0C3638D20}" srcOrd="3" destOrd="0" presId="urn:microsoft.com/office/officeart/2005/8/layout/default"/>
    <dgm:cxn modelId="{D859ACFB-AF93-4BE9-BE7C-69A759BB42AB}" type="presParOf" srcId="{CE2E35BC-A408-4C09-8D29-FB46148DC4CA}" destId="{AA2DCECD-E309-4AC8-8DC3-E95FE14CC32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D7E2B1-098B-44A4-9448-190DC1689CD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it-IT"/>
        </a:p>
      </dgm:t>
    </dgm:pt>
    <dgm:pt modelId="{11976CAB-1DC8-447A-B620-19D8E771B7F1}">
      <dgm:prSet phldrT="[Testo]"/>
      <dgm:spPr/>
      <dgm:t>
        <a:bodyPr/>
        <a:lstStyle/>
        <a:p>
          <a:pPr>
            <a:buFont typeface="Arial" panose="020B0604020202020204" pitchFamily="34" charset="0"/>
            <a:buChar char="•"/>
          </a:pPr>
          <a:r>
            <a:rPr lang="fr-FR" b="0" i="0" u="none" strike="noStrike" cap="none" dirty="0">
              <a:solidFill>
                <a:schemeClr val="dk1"/>
              </a:solidFill>
              <a:latin typeface="Arial"/>
              <a:ea typeface="Arial"/>
              <a:cs typeface="Arial"/>
              <a:sym typeface="Arial"/>
            </a:rPr>
            <a:t>Respect des règles et règlements</a:t>
          </a:r>
          <a:endParaRPr lang="it-IT" dirty="0"/>
        </a:p>
      </dgm:t>
    </dgm:pt>
    <dgm:pt modelId="{A1735370-F99C-433A-B378-7CEC6100A22A}" type="parTrans" cxnId="{DB467246-200C-42AB-AEF2-8A90D3A7F20B}">
      <dgm:prSet/>
      <dgm:spPr/>
      <dgm:t>
        <a:bodyPr/>
        <a:lstStyle/>
        <a:p>
          <a:endParaRPr lang="it-IT"/>
        </a:p>
      </dgm:t>
    </dgm:pt>
    <dgm:pt modelId="{43E824DE-8CFE-4EC5-8964-A3E7274130A2}" type="sibTrans" cxnId="{DB467246-200C-42AB-AEF2-8A90D3A7F20B}">
      <dgm:prSet/>
      <dgm:spPr/>
      <dgm:t>
        <a:bodyPr/>
        <a:lstStyle/>
        <a:p>
          <a:endParaRPr lang="it-IT"/>
        </a:p>
      </dgm:t>
    </dgm:pt>
    <dgm:pt modelId="{2A63D871-4CFA-4852-B4D4-9651367F9D88}">
      <dgm:prSet phldrT="[Testo]"/>
      <dgm:spPr/>
      <dgm:t>
        <a:bodyPr/>
        <a:lstStyle/>
        <a:p>
          <a:pPr>
            <a:buFont typeface="Arial" panose="020B0604020202020204" pitchFamily="34" charset="0"/>
            <a:buChar char="•"/>
          </a:pPr>
          <a:r>
            <a:rPr lang="fr-FR" dirty="0"/>
            <a:t>Livraison et collecte des marchandises au coût le plus bas tout en répondant aux besoins de leurs clients</a:t>
          </a:r>
          <a:endParaRPr lang="it-IT" dirty="0"/>
        </a:p>
      </dgm:t>
    </dgm:pt>
    <dgm:pt modelId="{8A052F17-8E02-4081-88E1-63C3F1802B17}" type="parTrans" cxnId="{CFDC97F4-20E9-4CD2-A68E-C919159A572E}">
      <dgm:prSet/>
      <dgm:spPr/>
      <dgm:t>
        <a:bodyPr/>
        <a:lstStyle/>
        <a:p>
          <a:endParaRPr lang="it-IT"/>
        </a:p>
      </dgm:t>
    </dgm:pt>
    <dgm:pt modelId="{05F9F66D-0199-4625-BE9D-EE6C9AA37131}" type="sibTrans" cxnId="{CFDC97F4-20E9-4CD2-A68E-C919159A572E}">
      <dgm:prSet/>
      <dgm:spPr/>
      <dgm:t>
        <a:bodyPr/>
        <a:lstStyle/>
        <a:p>
          <a:endParaRPr lang="it-IT"/>
        </a:p>
      </dgm:t>
    </dgm:pt>
    <dgm:pt modelId="{E4B7E201-F7C4-4D24-AAEE-804D3FAE9513}">
      <dgm:prSet phldrT="[Testo]"/>
      <dgm:spPr/>
      <dgm:t>
        <a:bodyPr/>
        <a:lstStyle/>
        <a:p>
          <a:pPr>
            <a:buFont typeface="Arial" panose="020B0604020202020204" pitchFamily="34" charset="0"/>
            <a:buChar char="•"/>
          </a:pPr>
          <a:r>
            <a:rPr lang="it-IT" dirty="0"/>
            <a:t>Opinion des clients</a:t>
          </a:r>
        </a:p>
      </dgm:t>
    </dgm:pt>
    <dgm:pt modelId="{DBB9AB46-4389-49B2-8F7C-FF98699F94AE}" type="parTrans" cxnId="{BA0AA5BC-4592-4141-9506-F2F017597D8F}">
      <dgm:prSet/>
      <dgm:spPr/>
      <dgm:t>
        <a:bodyPr/>
        <a:lstStyle/>
        <a:p>
          <a:endParaRPr lang="it-IT"/>
        </a:p>
      </dgm:t>
    </dgm:pt>
    <dgm:pt modelId="{A407C06F-B771-4915-9E7E-EF67C65D7C63}" type="sibTrans" cxnId="{BA0AA5BC-4592-4141-9506-F2F017597D8F}">
      <dgm:prSet/>
      <dgm:spPr/>
      <dgm:t>
        <a:bodyPr/>
        <a:lstStyle/>
        <a:p>
          <a:endParaRPr lang="it-IT"/>
        </a:p>
      </dgm:t>
    </dgm:pt>
    <dgm:pt modelId="{AF2E2D8F-F3EA-4FEC-9F63-C339134314E0}">
      <dgm:prSet phldrT="[Testo]"/>
      <dgm:spPr/>
      <dgm:t>
        <a:bodyPr/>
        <a:lstStyle/>
        <a:p>
          <a:pPr>
            <a:buFont typeface="Arial" panose="020B0604020202020204" pitchFamily="34" charset="0"/>
            <a:buChar char="•"/>
          </a:pPr>
          <a:r>
            <a:rPr lang="fr-FR" dirty="0"/>
            <a:t>Élaborer des plans pour une planification urbaine durable</a:t>
          </a:r>
          <a:endParaRPr lang="it-IT" dirty="0"/>
        </a:p>
      </dgm:t>
    </dgm:pt>
    <dgm:pt modelId="{DA433312-0713-4062-B8EE-DEE094419A61}" type="parTrans" cxnId="{E8A7F184-4E5F-4124-AC27-03F056096D5B}">
      <dgm:prSet/>
      <dgm:spPr/>
      <dgm:t>
        <a:bodyPr/>
        <a:lstStyle/>
        <a:p>
          <a:endParaRPr lang="it-IT"/>
        </a:p>
      </dgm:t>
    </dgm:pt>
    <dgm:pt modelId="{E14D4069-8C89-4538-831F-1884E3108090}" type="sibTrans" cxnId="{E8A7F184-4E5F-4124-AC27-03F056096D5B}">
      <dgm:prSet/>
      <dgm:spPr/>
      <dgm:t>
        <a:bodyPr/>
        <a:lstStyle/>
        <a:p>
          <a:endParaRPr lang="it-IT"/>
        </a:p>
      </dgm:t>
    </dgm:pt>
    <dgm:pt modelId="{CE2E35BC-A408-4C09-8D29-FB46148DC4CA}" type="pres">
      <dgm:prSet presAssocID="{09D7E2B1-098B-44A4-9448-190DC1689CD7}" presName="diagram" presStyleCnt="0">
        <dgm:presLayoutVars>
          <dgm:dir/>
          <dgm:resizeHandles val="exact"/>
        </dgm:presLayoutVars>
      </dgm:prSet>
      <dgm:spPr/>
    </dgm:pt>
    <dgm:pt modelId="{3570FD09-F185-4CCF-83D4-3C1761895731}" type="pres">
      <dgm:prSet presAssocID="{2A63D871-4CFA-4852-B4D4-9651367F9D88}" presName="node" presStyleLbl="node1" presStyleIdx="0" presStyleCnt="4">
        <dgm:presLayoutVars>
          <dgm:bulletEnabled val="1"/>
        </dgm:presLayoutVars>
      </dgm:prSet>
      <dgm:spPr/>
    </dgm:pt>
    <dgm:pt modelId="{13439F61-5C24-4DF6-BC13-C3BD9EEF85F6}" type="pres">
      <dgm:prSet presAssocID="{05F9F66D-0199-4625-BE9D-EE6C9AA37131}" presName="sibTrans" presStyleCnt="0"/>
      <dgm:spPr/>
    </dgm:pt>
    <dgm:pt modelId="{D8999A08-DCCC-4096-8F55-740A131314B4}" type="pres">
      <dgm:prSet presAssocID="{11976CAB-1DC8-447A-B620-19D8E771B7F1}" presName="node" presStyleLbl="node1" presStyleIdx="1" presStyleCnt="4">
        <dgm:presLayoutVars>
          <dgm:bulletEnabled val="1"/>
        </dgm:presLayoutVars>
      </dgm:prSet>
      <dgm:spPr/>
    </dgm:pt>
    <dgm:pt modelId="{28723207-C361-47D8-96D8-78B0C3638D20}" type="pres">
      <dgm:prSet presAssocID="{43E824DE-8CFE-4EC5-8964-A3E7274130A2}" presName="sibTrans" presStyleCnt="0"/>
      <dgm:spPr/>
    </dgm:pt>
    <dgm:pt modelId="{AA2DCECD-E309-4AC8-8DC3-E95FE14CC326}" type="pres">
      <dgm:prSet presAssocID="{E4B7E201-F7C4-4D24-AAEE-804D3FAE9513}" presName="node" presStyleLbl="node1" presStyleIdx="2" presStyleCnt="4">
        <dgm:presLayoutVars>
          <dgm:bulletEnabled val="1"/>
        </dgm:presLayoutVars>
      </dgm:prSet>
      <dgm:spPr/>
    </dgm:pt>
    <dgm:pt modelId="{3FCACC0E-FD15-4D14-A78B-5D9033C2D23E}" type="pres">
      <dgm:prSet presAssocID="{A407C06F-B771-4915-9E7E-EF67C65D7C63}" presName="sibTrans" presStyleCnt="0"/>
      <dgm:spPr/>
    </dgm:pt>
    <dgm:pt modelId="{E6F8E0C6-E9CD-471D-A08E-28959DFF803E}" type="pres">
      <dgm:prSet presAssocID="{AF2E2D8F-F3EA-4FEC-9F63-C339134314E0}" presName="node" presStyleLbl="node1" presStyleIdx="3" presStyleCnt="4">
        <dgm:presLayoutVars>
          <dgm:bulletEnabled val="1"/>
        </dgm:presLayoutVars>
      </dgm:prSet>
      <dgm:spPr/>
    </dgm:pt>
  </dgm:ptLst>
  <dgm:cxnLst>
    <dgm:cxn modelId="{909D2F5C-20FE-4C13-995E-04B599809426}" type="presOf" srcId="{E4B7E201-F7C4-4D24-AAEE-804D3FAE9513}" destId="{AA2DCECD-E309-4AC8-8DC3-E95FE14CC326}" srcOrd="0" destOrd="0" presId="urn:microsoft.com/office/officeart/2005/8/layout/default"/>
    <dgm:cxn modelId="{DB467246-200C-42AB-AEF2-8A90D3A7F20B}" srcId="{09D7E2B1-098B-44A4-9448-190DC1689CD7}" destId="{11976CAB-1DC8-447A-B620-19D8E771B7F1}" srcOrd="1" destOrd="0" parTransId="{A1735370-F99C-433A-B378-7CEC6100A22A}" sibTransId="{43E824DE-8CFE-4EC5-8964-A3E7274130A2}"/>
    <dgm:cxn modelId="{E8A7F184-4E5F-4124-AC27-03F056096D5B}" srcId="{09D7E2B1-098B-44A4-9448-190DC1689CD7}" destId="{AF2E2D8F-F3EA-4FEC-9F63-C339134314E0}" srcOrd="3" destOrd="0" parTransId="{DA433312-0713-4062-B8EE-DEE094419A61}" sibTransId="{E14D4069-8C89-4538-831F-1884E3108090}"/>
    <dgm:cxn modelId="{2597C998-F6AA-441C-B010-201B35EBDC04}" type="presOf" srcId="{2A63D871-4CFA-4852-B4D4-9651367F9D88}" destId="{3570FD09-F185-4CCF-83D4-3C1761895731}" srcOrd="0" destOrd="0" presId="urn:microsoft.com/office/officeart/2005/8/layout/default"/>
    <dgm:cxn modelId="{BA0AA5BC-4592-4141-9506-F2F017597D8F}" srcId="{09D7E2B1-098B-44A4-9448-190DC1689CD7}" destId="{E4B7E201-F7C4-4D24-AAEE-804D3FAE9513}" srcOrd="2" destOrd="0" parTransId="{DBB9AB46-4389-49B2-8F7C-FF98699F94AE}" sibTransId="{A407C06F-B771-4915-9E7E-EF67C65D7C63}"/>
    <dgm:cxn modelId="{D98E1CC3-9F8B-4B4E-823D-FA048A4FE788}" type="presOf" srcId="{09D7E2B1-098B-44A4-9448-190DC1689CD7}" destId="{CE2E35BC-A408-4C09-8D29-FB46148DC4CA}" srcOrd="0" destOrd="0" presId="urn:microsoft.com/office/officeart/2005/8/layout/default"/>
    <dgm:cxn modelId="{2B6C20D5-9A4B-4F13-8B30-52B2BDE532B3}" type="presOf" srcId="{AF2E2D8F-F3EA-4FEC-9F63-C339134314E0}" destId="{E6F8E0C6-E9CD-471D-A08E-28959DFF803E}" srcOrd="0" destOrd="0" presId="urn:microsoft.com/office/officeart/2005/8/layout/default"/>
    <dgm:cxn modelId="{CFDC97F4-20E9-4CD2-A68E-C919159A572E}" srcId="{09D7E2B1-098B-44A4-9448-190DC1689CD7}" destId="{2A63D871-4CFA-4852-B4D4-9651367F9D88}" srcOrd="0" destOrd="0" parTransId="{8A052F17-8E02-4081-88E1-63C3F1802B17}" sibTransId="{05F9F66D-0199-4625-BE9D-EE6C9AA37131}"/>
    <dgm:cxn modelId="{56F813FD-BFF3-4C02-9955-86B31945DC7B}" type="presOf" srcId="{11976CAB-1DC8-447A-B620-19D8E771B7F1}" destId="{D8999A08-DCCC-4096-8F55-740A131314B4}" srcOrd="0" destOrd="0" presId="urn:microsoft.com/office/officeart/2005/8/layout/default"/>
    <dgm:cxn modelId="{550524D8-B678-4F95-8ABB-FF70A25D7924}" type="presParOf" srcId="{CE2E35BC-A408-4C09-8D29-FB46148DC4CA}" destId="{3570FD09-F185-4CCF-83D4-3C1761895731}" srcOrd="0" destOrd="0" presId="urn:microsoft.com/office/officeart/2005/8/layout/default"/>
    <dgm:cxn modelId="{03F095D0-037D-42B0-87B9-1E9D3896A013}" type="presParOf" srcId="{CE2E35BC-A408-4C09-8D29-FB46148DC4CA}" destId="{13439F61-5C24-4DF6-BC13-C3BD9EEF85F6}" srcOrd="1" destOrd="0" presId="urn:microsoft.com/office/officeart/2005/8/layout/default"/>
    <dgm:cxn modelId="{45F68513-D088-4B24-ADCB-956CA1F909CB}" type="presParOf" srcId="{CE2E35BC-A408-4C09-8D29-FB46148DC4CA}" destId="{D8999A08-DCCC-4096-8F55-740A131314B4}" srcOrd="2" destOrd="0" presId="urn:microsoft.com/office/officeart/2005/8/layout/default"/>
    <dgm:cxn modelId="{93B8D79B-1D4D-469B-BF33-9A3D0EBF12F0}" type="presParOf" srcId="{CE2E35BC-A408-4C09-8D29-FB46148DC4CA}" destId="{28723207-C361-47D8-96D8-78B0C3638D20}" srcOrd="3" destOrd="0" presId="urn:microsoft.com/office/officeart/2005/8/layout/default"/>
    <dgm:cxn modelId="{D859ACFB-AF93-4BE9-BE7C-69A759BB42AB}" type="presParOf" srcId="{CE2E35BC-A408-4C09-8D29-FB46148DC4CA}" destId="{AA2DCECD-E309-4AC8-8DC3-E95FE14CC326}" srcOrd="4" destOrd="0" presId="urn:microsoft.com/office/officeart/2005/8/layout/default"/>
    <dgm:cxn modelId="{1DA438E5-F635-4D43-B44E-17299CA63506}" type="presParOf" srcId="{CE2E35BC-A408-4C09-8D29-FB46148DC4CA}" destId="{3FCACC0E-FD15-4D14-A78B-5D9033C2D23E}" srcOrd="5" destOrd="0" presId="urn:microsoft.com/office/officeart/2005/8/layout/default"/>
    <dgm:cxn modelId="{4AABA61A-1D0A-4D92-B475-298CA51E394C}" type="presParOf" srcId="{CE2E35BC-A408-4C09-8D29-FB46148DC4CA}" destId="{E6F8E0C6-E9CD-471D-A08E-28959DFF803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26CD6-D8FF-4078-AC39-4573B3E09468}">
      <dsp:nvSpPr>
        <dsp:cNvPr id="0" name=""/>
        <dsp:cNvSpPr/>
      </dsp:nvSpPr>
      <dsp:spPr>
        <a:xfrm>
          <a:off x="3796137" y="1055921"/>
          <a:ext cx="1016081" cy="483562"/>
        </a:xfrm>
        <a:custGeom>
          <a:avLst/>
          <a:gdLst/>
          <a:ahLst/>
          <a:cxnLst/>
          <a:rect l="0" t="0" r="0" b="0"/>
          <a:pathLst>
            <a:path>
              <a:moveTo>
                <a:pt x="0" y="0"/>
              </a:moveTo>
              <a:lnTo>
                <a:pt x="0" y="329533"/>
              </a:lnTo>
              <a:lnTo>
                <a:pt x="1016081" y="329533"/>
              </a:lnTo>
              <a:lnTo>
                <a:pt x="1016081" y="48356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B49FA-424A-4F5D-A64A-CBBD829EFF5E}">
      <dsp:nvSpPr>
        <dsp:cNvPr id="0" name=""/>
        <dsp:cNvSpPr/>
      </dsp:nvSpPr>
      <dsp:spPr>
        <a:xfrm>
          <a:off x="2780056" y="1055921"/>
          <a:ext cx="1016081" cy="483562"/>
        </a:xfrm>
        <a:custGeom>
          <a:avLst/>
          <a:gdLst/>
          <a:ahLst/>
          <a:cxnLst/>
          <a:rect l="0" t="0" r="0" b="0"/>
          <a:pathLst>
            <a:path>
              <a:moveTo>
                <a:pt x="1016081" y="0"/>
              </a:moveTo>
              <a:lnTo>
                <a:pt x="1016081" y="329533"/>
              </a:lnTo>
              <a:lnTo>
                <a:pt x="0" y="329533"/>
              </a:lnTo>
              <a:lnTo>
                <a:pt x="0" y="48356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622268-9255-4B27-953D-C042CB304387}">
      <dsp:nvSpPr>
        <dsp:cNvPr id="0" name=""/>
        <dsp:cNvSpPr/>
      </dsp:nvSpPr>
      <dsp:spPr>
        <a:xfrm>
          <a:off x="2964798" y="119"/>
          <a:ext cx="1662679" cy="105580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365184-F8E3-4E4F-A774-EC303CED8D37}">
      <dsp:nvSpPr>
        <dsp:cNvPr id="0" name=""/>
        <dsp:cNvSpPr/>
      </dsp:nvSpPr>
      <dsp:spPr>
        <a:xfrm>
          <a:off x="3149540" y="175624"/>
          <a:ext cx="1662679" cy="1055801"/>
        </a:xfrm>
        <a:prstGeom prst="roundRect">
          <a:avLst>
            <a:gd name="adj" fmla="val 10000"/>
          </a:avLst>
        </a:prstGeom>
        <a:solidFill>
          <a:srgbClr val="18C32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Types d’envoi</a:t>
          </a:r>
        </a:p>
      </dsp:txBody>
      <dsp:txXfrm>
        <a:off x="3180463" y="206547"/>
        <a:ext cx="1600833" cy="993955"/>
      </dsp:txXfrm>
    </dsp:sp>
    <dsp:sp modelId="{C6FD5A6B-7531-4B4B-91CE-63A5D73479EA}">
      <dsp:nvSpPr>
        <dsp:cNvPr id="0" name=""/>
        <dsp:cNvSpPr/>
      </dsp:nvSpPr>
      <dsp:spPr>
        <a:xfrm>
          <a:off x="1948716" y="1539483"/>
          <a:ext cx="1662679" cy="105580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037734-D6E3-4362-9EC8-812F63C04111}">
      <dsp:nvSpPr>
        <dsp:cNvPr id="0" name=""/>
        <dsp:cNvSpPr/>
      </dsp:nvSpPr>
      <dsp:spPr>
        <a:xfrm>
          <a:off x="2133458" y="1714988"/>
          <a:ext cx="1662679" cy="1055801"/>
        </a:xfrm>
        <a:prstGeom prst="roundRect">
          <a:avLst>
            <a:gd name="adj" fmla="val 10000"/>
          </a:avLst>
        </a:prstGeom>
        <a:solidFill>
          <a:srgbClr val="18C32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Chargement complet</a:t>
          </a:r>
        </a:p>
      </dsp:txBody>
      <dsp:txXfrm>
        <a:off x="2164381" y="1745911"/>
        <a:ext cx="1600833" cy="993955"/>
      </dsp:txXfrm>
    </dsp:sp>
    <dsp:sp modelId="{84256D5A-6E9E-493D-8978-FB270F19EDCD}">
      <dsp:nvSpPr>
        <dsp:cNvPr id="0" name=""/>
        <dsp:cNvSpPr/>
      </dsp:nvSpPr>
      <dsp:spPr>
        <a:xfrm>
          <a:off x="3980880" y="1539483"/>
          <a:ext cx="1662679" cy="105580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B473E-1A9F-477A-8E76-3F4894D7751B}">
      <dsp:nvSpPr>
        <dsp:cNvPr id="0" name=""/>
        <dsp:cNvSpPr/>
      </dsp:nvSpPr>
      <dsp:spPr>
        <a:xfrm>
          <a:off x="4165622" y="1714988"/>
          <a:ext cx="1662679" cy="1055801"/>
        </a:xfrm>
        <a:prstGeom prst="roundRect">
          <a:avLst>
            <a:gd name="adj" fmla="val 10000"/>
          </a:avLst>
        </a:prstGeom>
        <a:solidFill>
          <a:srgbClr val="18C32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Moins que le chargement par camion</a:t>
          </a:r>
          <a:endParaRPr lang="it-IT" sz="2000" kern="1200" dirty="0"/>
        </a:p>
      </dsp:txBody>
      <dsp:txXfrm>
        <a:off x="4196545" y="1745911"/>
        <a:ext cx="1600833" cy="9939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30CEF-058F-438F-BF71-EB5D7681493D}">
      <dsp:nvSpPr>
        <dsp:cNvPr id="0" name=""/>
        <dsp:cNvSpPr/>
      </dsp:nvSpPr>
      <dsp:spPr>
        <a:xfrm>
          <a:off x="479987" y="743"/>
          <a:ext cx="2130325" cy="1278195"/>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Transporteur</a:t>
          </a:r>
        </a:p>
      </dsp:txBody>
      <dsp:txXfrm>
        <a:off x="479987" y="743"/>
        <a:ext cx="2130325" cy="1278195"/>
      </dsp:txXfrm>
    </dsp:sp>
    <dsp:sp modelId="{8D70ACB7-18EE-48B1-8418-09473BC1C188}">
      <dsp:nvSpPr>
        <dsp:cNvPr id="0" name=""/>
        <dsp:cNvSpPr/>
      </dsp:nvSpPr>
      <dsp:spPr>
        <a:xfrm>
          <a:off x="2823346" y="743"/>
          <a:ext cx="2130325" cy="127819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Porteur</a:t>
          </a:r>
        </a:p>
      </dsp:txBody>
      <dsp:txXfrm>
        <a:off x="2823346" y="743"/>
        <a:ext cx="2130325" cy="1278195"/>
      </dsp:txXfrm>
    </dsp:sp>
    <dsp:sp modelId="{4A60FB2E-8EC7-4805-9A33-E3F1A1F09CF5}">
      <dsp:nvSpPr>
        <dsp:cNvPr id="0" name=""/>
        <dsp:cNvSpPr/>
      </dsp:nvSpPr>
      <dsp:spPr>
        <a:xfrm>
          <a:off x="5166704" y="743"/>
          <a:ext cx="2130325" cy="1278195"/>
        </a:xfrm>
        <a:prstGeom prst="rect">
          <a:avLst/>
        </a:prstGeom>
        <a:solidFill>
          <a:srgbClr val="18C32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Courrier et courrier express</a:t>
          </a:r>
        </a:p>
      </dsp:txBody>
      <dsp:txXfrm>
        <a:off x="5166704" y="743"/>
        <a:ext cx="2130325" cy="1278195"/>
      </dsp:txXfrm>
    </dsp:sp>
    <dsp:sp modelId="{E5C137BB-B64B-478D-81B8-3A8F8D46B283}">
      <dsp:nvSpPr>
        <dsp:cNvPr id="0" name=""/>
        <dsp:cNvSpPr/>
      </dsp:nvSpPr>
      <dsp:spPr>
        <a:xfrm>
          <a:off x="2823346" y="1491971"/>
          <a:ext cx="2130325" cy="127819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FR" sz="2600" kern="1200" dirty="0"/>
            <a:t>Transporteur de fret</a:t>
          </a:r>
          <a:endParaRPr lang="it-IT" sz="2600" kern="1200" dirty="0"/>
        </a:p>
      </dsp:txBody>
      <dsp:txXfrm>
        <a:off x="2823346" y="1491971"/>
        <a:ext cx="2130325" cy="1278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3D9E7-A020-4921-9ED8-E4D60CC05702}">
      <dsp:nvSpPr>
        <dsp:cNvPr id="0" name=""/>
        <dsp:cNvSpPr/>
      </dsp:nvSpPr>
      <dsp:spPr>
        <a:xfrm>
          <a:off x="0" y="176687"/>
          <a:ext cx="7666181" cy="4913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kern="1200" dirty="0"/>
            <a:t>(Commun) Transporteurs</a:t>
          </a:r>
        </a:p>
      </dsp:txBody>
      <dsp:txXfrm>
        <a:off x="23988" y="200675"/>
        <a:ext cx="7618205" cy="443423"/>
      </dsp:txXfrm>
    </dsp:sp>
    <dsp:sp modelId="{06C4CB82-2C59-4889-832A-0F13B9C98CC9}">
      <dsp:nvSpPr>
        <dsp:cNvPr id="0" name=""/>
        <dsp:cNvSpPr/>
      </dsp:nvSpPr>
      <dsp:spPr>
        <a:xfrm>
          <a:off x="0" y="668087"/>
          <a:ext cx="7666181"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01" tIns="26670" rIns="149352" bIns="26670" numCol="1" spcCol="1270" anchor="t" anchorCtr="0">
          <a:noAutofit/>
        </a:bodyPr>
        <a:lstStyle/>
        <a:p>
          <a:pPr marL="171450" lvl="1" indent="-171450" algn="l" defTabSz="711200">
            <a:lnSpc>
              <a:spcPct val="90000"/>
            </a:lnSpc>
            <a:spcBef>
              <a:spcPct val="0"/>
            </a:spcBef>
            <a:spcAft>
              <a:spcPct val="20000"/>
            </a:spcAft>
            <a:buNone/>
          </a:pPr>
          <a:r>
            <a:rPr lang="fr-FR" sz="1600" b="0" i="0" u="none" strike="noStrike" kern="1200" cap="none" dirty="0">
              <a:latin typeface="Arial"/>
              <a:ea typeface="Arial"/>
              <a:cs typeface="Arial"/>
              <a:sym typeface="Arial"/>
            </a:rPr>
            <a:t>Une entreprise de transport engagée dans l’entreprise de manutention de personnes ou de fret contre rémunération et pour tous les clients de manière impartiale.</a:t>
          </a:r>
          <a:endParaRPr lang="it-IT" sz="1600" kern="1200" dirty="0"/>
        </a:p>
      </dsp:txBody>
      <dsp:txXfrm>
        <a:off x="0" y="668087"/>
        <a:ext cx="7666181" cy="684652"/>
      </dsp:txXfrm>
    </dsp:sp>
    <dsp:sp modelId="{7C22742E-19CF-4D4E-B46F-9649FEEF8D29}">
      <dsp:nvSpPr>
        <dsp:cNvPr id="0" name=""/>
        <dsp:cNvSpPr/>
      </dsp:nvSpPr>
      <dsp:spPr>
        <a:xfrm>
          <a:off x="0" y="1352740"/>
          <a:ext cx="7666181" cy="4913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kern="1200" dirty="0"/>
            <a:t>Porteurs</a:t>
          </a:r>
        </a:p>
      </dsp:txBody>
      <dsp:txXfrm>
        <a:off x="23988" y="1376728"/>
        <a:ext cx="7618205" cy="443423"/>
      </dsp:txXfrm>
    </dsp:sp>
    <dsp:sp modelId="{0FD17777-9A1A-4138-A98A-E1565EC1AC83}">
      <dsp:nvSpPr>
        <dsp:cNvPr id="0" name=""/>
        <dsp:cNvSpPr/>
      </dsp:nvSpPr>
      <dsp:spPr>
        <a:xfrm>
          <a:off x="0" y="1844140"/>
          <a:ext cx="7666181" cy="278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01" tIns="26670" rIns="149352" bIns="26670" numCol="1" spcCol="1270" anchor="t" anchorCtr="0">
          <a:noAutofit/>
        </a:bodyPr>
        <a:lstStyle/>
        <a:p>
          <a:pPr marL="171450" lvl="1" indent="-171450" algn="l" defTabSz="711200">
            <a:lnSpc>
              <a:spcPct val="90000"/>
            </a:lnSpc>
            <a:spcBef>
              <a:spcPct val="0"/>
            </a:spcBef>
            <a:spcAft>
              <a:spcPct val="20000"/>
            </a:spcAft>
            <a:buFont typeface="Arial" panose="020B0604020202020204" pitchFamily="34" charset="0"/>
            <a:buChar char="•"/>
          </a:pPr>
          <a:r>
            <a:rPr lang="fr-FR" sz="1600" b="0" i="0" u="none" strike="noStrike" kern="1200" cap="none" dirty="0">
              <a:latin typeface="Arial"/>
              <a:cs typeface="Arial"/>
              <a:sym typeface="Arial"/>
            </a:rPr>
            <a:t>Le transport par porteur est un mouvement de conteneurs à l'intérieur du pays.
Le porteur est responsable si la marchandise est perdue ou endommagée pendant le transport, ou s'il y a un retard. 
Le transport marchand est un transport de conteneurs effectué par l'importateur ou l'exportateur à destination ou en provenance d'un terminal portuaire. 
Le marchand est responsable si la cargaison est perdue ou endommagée. L'un des principaux avantages du transport marchand est qu'il offre aux importateurs et aux exportateurs une plus grande souplesse dans le calendrier de la distribution intérieure.
Le transport de marchandises fait généralement référence au transport d'envois volumineux, lourds ou de grande taille.</a:t>
          </a:r>
          <a:endParaRPr lang="it-IT" sz="1600" kern="1200" dirty="0"/>
        </a:p>
      </dsp:txBody>
      <dsp:txXfrm>
        <a:off x="0" y="1844140"/>
        <a:ext cx="7666181" cy="2782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1CFD1-0F73-4121-8C6C-1BEFD3DB2B0C}">
      <dsp:nvSpPr>
        <dsp:cNvPr id="0" name=""/>
        <dsp:cNvSpPr/>
      </dsp:nvSpPr>
      <dsp:spPr>
        <a:xfrm>
          <a:off x="0" y="764349"/>
          <a:ext cx="6096000" cy="121905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74904" rIns="473117"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a:t>Livraison et collecte des marchandises au coût le plus bas tout en répondant aux besoins de leurs clients.</a:t>
          </a:r>
          <a:endParaRPr lang="it-IT" sz="1800" kern="1200" dirty="0"/>
        </a:p>
      </dsp:txBody>
      <dsp:txXfrm>
        <a:off x="0" y="764349"/>
        <a:ext cx="6096000" cy="1219050"/>
      </dsp:txXfrm>
    </dsp:sp>
    <dsp:sp modelId="{113DD9E1-EB64-4A84-B2F5-7D0776C515F9}">
      <dsp:nvSpPr>
        <dsp:cNvPr id="0" name=""/>
        <dsp:cNvSpPr/>
      </dsp:nvSpPr>
      <dsp:spPr>
        <a:xfrm>
          <a:off x="304800" y="498669"/>
          <a:ext cx="4267200"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fr-FR" sz="1800" kern="1200" dirty="0"/>
            <a:t>Expéditeurs/Transporteurs/Coursiers</a:t>
          </a:r>
          <a:endParaRPr lang="it-IT" sz="1800" kern="1200" dirty="0"/>
        </a:p>
      </dsp:txBody>
      <dsp:txXfrm>
        <a:off x="330739" y="524608"/>
        <a:ext cx="4215322" cy="479482"/>
      </dsp:txXfrm>
    </dsp:sp>
    <dsp:sp modelId="{6F7F82A9-6A3B-4AD2-B392-1A0032CC7A70}">
      <dsp:nvSpPr>
        <dsp:cNvPr id="0" name=""/>
        <dsp:cNvSpPr/>
      </dsp:nvSpPr>
      <dsp:spPr>
        <a:xfrm>
          <a:off x="0" y="2346280"/>
          <a:ext cx="6096000" cy="121905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74904" rIns="473117"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a:t>Opérations de transport à faible coût mais de haute qualité et satisfaction des intérêts des chargeurs et des destinataires.</a:t>
          </a:r>
          <a:endParaRPr lang="it-IT" sz="1800" kern="1200" dirty="0"/>
        </a:p>
      </dsp:txBody>
      <dsp:txXfrm>
        <a:off x="0" y="2346280"/>
        <a:ext cx="6096000" cy="1219050"/>
      </dsp:txXfrm>
    </dsp:sp>
    <dsp:sp modelId="{CACDEE02-D0F3-4D66-B1C4-7D18F8CC0FA1}">
      <dsp:nvSpPr>
        <dsp:cNvPr id="0" name=""/>
        <dsp:cNvSpPr/>
      </dsp:nvSpPr>
      <dsp:spPr>
        <a:xfrm>
          <a:off x="304800" y="2080600"/>
          <a:ext cx="4267200"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it-IT" sz="1800" kern="1200" dirty="0"/>
            <a:t>Opérateurs de transport</a:t>
          </a:r>
        </a:p>
      </dsp:txBody>
      <dsp:txXfrm>
        <a:off x="330739" y="2106539"/>
        <a:ext cx="4215322"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99A08-DCCC-4096-8F55-740A131314B4}">
      <dsp:nvSpPr>
        <dsp:cNvPr id="0" name=""/>
        <dsp:cNvSpPr/>
      </dsp:nvSpPr>
      <dsp:spPr>
        <a:xfrm>
          <a:off x="654565" y="1445"/>
          <a:ext cx="3123929" cy="187435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Font typeface="Arial" panose="020B0604020202020204" pitchFamily="34" charset="0"/>
            <a:buNone/>
          </a:pPr>
          <a:r>
            <a:rPr lang="fr-FR" sz="1900" kern="1200" dirty="0"/>
            <a:t>Il existe de multiples acteurs de la chaîne d’approvisionnement dans la logistique</a:t>
          </a:r>
          <a:endParaRPr lang="it-IT" sz="1900" kern="1200" dirty="0"/>
        </a:p>
      </dsp:txBody>
      <dsp:txXfrm>
        <a:off x="654565" y="1445"/>
        <a:ext cx="3123929" cy="1874357"/>
      </dsp:txXfrm>
    </dsp:sp>
    <dsp:sp modelId="{8E419396-7F17-4821-8D80-B7667B8D4078}">
      <dsp:nvSpPr>
        <dsp:cNvPr id="0" name=""/>
        <dsp:cNvSpPr/>
      </dsp:nvSpPr>
      <dsp:spPr>
        <a:xfrm>
          <a:off x="4090887" y="1445"/>
          <a:ext cx="3123929" cy="187435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En nous concentrant sur LMD, dans cette capsule, nous avons vu: expéditeurs, transporteurs </a:t>
          </a:r>
          <a:r>
            <a:rPr lang="fr-FR" sz="1900" kern="1200" dirty="0" err="1"/>
            <a:t>transporteurs</a:t>
          </a:r>
          <a:r>
            <a:rPr lang="fr-FR" sz="1900" kern="1200" dirty="0"/>
            <a:t>, courriers, opérations de transport</a:t>
          </a:r>
          <a:endParaRPr lang="en-US" sz="1900" kern="1200" dirty="0"/>
        </a:p>
      </dsp:txBody>
      <dsp:txXfrm>
        <a:off x="4090887" y="1445"/>
        <a:ext cx="3123929" cy="1874357"/>
      </dsp:txXfrm>
    </dsp:sp>
    <dsp:sp modelId="{A832EECB-1FFA-4A04-866E-C7D37E916440}">
      <dsp:nvSpPr>
        <dsp:cNvPr id="0" name=""/>
        <dsp:cNvSpPr/>
      </dsp:nvSpPr>
      <dsp:spPr>
        <a:xfrm>
          <a:off x="654565" y="2188196"/>
          <a:ext cx="3123929" cy="187435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Ils diffèrent par leur modèle d’affaires, le service qu’ils offrent, mais aussi par la distance et le temps qu’ils emploient pour effectuer les livraisons.</a:t>
          </a:r>
          <a:endParaRPr lang="en-US" sz="1900" kern="1200" dirty="0"/>
        </a:p>
      </dsp:txBody>
      <dsp:txXfrm>
        <a:off x="654565" y="2188196"/>
        <a:ext cx="3123929" cy="1874357"/>
      </dsp:txXfrm>
    </dsp:sp>
    <dsp:sp modelId="{B4163570-0267-4B1E-BFEC-1F14346ACCEE}">
      <dsp:nvSpPr>
        <dsp:cNvPr id="0" name=""/>
        <dsp:cNvSpPr/>
      </dsp:nvSpPr>
      <dsp:spPr>
        <a:xfrm>
          <a:off x="4090887" y="2188196"/>
          <a:ext cx="3123929" cy="187435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Ils ont aussi des intérêts différents</a:t>
          </a:r>
          <a:endParaRPr lang="en-US" sz="1900" kern="1200" dirty="0"/>
        </a:p>
      </dsp:txBody>
      <dsp:txXfrm>
        <a:off x="4090887" y="2188196"/>
        <a:ext cx="3123929" cy="18743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A0A80-D89D-4EF7-8109-E390E921EA9E}">
      <dsp:nvSpPr>
        <dsp:cNvPr id="0" name=""/>
        <dsp:cNvSpPr/>
      </dsp:nvSpPr>
      <dsp:spPr>
        <a:xfrm>
          <a:off x="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it-IT" sz="2400" kern="1200" dirty="0"/>
            <a:t>Transport de personnes</a:t>
          </a:r>
        </a:p>
      </dsp:txBody>
      <dsp:txXfrm>
        <a:off x="0" y="218961"/>
        <a:ext cx="2459181" cy="1475509"/>
      </dsp:txXfrm>
    </dsp:sp>
    <dsp:sp modelId="{76E9B5F5-AAA1-4ED5-A029-D46F7A4EDFAE}">
      <dsp:nvSpPr>
        <dsp:cNvPr id="0" name=""/>
        <dsp:cNvSpPr/>
      </dsp:nvSpPr>
      <dsp:spPr>
        <a:xfrm>
          <a:off x="270510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fr-FR" sz="2400" kern="1200" dirty="0"/>
            <a:t>Transport de matériaux en vrac pour un seul client</a:t>
          </a:r>
          <a:endParaRPr lang="it-IT" sz="2400" kern="1200" dirty="0"/>
        </a:p>
      </dsp:txBody>
      <dsp:txXfrm>
        <a:off x="2705100" y="218961"/>
        <a:ext cx="2459181" cy="1475509"/>
      </dsp:txXfrm>
    </dsp:sp>
    <dsp:sp modelId="{D8999A08-DCCC-4096-8F55-740A131314B4}">
      <dsp:nvSpPr>
        <dsp:cNvPr id="0" name=""/>
        <dsp:cNvSpPr/>
      </dsp:nvSpPr>
      <dsp:spPr>
        <a:xfrm>
          <a:off x="541020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fr-FR" sz="2400" kern="1200" dirty="0"/>
            <a:t>Transport de fret pour un prix</a:t>
          </a:r>
          <a:endParaRPr lang="it-IT" sz="2400" kern="1200" dirty="0"/>
        </a:p>
      </dsp:txBody>
      <dsp:txXfrm>
        <a:off x="5410200" y="218961"/>
        <a:ext cx="2459181" cy="14755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0FD09-F185-4CCF-83D4-3C1761895731}">
      <dsp:nvSpPr>
        <dsp:cNvPr id="0" name=""/>
        <dsp:cNvSpPr/>
      </dsp:nvSpPr>
      <dsp:spPr>
        <a:xfrm>
          <a:off x="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fr-FR" sz="2000" kern="1200" dirty="0"/>
            <a:t>Ils livrent des marchandises et du fret sur de longues distances en très peu de temps</a:t>
          </a:r>
          <a:endParaRPr lang="it-IT" sz="2000" kern="1200" dirty="0"/>
        </a:p>
      </dsp:txBody>
      <dsp:txXfrm>
        <a:off x="0" y="218961"/>
        <a:ext cx="2459181" cy="1475509"/>
      </dsp:txXfrm>
    </dsp:sp>
    <dsp:sp modelId="{D8999A08-DCCC-4096-8F55-740A131314B4}">
      <dsp:nvSpPr>
        <dsp:cNvPr id="0" name=""/>
        <dsp:cNvSpPr/>
      </dsp:nvSpPr>
      <dsp:spPr>
        <a:xfrm>
          <a:off x="270510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fr-FR" sz="2000" b="0" i="0" u="none" strike="noStrike" kern="1200" cap="none" dirty="0">
              <a:solidFill>
                <a:schemeClr val="dk1"/>
              </a:solidFill>
              <a:latin typeface="Arial"/>
              <a:ea typeface="Arial"/>
              <a:cs typeface="Arial"/>
              <a:sym typeface="Arial"/>
            </a:rPr>
            <a:t>Ils collectent les petits envois pour être cumulés consolidés et transportés</a:t>
          </a:r>
          <a:endParaRPr lang="it-IT" sz="2000" kern="1200" dirty="0"/>
        </a:p>
      </dsp:txBody>
      <dsp:txXfrm>
        <a:off x="2705100" y="218961"/>
        <a:ext cx="2459181" cy="1475509"/>
      </dsp:txXfrm>
    </dsp:sp>
    <dsp:sp modelId="{AA2DCECD-E309-4AC8-8DC3-E95FE14CC326}">
      <dsp:nvSpPr>
        <dsp:cNvPr id="0" name=""/>
        <dsp:cNvSpPr/>
      </dsp:nvSpPr>
      <dsp:spPr>
        <a:xfrm>
          <a:off x="5410200" y="218961"/>
          <a:ext cx="2459181" cy="14755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fr-FR" sz="2000" kern="1200" dirty="0"/>
            <a:t>Ce sont des transporteurs qui n’utilisent qu’un seul mode de transport à des prix très bas</a:t>
          </a:r>
          <a:endParaRPr lang="it-IT" sz="2000" kern="1200" dirty="0"/>
        </a:p>
      </dsp:txBody>
      <dsp:txXfrm>
        <a:off x="5410200" y="218961"/>
        <a:ext cx="2459181" cy="14755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0FD09-F185-4CCF-83D4-3C1761895731}">
      <dsp:nvSpPr>
        <dsp:cNvPr id="0" name=""/>
        <dsp:cNvSpPr/>
      </dsp:nvSpPr>
      <dsp:spPr>
        <a:xfrm>
          <a:off x="2305" y="408011"/>
          <a:ext cx="1829016" cy="10974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fr-FR" sz="1300" kern="1200" dirty="0"/>
            <a:t>Livraison et collecte des marchandises au coût le plus bas tout en répondant aux besoins de leurs clients</a:t>
          </a:r>
          <a:endParaRPr lang="it-IT" sz="1300" kern="1200" dirty="0"/>
        </a:p>
      </dsp:txBody>
      <dsp:txXfrm>
        <a:off x="2305" y="408011"/>
        <a:ext cx="1829016" cy="1097409"/>
      </dsp:txXfrm>
    </dsp:sp>
    <dsp:sp modelId="{D8999A08-DCCC-4096-8F55-740A131314B4}">
      <dsp:nvSpPr>
        <dsp:cNvPr id="0" name=""/>
        <dsp:cNvSpPr/>
      </dsp:nvSpPr>
      <dsp:spPr>
        <a:xfrm>
          <a:off x="2014223" y="408011"/>
          <a:ext cx="1829016" cy="10974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fr-FR" sz="1300" b="0" i="0" u="none" strike="noStrike" kern="1200" cap="none" dirty="0">
              <a:solidFill>
                <a:schemeClr val="dk1"/>
              </a:solidFill>
              <a:latin typeface="Arial"/>
              <a:ea typeface="Arial"/>
              <a:cs typeface="Arial"/>
              <a:sym typeface="Arial"/>
            </a:rPr>
            <a:t>Respect des règles et règlements</a:t>
          </a:r>
          <a:endParaRPr lang="it-IT" sz="1300" kern="1200" dirty="0"/>
        </a:p>
      </dsp:txBody>
      <dsp:txXfrm>
        <a:off x="2014223" y="408011"/>
        <a:ext cx="1829016" cy="1097409"/>
      </dsp:txXfrm>
    </dsp:sp>
    <dsp:sp modelId="{AA2DCECD-E309-4AC8-8DC3-E95FE14CC326}">
      <dsp:nvSpPr>
        <dsp:cNvPr id="0" name=""/>
        <dsp:cNvSpPr/>
      </dsp:nvSpPr>
      <dsp:spPr>
        <a:xfrm>
          <a:off x="4026141" y="408011"/>
          <a:ext cx="1829016" cy="10974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it-IT" sz="1300" kern="1200" dirty="0"/>
            <a:t>Opinion des clients</a:t>
          </a:r>
        </a:p>
      </dsp:txBody>
      <dsp:txXfrm>
        <a:off x="4026141" y="408011"/>
        <a:ext cx="1829016" cy="1097409"/>
      </dsp:txXfrm>
    </dsp:sp>
    <dsp:sp modelId="{E6F8E0C6-E9CD-471D-A08E-28959DFF803E}">
      <dsp:nvSpPr>
        <dsp:cNvPr id="0" name=""/>
        <dsp:cNvSpPr/>
      </dsp:nvSpPr>
      <dsp:spPr>
        <a:xfrm>
          <a:off x="6038059" y="408011"/>
          <a:ext cx="1829016" cy="109740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fr-FR" sz="1300" kern="1200" dirty="0"/>
            <a:t>Élaborer des plans pour une planification urbaine durable</a:t>
          </a:r>
          <a:endParaRPr lang="it-IT" sz="1300" kern="1200" dirty="0"/>
        </a:p>
      </dsp:txBody>
      <dsp:txXfrm>
        <a:off x="6038059" y="408011"/>
        <a:ext cx="1829016" cy="10974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4" name="Google Shape;7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893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1363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11531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65182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2847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94349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b78f225a7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7" name="Google Shape;97;g10b78f225a7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409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64912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3062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58416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2" name="Google Shape;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18353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3" name="ZoneTexte 2">
            <a:extLst>
              <a:ext uri="{FF2B5EF4-FFF2-40B4-BE49-F238E27FC236}">
                <a16:creationId xmlns:a16="http://schemas.microsoft.com/office/drawing/2014/main" id="{895A984A-50ED-2C1B-08E1-F2F97DFD533F}"/>
              </a:ext>
            </a:extLst>
          </p:cNvPr>
          <p:cNvSpPr txBox="1"/>
          <p:nvPr userDrawn="1"/>
        </p:nvSpPr>
        <p:spPr>
          <a:xfrm>
            <a:off x="2188522" y="6400142"/>
            <a:ext cx="4599432" cy="415498"/>
          </a:xfrm>
          <a:prstGeom prst="rect">
            <a:avLst/>
          </a:prstGeom>
          <a:noFill/>
        </p:spPr>
        <p:txBody>
          <a:bodyPr wrap="square">
            <a:spAutoFit/>
          </a:bodyPr>
          <a:lstStyle/>
          <a:p>
            <a:pPr marL="0" marR="0" lvl="0" indent="0" algn="l" rtl="0">
              <a:lnSpc>
                <a:spcPct val="100000"/>
              </a:lnSpc>
              <a:spcBef>
                <a:spcPts val="0"/>
              </a:spcBef>
              <a:spcAft>
                <a:spcPts val="0"/>
              </a:spcAft>
              <a:buClr>
                <a:srgbClr val="666666"/>
              </a:buClr>
              <a:buSzPts val="750"/>
              <a:buFont typeface="Calibri"/>
              <a:buNone/>
            </a:pPr>
            <a:r>
              <a:rPr lang="fr-FR" sz="70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0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dhl.com/" TargetMode="External"/><Relationship Id="rId5" Type="http://schemas.openxmlformats.org/officeDocument/2006/relationships/hyperlink" Target="https://www.fedex.com/"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s://transportgeography.org/glossar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civitas.eu/sites/default/files/2012_ec_study_on_urban_freight_transport_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theindustrialjournal.altervista.org/spedizione-ltl-e-ftl-qual-e-la-differenz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theindustrialjournal.altervista.org/spedizione-ltl-e-ftl-qual-e-la-differenz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1.2.2</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4000"/>
            </a:pPr>
            <a:r>
              <a:rPr lang="fr-FR" sz="2400" b="1" dirty="0">
                <a:solidFill>
                  <a:schemeClr val="dk1"/>
                </a:solidFill>
              </a:rPr>
              <a:t> Acteurs de la chaîne d’approvisionnement</a:t>
            </a:r>
            <a:endParaRPr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1 : L’environnement de la logistique de logistique du </a:t>
            </a:r>
            <a:r>
              <a:rPr lang="fr-FR" sz="2000" b="1">
                <a:solidFill>
                  <a:schemeClr val="lt1"/>
                </a:solidFill>
              </a:rPr>
              <a:t>dernier kilomètre</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1.2: Les principales parties prenantes d'une chaîne d'approvisionnement typique LMD</a:t>
            </a:r>
            <a:endParaRPr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10</a:t>
            </a:fld>
            <a:endParaRPr/>
          </a:p>
        </p:txBody>
      </p:sp>
      <p:sp>
        <p:nvSpPr>
          <p:cNvPr id="77" name="Google Shape;7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ct val="100000"/>
              <a:buFont typeface="Arial"/>
              <a:buNone/>
            </a:pPr>
            <a:r>
              <a:rPr lang="es-ES" sz="2400" b="0" i="0" u="none" strike="noStrike" cap="none" dirty="0">
                <a:solidFill>
                  <a:schemeClr val="lt1"/>
                </a:solidFill>
                <a:latin typeface="Arial"/>
                <a:ea typeface="Arial"/>
                <a:cs typeface="Arial"/>
                <a:sym typeface="Arial"/>
              </a:rPr>
              <a:t>2a. </a:t>
            </a:r>
            <a:r>
              <a:rPr lang="es-ES" sz="2400" b="0" i="0" u="none" strike="noStrike" cap="none" dirty="0" err="1">
                <a:solidFill>
                  <a:schemeClr val="lt1"/>
                </a:solidFill>
                <a:latin typeface="Arial"/>
                <a:ea typeface="Arial"/>
                <a:cs typeface="Arial"/>
                <a:sym typeface="Arial"/>
              </a:rPr>
              <a:t>Porteurs</a:t>
            </a:r>
            <a:r>
              <a:rPr lang="es-ES" sz="2400" b="0" i="0" u="none" strike="noStrike" cap="none" dirty="0">
                <a:solidFill>
                  <a:schemeClr val="lt1"/>
                </a:solidFill>
                <a:latin typeface="Arial"/>
                <a:ea typeface="Arial"/>
                <a:cs typeface="Arial"/>
                <a:sym typeface="Arial"/>
              </a:rPr>
              <a:t> et </a:t>
            </a:r>
            <a:r>
              <a:rPr lang="es-ES" sz="2400" b="0" i="0" u="none" strike="noStrike" cap="none" dirty="0" err="1">
                <a:solidFill>
                  <a:schemeClr val="lt1"/>
                </a:solidFill>
                <a:latin typeface="Arial"/>
                <a:ea typeface="Arial"/>
                <a:cs typeface="Arial"/>
                <a:sym typeface="Arial"/>
              </a:rPr>
              <a:t>transporteurs</a:t>
            </a:r>
            <a:endParaRPr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0B43E434-C1F2-4E63-B4D5-9DCC069BCDF3}"/>
              </a:ext>
            </a:extLst>
          </p:cNvPr>
          <p:cNvGraphicFramePr/>
          <p:nvPr>
            <p:extLst>
              <p:ext uri="{D42A27DB-BD31-4B8C-83A1-F6EECF244321}">
                <p14:modId xmlns:p14="http://schemas.microsoft.com/office/powerpoint/2010/main" val="2844027254"/>
              </p:ext>
            </p:extLst>
          </p:nvPr>
        </p:nvGraphicFramePr>
        <p:xfrm>
          <a:off x="738909" y="1583393"/>
          <a:ext cx="7666181" cy="4802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2b. </a:t>
            </a:r>
            <a:r>
              <a:rPr lang="es-ES" sz="2400" dirty="0" err="1">
                <a:solidFill>
                  <a:schemeClr val="lt1"/>
                </a:solidFill>
              </a:rPr>
              <a:t>Transitaires</a:t>
            </a:r>
            <a:endParaRPr sz="2400" b="0" i="0" u="none" strike="noStrike" cap="none" dirty="0">
              <a:solidFill>
                <a:schemeClr val="lt1"/>
              </a:solidFill>
              <a:latin typeface="Arial"/>
              <a:ea typeface="Arial"/>
              <a:cs typeface="Arial"/>
              <a:sym typeface="Arial"/>
            </a:endParaRPr>
          </a:p>
        </p:txBody>
      </p:sp>
      <p:sp>
        <p:nvSpPr>
          <p:cNvPr id="87" name="Google Shape;87;p6"/>
          <p:cNvSpPr/>
          <p:nvPr/>
        </p:nvSpPr>
        <p:spPr>
          <a:xfrm>
            <a:off x="319069" y="1929637"/>
            <a:ext cx="8367731" cy="3970277"/>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800" dirty="0">
                <a:solidFill>
                  <a:schemeClr val="dk1"/>
                </a:solidFill>
              </a:rPr>
              <a:t>Une personne ou une entreprise qui accepte des envois de chargements partiels (LTL) des expéditeurs et les combine en lots de wagons complets ou de chargements complets.
Transporteurs collectant de petites expéditions à regrouper cumulativement et à transporter en fonction d’un ou de plusieurs modes de transport vers une destination donnée.
Les fonctions exercées par un transitaire peuvent inclure :</a:t>
            </a:r>
          </a:p>
          <a:p>
            <a:pPr lvl="0"/>
            <a:r>
              <a:rPr lang="fr-FR" sz="1800" dirty="0">
                <a:solidFill>
                  <a:schemeClr val="dk1"/>
                </a:solidFill>
              </a:rPr>
              <a:t>1) recevoir de petites expéditions (p. ex., moins que le chargement de conteneurs) de la part des expéditeurs, en les regroupant en lots plus importants;</a:t>
            </a:r>
          </a:p>
          <a:p>
            <a:pPr lvl="0"/>
            <a:r>
              <a:rPr lang="fr-FR" sz="1800" dirty="0">
                <a:solidFill>
                  <a:schemeClr val="dk1"/>
                </a:solidFill>
              </a:rPr>
              <a:t>2) les contrats avec les transporteurs pour le transport entre les ports d’embarquement et de débarquement, </a:t>
            </a:r>
          </a:p>
          <a:p>
            <a:pPr lvl="0"/>
            <a:r>
              <a:rPr lang="fr-FR" sz="1800" dirty="0">
                <a:solidFill>
                  <a:schemeClr val="dk1"/>
                </a:solidFill>
              </a:rPr>
              <a:t>3) effectuer des transactions de documentation</a:t>
            </a:r>
          </a:p>
          <a:p>
            <a:pPr lvl="0"/>
            <a:r>
              <a:rPr lang="fr-FR" sz="1800" dirty="0">
                <a:solidFill>
                  <a:schemeClr val="dk1"/>
                </a:solidFill>
              </a:rPr>
              <a:t>4) organiser la livraison des envois aux destinataires.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2c. </a:t>
            </a:r>
            <a:r>
              <a:rPr lang="es-ES" sz="2400" dirty="0" err="1">
                <a:solidFill>
                  <a:schemeClr val="lt1"/>
                </a:solidFill>
              </a:rPr>
              <a:t>Coursiers</a:t>
            </a:r>
            <a:r>
              <a:rPr lang="es-ES" sz="2400" dirty="0">
                <a:solidFill>
                  <a:schemeClr val="lt1"/>
                </a:solidFill>
              </a:rPr>
              <a:t> (Express)</a:t>
            </a:r>
            <a:endParaRPr sz="2400" b="0" i="0" u="none" strike="noStrike" cap="none" dirty="0">
              <a:solidFill>
                <a:schemeClr val="lt1"/>
              </a:solidFill>
              <a:latin typeface="Arial"/>
              <a:ea typeface="Arial"/>
              <a:cs typeface="Arial"/>
              <a:sym typeface="Arial"/>
            </a:endParaRPr>
          </a:p>
        </p:txBody>
      </p:sp>
      <p:sp>
        <p:nvSpPr>
          <p:cNvPr id="87" name="Google Shape;87;p6"/>
          <p:cNvSpPr/>
          <p:nvPr/>
        </p:nvSpPr>
        <p:spPr>
          <a:xfrm>
            <a:off x="285531" y="1652818"/>
            <a:ext cx="8367731" cy="2970003"/>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700" dirty="0">
                <a:solidFill>
                  <a:schemeClr val="dk1"/>
                </a:solidFill>
              </a:rPr>
              <a:t>Les opérateurs qui fournissent un service d’expédition rapide (dans les 24 heures pour les courriers express ou dans le moins de temps possible), de porte à porte pour les marchandises et les documents de grande valeur; 
Habituellement, le service est limité aux envois pesant de 30 à 50 kg et de taille limitée;
Ils connaissent un grand développement grâce à l’essor du commerce électronique
Les marchandises sont généralement manipulées pendant la nuit et par avion pour assurer des délais de livraison courts
Ils se concentrent sur la gestion du réseau et la planification, en particulier la livraison du dernier kilomètre</a:t>
            </a:r>
            <a:endParaRPr sz="1700" b="0" i="0" u="none" strike="noStrike" cap="none" dirty="0">
              <a:solidFill>
                <a:srgbClr val="000000"/>
              </a:solidFill>
              <a:latin typeface="Arial"/>
              <a:ea typeface="Arial"/>
              <a:cs typeface="Arial"/>
              <a:sym typeface="Arial"/>
            </a:endParaRPr>
          </a:p>
        </p:txBody>
      </p:sp>
      <p:pic>
        <p:nvPicPr>
          <p:cNvPr id="1026" name="Picture 2" descr="DHL - Trasporti &amp; Traslochi GG&amp;P">
            <a:extLst>
              <a:ext uri="{FF2B5EF4-FFF2-40B4-BE49-F238E27FC236}">
                <a16:creationId xmlns:a16="http://schemas.microsoft.com/office/drawing/2014/main" id="{D05AAF3F-EBC3-8D2B-8CED-32267223A0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398" y="4556643"/>
            <a:ext cx="144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edEx | Servizi di spedizione espresso | Italia">
            <a:extLst>
              <a:ext uri="{FF2B5EF4-FFF2-40B4-BE49-F238E27FC236}">
                <a16:creationId xmlns:a16="http://schemas.microsoft.com/office/drawing/2014/main" id="{557FF32B-A981-2336-6CCF-DB8C0EAD5D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7059" y="4556643"/>
            <a:ext cx="1439429" cy="1439429"/>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FA902DB1-A239-6490-1912-047F18026F91}"/>
              </a:ext>
            </a:extLst>
          </p:cNvPr>
          <p:cNvSpPr txBox="1"/>
          <p:nvPr/>
        </p:nvSpPr>
        <p:spPr>
          <a:xfrm>
            <a:off x="1644073" y="5996072"/>
            <a:ext cx="6410036" cy="523220"/>
          </a:xfrm>
          <a:prstGeom prst="rect">
            <a:avLst/>
          </a:prstGeom>
          <a:noFill/>
        </p:spPr>
        <p:txBody>
          <a:bodyPr wrap="square">
            <a:spAutoFit/>
          </a:bodyPr>
          <a:lstStyle/>
          <a:p>
            <a:pPr lvl="0" algn="ctr"/>
            <a:r>
              <a:rPr lang="fr-FR" dirty="0">
                <a:solidFill>
                  <a:schemeClr val="dk1"/>
                </a:solidFill>
              </a:rPr>
              <a:t>Des exemples d’entreprises opérant en tant que transporteur express sont DHL ou FedEx (photos de </a:t>
            </a:r>
            <a:r>
              <a:rPr lang="fr-FR" dirty="0">
                <a:solidFill>
                  <a:schemeClr val="dk1"/>
                </a:solidFill>
                <a:hlinkClick r:id="rId5"/>
              </a:rPr>
              <a:t>https://www.fedex.com/</a:t>
            </a:r>
            <a:r>
              <a:rPr lang="fr-FR" dirty="0">
                <a:solidFill>
                  <a:schemeClr val="dk1"/>
                </a:solidFill>
              </a:rPr>
              <a:t> et </a:t>
            </a:r>
            <a:r>
              <a:rPr lang="fr-FR" dirty="0">
                <a:solidFill>
                  <a:schemeClr val="dk1"/>
                </a:solidFill>
                <a:hlinkClick r:id="rId6"/>
              </a:rPr>
              <a:t>https://www.dhl.com/</a:t>
            </a:r>
            <a:r>
              <a:rPr lang="fr-FR" dirty="0">
                <a:solidFill>
                  <a:schemeClr val="dk1"/>
                </a:solidFill>
              </a:rPr>
              <a:t>) </a:t>
            </a:r>
            <a:endParaRPr lang="en-US" sz="1400" b="0" i="0" u="none" strike="noStrike" cap="none" dirty="0">
              <a:solidFill>
                <a:srgbClr val="7F7F7F"/>
              </a:solidFill>
              <a:latin typeface="Arial"/>
              <a:ea typeface="Arial"/>
              <a:cs typeface="Arial"/>
              <a:sym typeface="Arial"/>
            </a:endParaRPr>
          </a:p>
        </p:txBody>
      </p:sp>
    </p:spTree>
    <p:extLst>
      <p:ext uri="{BB962C8B-B14F-4D97-AF65-F5344CB8AC3E}">
        <p14:creationId xmlns:p14="http://schemas.microsoft.com/office/powerpoint/2010/main" val="309542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13</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fr-FR" sz="2400" dirty="0">
                <a:solidFill>
                  <a:schemeClr val="lt1"/>
                </a:solidFill>
              </a:rPr>
              <a:t>Quel est l’intérêt de ces acteurs ?</a:t>
            </a:r>
            <a:endParaRPr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A5E6A18B-CE3C-4808-9017-03AEC10C7565}"/>
              </a:ext>
            </a:extLst>
          </p:cNvPr>
          <p:cNvGraphicFramePr/>
          <p:nvPr>
            <p:extLst>
              <p:ext uri="{D42A27DB-BD31-4B8C-83A1-F6EECF244321}">
                <p14:modId xmlns:p14="http://schemas.microsoft.com/office/powerpoint/2010/main" val="1181585123"/>
              </p:ext>
            </p:extLst>
          </p:nvPr>
        </p:nvGraphicFramePr>
        <p:xfrm>
          <a:off x="1524000" y="17194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601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14</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err="1">
                <a:solidFill>
                  <a:schemeClr val="lt1"/>
                </a:solidFill>
              </a:rPr>
              <a:t>Résumé</a:t>
            </a:r>
            <a:endParaRPr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EEDEFA0-0B65-0BEC-C5A2-3838A14A8698}"/>
              </a:ext>
            </a:extLst>
          </p:cNvPr>
          <p:cNvGraphicFramePr/>
          <p:nvPr>
            <p:extLst>
              <p:ext uri="{D42A27DB-BD31-4B8C-83A1-F6EECF244321}">
                <p14:modId xmlns:p14="http://schemas.microsoft.com/office/powerpoint/2010/main" val="303730177"/>
              </p:ext>
            </p:extLst>
          </p:nvPr>
        </p:nvGraphicFramePr>
        <p:xfrm>
          <a:off x="840509" y="1719468"/>
          <a:ext cx="786938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913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15</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err="1">
                <a:solidFill>
                  <a:schemeClr val="lt1"/>
                </a:solidFill>
              </a:rPr>
              <a:t>Questionnaire</a:t>
            </a:r>
            <a:r>
              <a:rPr lang="es-ES" sz="2400" dirty="0">
                <a:solidFill>
                  <a:schemeClr val="lt1"/>
                </a:solidFill>
              </a:rPr>
              <a:t> </a:t>
            </a:r>
            <a:r>
              <a:rPr lang="es-ES" sz="2400" dirty="0" err="1">
                <a:solidFill>
                  <a:schemeClr val="lt1"/>
                </a:solidFill>
              </a:rPr>
              <a:t>d’auto-évaluation</a:t>
            </a:r>
            <a:r>
              <a:rPr lang="es-ES" sz="2400" dirty="0">
                <a:solidFill>
                  <a:schemeClr val="lt1"/>
                </a:solidFill>
              </a:rPr>
              <a:t> : </a:t>
            </a:r>
            <a:r>
              <a:rPr lang="es-ES" sz="2400" dirty="0" err="1">
                <a:solidFill>
                  <a:schemeClr val="lt1"/>
                </a:solidFill>
              </a:rPr>
              <a:t>Question</a:t>
            </a:r>
            <a:r>
              <a:rPr lang="es-ES" sz="2400" dirty="0">
                <a:solidFill>
                  <a:schemeClr val="lt1"/>
                </a:solidFill>
              </a:rPr>
              <a:t> 1</a:t>
            </a:r>
            <a:endParaRPr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EEDEFA0-0B65-0BEC-C5A2-3838A14A8698}"/>
              </a:ext>
            </a:extLst>
          </p:cNvPr>
          <p:cNvGraphicFramePr/>
          <p:nvPr>
            <p:extLst>
              <p:ext uri="{D42A27DB-BD31-4B8C-83A1-F6EECF244321}">
                <p14:modId xmlns:p14="http://schemas.microsoft.com/office/powerpoint/2010/main" val="3144359105"/>
              </p:ext>
            </p:extLst>
          </p:nvPr>
        </p:nvGraphicFramePr>
        <p:xfrm>
          <a:off x="637309" y="2778733"/>
          <a:ext cx="7869382" cy="1913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Google Shape;87;p6">
            <a:extLst>
              <a:ext uri="{FF2B5EF4-FFF2-40B4-BE49-F238E27FC236}">
                <a16:creationId xmlns:a16="http://schemas.microsoft.com/office/drawing/2014/main" id="{5B40E7E2-6841-2B9A-7419-66B4329AAF95}"/>
              </a:ext>
            </a:extLst>
          </p:cNvPr>
          <p:cNvSpPr/>
          <p:nvPr/>
        </p:nvSpPr>
        <p:spPr>
          <a:xfrm>
            <a:off x="319069" y="1929637"/>
            <a:ext cx="8367731" cy="646290"/>
          </a:xfrm>
          <a:prstGeom prst="rect">
            <a:avLst/>
          </a:prstGeom>
          <a:noFill/>
          <a:ln>
            <a:noFill/>
          </a:ln>
        </p:spPr>
        <p:txBody>
          <a:bodyPr spcFirstLastPara="1" wrap="square" lIns="91425" tIns="45700" rIns="91425" bIns="45700" anchor="t" anchorCtr="0">
            <a:spAutoFit/>
          </a:bodyPr>
          <a:lstStyle/>
          <a:p>
            <a:pPr lvl="0"/>
            <a:r>
              <a:rPr lang="it-IT" sz="1800" dirty="0">
                <a:solidFill>
                  <a:schemeClr val="dk1"/>
                </a:solidFill>
              </a:rPr>
              <a:t>Que fait un transporteur?
</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4003770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16</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err="1">
                <a:solidFill>
                  <a:schemeClr val="lt1"/>
                </a:solidFill>
              </a:rPr>
              <a:t>Questionnaire</a:t>
            </a:r>
            <a:r>
              <a:rPr lang="es-ES" sz="2400" dirty="0">
                <a:solidFill>
                  <a:schemeClr val="lt1"/>
                </a:solidFill>
              </a:rPr>
              <a:t> </a:t>
            </a:r>
            <a:r>
              <a:rPr lang="es-ES" sz="2400" dirty="0" err="1">
                <a:solidFill>
                  <a:schemeClr val="lt1"/>
                </a:solidFill>
              </a:rPr>
              <a:t>d’auto-évaluation</a:t>
            </a:r>
            <a:r>
              <a:rPr lang="es-ES" sz="2400" dirty="0">
                <a:solidFill>
                  <a:schemeClr val="lt1"/>
                </a:solidFill>
              </a:rPr>
              <a:t> : </a:t>
            </a:r>
            <a:r>
              <a:rPr lang="es-ES" sz="2400" dirty="0" err="1">
                <a:solidFill>
                  <a:schemeClr val="lt1"/>
                </a:solidFill>
              </a:rPr>
              <a:t>Question</a:t>
            </a:r>
            <a:r>
              <a:rPr lang="es-ES" sz="2400" dirty="0">
                <a:solidFill>
                  <a:schemeClr val="lt1"/>
                </a:solidFill>
              </a:rPr>
              <a:t> 2</a:t>
            </a:r>
            <a:endParaRPr lang="es-ES"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EEDEFA0-0B65-0BEC-C5A2-3838A14A8698}"/>
              </a:ext>
            </a:extLst>
          </p:cNvPr>
          <p:cNvGraphicFramePr/>
          <p:nvPr>
            <p:extLst>
              <p:ext uri="{D42A27DB-BD31-4B8C-83A1-F6EECF244321}">
                <p14:modId xmlns:p14="http://schemas.microsoft.com/office/powerpoint/2010/main" val="2176102019"/>
              </p:ext>
            </p:extLst>
          </p:nvPr>
        </p:nvGraphicFramePr>
        <p:xfrm>
          <a:off x="568243" y="2645641"/>
          <a:ext cx="7869382" cy="1913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Google Shape;87;p6">
            <a:extLst>
              <a:ext uri="{FF2B5EF4-FFF2-40B4-BE49-F238E27FC236}">
                <a16:creationId xmlns:a16="http://schemas.microsoft.com/office/drawing/2014/main" id="{5B40E7E2-6841-2B9A-7419-66B4329AAF95}"/>
              </a:ext>
            </a:extLst>
          </p:cNvPr>
          <p:cNvSpPr/>
          <p:nvPr/>
        </p:nvSpPr>
        <p:spPr>
          <a:xfrm>
            <a:off x="319069" y="1929637"/>
            <a:ext cx="8367731" cy="646290"/>
          </a:xfrm>
          <a:prstGeom prst="rect">
            <a:avLst/>
          </a:prstGeom>
          <a:noFill/>
          <a:ln>
            <a:noFill/>
          </a:ln>
        </p:spPr>
        <p:txBody>
          <a:bodyPr spcFirstLastPara="1" wrap="square" lIns="91425" tIns="45700" rIns="91425" bIns="45700" anchor="t" anchorCtr="0">
            <a:spAutoFit/>
          </a:bodyPr>
          <a:lstStyle/>
          <a:p>
            <a:pPr lvl="0"/>
            <a:r>
              <a:rPr lang="fr-FR" sz="1800" dirty="0">
                <a:solidFill>
                  <a:schemeClr val="dk1"/>
                </a:solidFill>
              </a:rPr>
              <a:t>Quelles sont les caractéristiques d’un transitaire ?
</a:t>
            </a:r>
            <a:endParaRPr lang="en-US"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33057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17</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err="1">
                <a:solidFill>
                  <a:schemeClr val="lt1"/>
                </a:solidFill>
              </a:rPr>
              <a:t>Questionnaire</a:t>
            </a:r>
            <a:r>
              <a:rPr lang="es-ES" sz="2400" dirty="0">
                <a:solidFill>
                  <a:schemeClr val="lt1"/>
                </a:solidFill>
              </a:rPr>
              <a:t> </a:t>
            </a:r>
            <a:r>
              <a:rPr lang="es-ES" sz="2400" dirty="0" err="1">
                <a:solidFill>
                  <a:schemeClr val="lt1"/>
                </a:solidFill>
              </a:rPr>
              <a:t>d’auto-évaluation</a:t>
            </a:r>
            <a:r>
              <a:rPr lang="es-ES" sz="2400" dirty="0">
                <a:solidFill>
                  <a:schemeClr val="lt1"/>
                </a:solidFill>
              </a:rPr>
              <a:t> : </a:t>
            </a:r>
            <a:r>
              <a:rPr lang="es-ES" sz="2400" dirty="0" err="1">
                <a:solidFill>
                  <a:schemeClr val="lt1"/>
                </a:solidFill>
              </a:rPr>
              <a:t>Question</a:t>
            </a:r>
            <a:r>
              <a:rPr lang="es-ES" sz="2400" dirty="0">
                <a:solidFill>
                  <a:schemeClr val="lt1"/>
                </a:solidFill>
              </a:rPr>
              <a:t> 3</a:t>
            </a:r>
            <a:endParaRPr lang="es-ES" sz="2400" b="0" i="0" u="none" strike="noStrike" cap="none" dirty="0">
              <a:solidFill>
                <a:schemeClr val="lt1"/>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9EEDEFA0-0B65-0BEC-C5A2-3838A14A8698}"/>
              </a:ext>
            </a:extLst>
          </p:cNvPr>
          <p:cNvGraphicFramePr/>
          <p:nvPr>
            <p:extLst>
              <p:ext uri="{D42A27DB-BD31-4B8C-83A1-F6EECF244321}">
                <p14:modId xmlns:p14="http://schemas.microsoft.com/office/powerpoint/2010/main" val="2638371072"/>
              </p:ext>
            </p:extLst>
          </p:nvPr>
        </p:nvGraphicFramePr>
        <p:xfrm>
          <a:off x="568243" y="2645641"/>
          <a:ext cx="7869382" cy="1913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Google Shape;87;p6">
            <a:extLst>
              <a:ext uri="{FF2B5EF4-FFF2-40B4-BE49-F238E27FC236}">
                <a16:creationId xmlns:a16="http://schemas.microsoft.com/office/drawing/2014/main" id="{5B40E7E2-6841-2B9A-7419-66B4329AAF95}"/>
              </a:ext>
            </a:extLst>
          </p:cNvPr>
          <p:cNvSpPr/>
          <p:nvPr/>
        </p:nvSpPr>
        <p:spPr>
          <a:xfrm>
            <a:off x="319069" y="1929637"/>
            <a:ext cx="8367731" cy="923289"/>
          </a:xfrm>
          <a:prstGeom prst="rect">
            <a:avLst/>
          </a:prstGeom>
          <a:noFill/>
          <a:ln>
            <a:noFill/>
          </a:ln>
        </p:spPr>
        <p:txBody>
          <a:bodyPr spcFirstLastPara="1" wrap="square" lIns="91425" tIns="45700" rIns="91425" bIns="45700" anchor="t" anchorCtr="0">
            <a:spAutoFit/>
          </a:bodyPr>
          <a:lstStyle/>
          <a:p>
            <a:pPr lvl="0"/>
            <a:r>
              <a:rPr lang="fr-FR" sz="1800" dirty="0">
                <a:solidFill>
                  <a:schemeClr val="dk1"/>
                </a:solidFill>
              </a:rPr>
              <a:t>Lequel d’entre eux n’est PAS l’un des principaux intérêts des expéditeurs / transporteurs / courriers?
</a:t>
            </a:r>
            <a:endParaRPr lang="en-US"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301040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10b78f225a7_0_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18</a:t>
            </a:fld>
            <a:endParaRPr/>
          </a:p>
        </p:txBody>
      </p:sp>
      <p:sp>
        <p:nvSpPr>
          <p:cNvPr id="100" name="Google Shape;100;g10b78f225a7_0_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gn="ctr">
              <a:lnSpc>
                <a:spcPct val="90000"/>
              </a:lnSpc>
              <a:buClr>
                <a:schemeClr val="lt1"/>
              </a:buClr>
              <a:buSzPts val="3959"/>
            </a:pPr>
            <a:r>
              <a:rPr lang="es-ES" sz="2800" dirty="0" err="1">
                <a:solidFill>
                  <a:schemeClr val="lt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Références</a:t>
            </a:r>
            <a:endParaRPr sz="2800" b="0" i="0" u="none" strike="noStrike" cap="none" dirty="0">
              <a:solidFill>
                <a:schemeClr val="lt1"/>
              </a:solidFill>
              <a:latin typeface="Arial"/>
              <a:ea typeface="Arial"/>
              <a:cs typeface="Arial"/>
              <a:sym typeface="Arial"/>
            </a:endParaRPr>
          </a:p>
        </p:txBody>
      </p:sp>
      <p:sp>
        <p:nvSpPr>
          <p:cNvPr id="102" name="Google Shape;102;g10b78f225a7_0_15"/>
          <p:cNvSpPr txBox="1"/>
          <p:nvPr/>
        </p:nvSpPr>
        <p:spPr>
          <a:xfrm>
            <a:off x="444137" y="1907177"/>
            <a:ext cx="8399417" cy="2492950"/>
          </a:xfrm>
          <a:prstGeom prst="rect">
            <a:avLst/>
          </a:prstGeom>
          <a:noFill/>
          <a:ln>
            <a:noFill/>
          </a:ln>
        </p:spPr>
        <p:txBody>
          <a:bodyPr spcFirstLastPara="1" wrap="square" lIns="91425" tIns="45700" rIns="91425" bIns="45700" anchor="t" anchorCtr="0">
            <a:spAutoFit/>
          </a:bodyPr>
          <a:lstStyle/>
          <a:p>
            <a:pPr marL="228600" lvl="0" indent="-228600">
              <a:lnSpc>
                <a:spcPct val="150000"/>
              </a:lnSpc>
              <a:buSzPts val="1200"/>
              <a:buFont typeface="Arial"/>
              <a:buAutoNum type="arabicParenBoth"/>
            </a:pPr>
            <a:r>
              <a:rPr lang="it-IT" sz="1200" dirty="0"/>
              <a:t> Dr. Jean-Paul </a:t>
            </a:r>
            <a:r>
              <a:rPr lang="it-IT" sz="1200" dirty="0" err="1"/>
              <a:t>Rodrigue</a:t>
            </a:r>
            <a:r>
              <a:rPr lang="it-IT" sz="1200" dirty="0"/>
              <a:t>, The </a:t>
            </a:r>
            <a:r>
              <a:rPr lang="it-IT" sz="1200" dirty="0" err="1"/>
              <a:t>Geography</a:t>
            </a:r>
            <a:r>
              <a:rPr lang="it-IT" sz="1200" dirty="0"/>
              <a:t> of </a:t>
            </a:r>
            <a:r>
              <a:rPr lang="it-IT" sz="1200" dirty="0" err="1"/>
              <a:t>Transport</a:t>
            </a:r>
            <a:r>
              <a:rPr lang="it-IT" sz="1200" dirty="0"/>
              <a:t> Systems </a:t>
            </a:r>
            <a:r>
              <a:rPr lang="it-IT" sz="1200" dirty="0" err="1"/>
              <a:t>Glossary</a:t>
            </a:r>
            <a:r>
              <a:rPr lang="es-ES" sz="1200" b="0" i="0" u="none" strike="noStrike" cap="none" dirty="0">
                <a:solidFill>
                  <a:srgbClr val="000000"/>
                </a:solidFill>
                <a:latin typeface="Arial"/>
                <a:ea typeface="Arial"/>
                <a:cs typeface="Arial"/>
                <a:sym typeface="Arial"/>
              </a:rPr>
              <a:t> Retrieved March, 15, 2022 from  </a:t>
            </a:r>
            <a:r>
              <a:rPr lang="es-ES" sz="1200" dirty="0">
                <a:hlinkClick r:id="rId3"/>
              </a:rPr>
              <a:t>https://transportgeography.org/glossary</a:t>
            </a:r>
            <a:endParaRPr lang="es-ES" sz="1200" b="0" i="0" u="none" strike="noStrike" cap="none" dirty="0">
              <a:solidFill>
                <a:srgbClr val="000000"/>
              </a:solidFill>
              <a:latin typeface="Arial"/>
              <a:ea typeface="Arial"/>
              <a:cs typeface="Arial"/>
              <a:sym typeface="Arial"/>
            </a:endParaRPr>
          </a:p>
          <a:p>
            <a:pPr marL="228600" marR="0" lvl="0" indent="-228600" algn="l" rtl="0">
              <a:lnSpc>
                <a:spcPct val="150000"/>
              </a:lnSpc>
              <a:spcBef>
                <a:spcPts val="0"/>
              </a:spcBef>
              <a:spcAft>
                <a:spcPts val="0"/>
              </a:spcAft>
              <a:buClr>
                <a:srgbClr val="000000"/>
              </a:buClr>
              <a:buSzPts val="1200"/>
              <a:buFont typeface="Arial"/>
              <a:buAutoNum type="arabicParenBoth"/>
            </a:pPr>
            <a:r>
              <a:rPr lang="it-IT" sz="1200" b="0" i="0" u="none" strike="noStrike" cap="none" dirty="0">
                <a:solidFill>
                  <a:srgbClr val="000000"/>
                </a:solidFill>
                <a:latin typeface="Arial"/>
                <a:ea typeface="Arial"/>
                <a:cs typeface="Arial"/>
                <a:sym typeface="Arial"/>
              </a:rPr>
              <a:t>Dallari F., Pennacino E., Toriello F., Cossu E. (2016) Corso di Logistica e Trasporti – Spedizioni, normativa e commercio internazionale. Hoepli Editore. ISBN 978-88-203-6675-9</a:t>
            </a:r>
          </a:p>
          <a:p>
            <a:pPr marL="228600" indent="-228600">
              <a:lnSpc>
                <a:spcPct val="150000"/>
              </a:lnSpc>
              <a:buSzPts val="1200"/>
              <a:buFont typeface="Arial"/>
              <a:buAutoNum type="arabicParenBoth"/>
            </a:pPr>
            <a:r>
              <a:rPr lang="it-IT" sz="1200" b="0" i="0" u="none" strike="noStrike" cap="none" dirty="0">
                <a:solidFill>
                  <a:srgbClr val="000000"/>
                </a:solidFill>
                <a:latin typeface="Arial"/>
                <a:ea typeface="Arial"/>
                <a:cs typeface="Arial"/>
                <a:sym typeface="Arial"/>
              </a:rPr>
              <a:t>MDS </a:t>
            </a:r>
            <a:r>
              <a:rPr lang="it-IT" sz="1200" b="0" i="0" u="none" strike="noStrike" cap="none" dirty="0" err="1">
                <a:solidFill>
                  <a:srgbClr val="000000"/>
                </a:solidFill>
                <a:latin typeface="Arial"/>
                <a:ea typeface="Arial"/>
                <a:cs typeface="Arial"/>
                <a:sym typeface="Arial"/>
              </a:rPr>
              <a:t>Transmodal</a:t>
            </a:r>
            <a:r>
              <a:rPr lang="it-IT" sz="1200" b="0" i="0" u="none" strike="noStrike" cap="none" dirty="0">
                <a:solidFill>
                  <a:srgbClr val="000000"/>
                </a:solidFill>
                <a:latin typeface="Arial"/>
                <a:ea typeface="Arial"/>
                <a:cs typeface="Arial"/>
                <a:sym typeface="Arial"/>
              </a:rPr>
              <a:t> Limited, Centro di ricerca per il Trasporto e la Logistica (CTL) (2012) DG MOVE European Commission: Study on Urban Freight </a:t>
            </a:r>
            <a:r>
              <a:rPr lang="it-IT" sz="1200" b="0" i="0" u="none" strike="noStrike" cap="none" dirty="0" err="1">
                <a:solidFill>
                  <a:srgbClr val="000000"/>
                </a:solidFill>
                <a:latin typeface="Arial"/>
                <a:ea typeface="Arial"/>
                <a:cs typeface="Arial"/>
                <a:sym typeface="Arial"/>
              </a:rPr>
              <a:t>Transport</a:t>
            </a:r>
            <a:r>
              <a:rPr lang="it-IT" sz="1200" b="0" i="0" u="none" strike="noStrike" cap="none">
                <a:solidFill>
                  <a:srgbClr val="000000"/>
                </a:solidFill>
                <a:latin typeface="Arial"/>
                <a:ea typeface="Arial"/>
                <a:cs typeface="Arial"/>
                <a:sym typeface="Arial"/>
              </a:rPr>
              <a:t>, </a:t>
            </a:r>
            <a:r>
              <a:rPr lang="it-IT" sz="1200">
                <a:hlinkClick r:id="rId4"/>
              </a:rPr>
              <a:t>https://civitas.eu/sites/default/files/2012_ec_study_on_urban_freight_transport_0.pdf</a:t>
            </a:r>
            <a:r>
              <a:rPr lang="it-IT" sz="1200"/>
              <a:t> </a:t>
            </a:r>
            <a:r>
              <a:rPr lang="it-IT" sz="1200" b="0" i="0" u="none" strike="noStrike" cap="none">
                <a:solidFill>
                  <a:srgbClr val="000000"/>
                </a:solidFill>
                <a:latin typeface="Arial"/>
                <a:ea typeface="Arial"/>
                <a:cs typeface="Arial"/>
                <a:sym typeface="Arial"/>
              </a:rPr>
              <a:t> </a:t>
            </a:r>
          </a:p>
          <a:p>
            <a:pPr marL="228600" marR="0" lvl="0" indent="-228600" algn="l" rtl="0">
              <a:lnSpc>
                <a:spcPct val="150000"/>
              </a:lnSpc>
              <a:spcBef>
                <a:spcPts val="0"/>
              </a:spcBef>
              <a:spcAft>
                <a:spcPts val="0"/>
              </a:spcAft>
              <a:buClr>
                <a:srgbClr val="000000"/>
              </a:buClr>
              <a:buSzPts val="1200"/>
              <a:buFont typeface="Arial"/>
              <a:buAutoNum type="arabicParenBoth"/>
            </a:pPr>
            <a:endParaRPr lang="it-IT" sz="1200" dirty="0"/>
          </a:p>
          <a:p>
            <a:pPr marL="228600" marR="0" lvl="0" indent="-228600" algn="l" rtl="0">
              <a:lnSpc>
                <a:spcPct val="100000"/>
              </a:lnSpc>
              <a:spcBef>
                <a:spcPts val="0"/>
              </a:spcBef>
              <a:spcAft>
                <a:spcPts val="0"/>
              </a:spcAft>
              <a:buNone/>
            </a:pPr>
            <a:r>
              <a:rPr lang="es-ES" sz="1200" b="0"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b="0" i="0" u="none" strike="noStrike" cap="none" dirty="0">
                <a:solidFill>
                  <a:schemeClr val="dk1"/>
                </a:solidFill>
                <a:latin typeface="Arial"/>
                <a:ea typeface="Arial"/>
                <a:cs typeface="Arial"/>
                <a:sym typeface="Arial"/>
              </a:rPr>
              <a:t>1.1.1,1.2.1</a:t>
            </a:r>
            <a:endParaRPr sz="2000" b="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dirty="0">
                <a:solidFill>
                  <a:schemeClr val="dk1"/>
                </a:solidFill>
                <a:latin typeface="Arial"/>
                <a:ea typeface="Arial"/>
                <a:cs typeface="Arial"/>
                <a:sym typeface="Arial"/>
              </a:rPr>
              <a:t>1.2.1, 1.2.2, 1.3.1 and 1.3.2</a:t>
            </a:r>
            <a:endParaRPr sz="1600" b="0" i="0" u="none" strike="noStrike" cap="none" dirty="0">
              <a:solidFill>
                <a:schemeClr val="dk1"/>
              </a:solidFill>
              <a:latin typeface="Arial"/>
              <a:ea typeface="Arial"/>
              <a:cs typeface="Arial"/>
              <a:sym typeface="Aria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2000" b="1" i="0" u="none" strike="noStrike" cap="none" dirty="0" err="1">
                <a:solidFill>
                  <a:srgbClr val="18C320"/>
                </a:solidFill>
                <a:latin typeface="Arial"/>
                <a:ea typeface="Arial"/>
                <a:cs typeface="Arial"/>
                <a:sym typeface="Arial"/>
              </a:rPr>
              <a:t>Auteurs</a:t>
            </a:r>
            <a:r>
              <a:rPr lang="es-ES" sz="2000" b="1" i="0" u="none" strike="noStrike" cap="none" dirty="0">
                <a:solidFill>
                  <a:srgbClr val="18C320"/>
                </a:solidFill>
                <a:latin typeface="Arial"/>
                <a:ea typeface="Arial"/>
                <a:cs typeface="Arial"/>
                <a:sym typeface="Arial"/>
              </a:rPr>
              <a:t>:</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59766"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dirty="0">
                <a:solidFill>
                  <a:schemeClr val="dk1"/>
                </a:solidFill>
              </a:rPr>
              <a:t>ITL</a:t>
            </a:r>
          </a:p>
          <a:p>
            <a:pPr marL="0" marR="0" lvl="0" indent="0" algn="l" rtl="0">
              <a:lnSpc>
                <a:spcPct val="100000"/>
              </a:lnSpc>
              <a:spcBef>
                <a:spcPts val="0"/>
              </a:spcBef>
              <a:spcAft>
                <a:spcPts val="0"/>
              </a:spcAft>
              <a:buNone/>
            </a:pPr>
            <a:r>
              <a:rPr lang="es-ES" sz="1600" b="0" i="0" u="none" strike="noStrike" cap="none" dirty="0">
                <a:solidFill>
                  <a:schemeClr val="dk1"/>
                </a:solidFill>
                <a:latin typeface="Arial"/>
                <a:ea typeface="Arial"/>
                <a:cs typeface="Arial"/>
                <a:sym typeface="Arial"/>
              </a:rPr>
              <a:t>SUSMILE Consortium</a:t>
            </a:r>
            <a:endParaRPr sz="1600" b="0" i="0" u="none" strike="noStrike" cap="none" dirty="0">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220"/>
          </a:xfrm>
          <a:prstGeom prst="rect">
            <a:avLst/>
          </a:prstGeom>
          <a:solidFill>
            <a:srgbClr val="18C32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s-ES" sz="2800" b="0" i="0" u="none" strike="noStrike" cap="none" dirty="0" err="1">
                <a:solidFill>
                  <a:schemeClr val="lt1"/>
                </a:solidFill>
                <a:latin typeface="Arial"/>
                <a:ea typeface="Arial"/>
                <a:cs typeface="Arial"/>
                <a:sym typeface="Arial"/>
              </a:rPr>
              <a:t>Objectifs</a:t>
            </a:r>
            <a:r>
              <a:rPr lang="es-ES" sz="2800" b="0" i="0" u="none" strike="noStrike" cap="none" dirty="0">
                <a:solidFill>
                  <a:schemeClr val="lt1"/>
                </a:solidFill>
                <a:latin typeface="Arial"/>
                <a:ea typeface="Arial"/>
                <a:cs typeface="Arial"/>
                <a:sym typeface="Aria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0" y="1586974"/>
            <a:ext cx="8464800" cy="1631175"/>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lgn="just">
              <a:buSzPts val="2000"/>
            </a:pPr>
            <a:r>
              <a:rPr lang="fr-FR" sz="2000" dirty="0"/>
              <a:t>Dans cette capsule, les apprenants obtiendront une explication des principaux acteurs qui travaillent du côté de l’offre, et en particulier du transport, des transporteurs, des courriers express et de leurs intérêts sur le marché de la logistique et en particulier dans la livraison du dernier kilomètre.</a:t>
            </a: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1745195300"/>
              </p:ext>
            </p:extLst>
          </p:nvPr>
        </p:nvGraphicFramePr>
        <p:xfrm>
          <a:off x="326571" y="4053498"/>
          <a:ext cx="8464750" cy="906090"/>
        </p:xfrm>
        <a:graphic>
          <a:graphicData uri="http://schemas.openxmlformats.org/drawingml/2006/table">
            <a:tbl>
              <a:tblPr>
                <a:noFill/>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Catégorie</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a:solidFill>
                            <a:schemeClr val="dk1"/>
                          </a:solidFill>
                          <a:latin typeface="Arial"/>
                          <a:ea typeface="Arial"/>
                          <a:cs typeface="Arial"/>
                          <a:sym typeface="Arial"/>
                        </a:rPr>
                        <a:t>E-learning</a:t>
                      </a:r>
                      <a:endParaRPr sz="18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1196493173"/>
              </p:ext>
            </p:extLst>
          </p:nvPr>
        </p:nvGraphicFramePr>
        <p:xfrm>
          <a:off x="326572" y="5281362"/>
          <a:ext cx="8490875" cy="342570"/>
        </p:xfrm>
        <a:graphic>
          <a:graphicData uri="http://schemas.openxmlformats.org/drawingml/2006/table">
            <a:tbl>
              <a:tblPr>
                <a:noFill/>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Exercices</a:t>
                      </a:r>
                      <a:r>
                        <a:rPr lang="es-ES" sz="1800" b="0" i="0" u="none" strike="noStrike" cap="none" dirty="0">
                          <a:solidFill>
                            <a:srgbClr val="FFFFFF"/>
                          </a:solidFill>
                          <a:latin typeface="+mn-lt"/>
                          <a:ea typeface="Arial"/>
                          <a:cs typeface="Arial"/>
                          <a:sym typeface="Arial"/>
                        </a:rPr>
                        <a:t> </a:t>
                      </a:r>
                      <a:r>
                        <a:rPr lang="es-ES" sz="1800" b="0" i="0" u="none" strike="noStrike" cap="none" dirty="0" err="1">
                          <a:solidFill>
                            <a:srgbClr val="FFFFFF"/>
                          </a:solidFill>
                          <a:latin typeface="+mn-lt"/>
                          <a:ea typeface="Arial"/>
                          <a:cs typeface="Arial"/>
                          <a:sym typeface="Arial"/>
                        </a:rPr>
                        <a:t>inclus</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a:solidFill>
                            <a:schemeClr val="dk1"/>
                          </a:solidFill>
                          <a:latin typeface="Arial"/>
                          <a:ea typeface="Arial"/>
                          <a:cs typeface="Arial"/>
                          <a:sym typeface="Arial"/>
                        </a:rPr>
                        <a:t>OUI</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1794456659"/>
              </p:ext>
            </p:extLst>
          </p:nvPr>
        </p:nvGraphicFramePr>
        <p:xfrm>
          <a:off x="300500" y="5966766"/>
          <a:ext cx="8477800" cy="616890"/>
        </p:xfrm>
        <a:graphic>
          <a:graphicData uri="http://schemas.openxmlformats.org/drawingml/2006/table">
            <a:tbl>
              <a:tblPr>
                <a:noFill/>
              </a:tblPr>
              <a:tblGrid>
                <a:gridCol w="2468350">
                  <a:extLst>
                    <a:ext uri="{9D8B030D-6E8A-4147-A177-3AD203B41FA5}">
                      <a16:colId xmlns:a16="http://schemas.microsoft.com/office/drawing/2014/main" val="20000"/>
                    </a:ext>
                  </a:extLst>
                </a:gridCol>
                <a:gridCol w="2003150">
                  <a:extLst>
                    <a:ext uri="{9D8B030D-6E8A-4147-A177-3AD203B41FA5}">
                      <a16:colId xmlns:a16="http://schemas.microsoft.com/office/drawing/2014/main" val="20001"/>
                    </a:ext>
                  </a:extLst>
                </a:gridCol>
                <a:gridCol w="2003150">
                  <a:extLst>
                    <a:ext uri="{9D8B030D-6E8A-4147-A177-3AD203B41FA5}">
                      <a16:colId xmlns:a16="http://schemas.microsoft.com/office/drawing/2014/main" val="3476492661"/>
                    </a:ext>
                  </a:extLst>
                </a:gridCol>
                <a:gridCol w="2003150">
                  <a:extLst>
                    <a:ext uri="{9D8B030D-6E8A-4147-A177-3AD203B41FA5}">
                      <a16:colId xmlns:a16="http://schemas.microsoft.com/office/drawing/2014/main" val="2253922217"/>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s-ES" sz="1800" b="0" i="0" u="none" strike="noStrike" cap="none" dirty="0" err="1">
                          <a:solidFill>
                            <a:srgbClr val="FFFFFF"/>
                          </a:solidFill>
                          <a:latin typeface="+mn-lt"/>
                          <a:ea typeface="Arial"/>
                          <a:cs typeface="Arial"/>
                          <a:sym typeface="Arial"/>
                        </a:rPr>
                        <a:t>Effort</a:t>
                      </a:r>
                      <a:r>
                        <a:rPr lang="es-ES" sz="1800" b="0" i="0" u="none" strike="noStrike" cap="none" dirty="0">
                          <a:solidFill>
                            <a:srgbClr val="FFFFFF"/>
                          </a:solidFill>
                          <a:latin typeface="+mn-lt"/>
                          <a:ea typeface="Arial"/>
                          <a:cs typeface="Arial"/>
                          <a:sym typeface="Arial"/>
                        </a:rPr>
                        <a:t> </a:t>
                      </a:r>
                      <a:r>
                        <a:rPr lang="es-ES" sz="1800" b="0" i="0" u="none" strike="noStrike" cap="none" dirty="0" err="1">
                          <a:solidFill>
                            <a:srgbClr val="FFFFFF"/>
                          </a:solidFill>
                          <a:latin typeface="+mn-lt"/>
                          <a:ea typeface="Arial"/>
                          <a:cs typeface="Arial"/>
                          <a:sym typeface="Arial"/>
                        </a:rPr>
                        <a:t>pour</a:t>
                      </a:r>
                      <a:r>
                        <a:rPr lang="es-ES" sz="1800" b="0" i="0" u="none" strike="noStrike" cap="none" dirty="0">
                          <a:solidFill>
                            <a:srgbClr val="FFFFFF"/>
                          </a:solidFill>
                          <a:latin typeface="+mn-lt"/>
                          <a:ea typeface="Arial"/>
                          <a:cs typeface="Arial"/>
                          <a:sym typeface="Arial"/>
                        </a:rPr>
                        <a:t> la capsule
</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7F7F7F"/>
                          </a:solidFill>
                          <a:latin typeface="Arial"/>
                          <a:ea typeface="Arial"/>
                          <a:cs typeface="Arial"/>
                          <a:sym typeface="Arial"/>
                        </a:rPr>
                        <a:t>    </a:t>
                      </a:r>
                      <a:r>
                        <a:rPr lang="es-ES" sz="1800" b="0" i="0" u="none" strike="noStrike" cap="none" dirty="0" err="1">
                          <a:solidFill>
                            <a:schemeClr val="tx1"/>
                          </a:solidFill>
                          <a:latin typeface="Arial"/>
                          <a:ea typeface="Arial"/>
                          <a:cs typeface="Arial"/>
                          <a:sym typeface="Arial"/>
                        </a:rPr>
                        <a:t>Contenu</a:t>
                      </a:r>
                      <a:endParaRPr lang="es-ES" sz="1800" b="0" i="0" u="none" strike="noStrike" cap="none" dirty="0">
                        <a:solidFill>
                          <a:schemeClr val="tx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7F7F7F"/>
                          </a:solidFill>
                          <a:latin typeface="Arial"/>
                          <a:ea typeface="Arial"/>
                          <a:cs typeface="Arial"/>
                          <a:sym typeface="Arial"/>
                        </a:rPr>
                        <a:t>15   </a:t>
                      </a:r>
                      <a:r>
                        <a:rPr lang="es-ES" sz="1800" b="0" i="0" u="none" strike="noStrike" cap="none" dirty="0">
                          <a:solidFill>
                            <a:schemeClr val="dk1"/>
                          </a:solidFill>
                          <a:latin typeface="Arial"/>
                          <a:ea typeface="Arial"/>
                          <a:cs typeface="Arial"/>
                          <a:sym typeface="Arial"/>
                        </a:rPr>
                        <a:t>Minutes</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err="1">
                          <a:solidFill>
                            <a:schemeClr val="tx1"/>
                          </a:solidFill>
                          <a:latin typeface="Arial"/>
                          <a:ea typeface="Arial"/>
                          <a:cs typeface="Arial"/>
                          <a:sym typeface="Arial"/>
                        </a:rPr>
                        <a:t>Exercices</a:t>
                      </a:r>
                      <a:endParaRPr lang="es-ES" sz="1800" b="0" i="0" u="none" strike="noStrike" cap="none" dirty="0">
                        <a:solidFill>
                          <a:schemeClr val="tx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7F7F7F"/>
                          </a:solidFill>
                          <a:latin typeface="Arial"/>
                          <a:ea typeface="Arial"/>
                          <a:cs typeface="Arial"/>
                          <a:sym typeface="Arial"/>
                        </a:rPr>
                        <a:t>5   </a:t>
                      </a:r>
                      <a:r>
                        <a:rPr lang="es-ES" sz="1800" b="0" i="0" u="none" strike="noStrike" cap="none" dirty="0">
                          <a:solidFill>
                            <a:schemeClr val="dk1"/>
                          </a:solidFill>
                          <a:latin typeface="Arial"/>
                          <a:ea typeface="Arial"/>
                          <a:cs typeface="Arial"/>
                          <a:sym typeface="Arial"/>
                        </a:rPr>
                        <a:t>Minutes</a:t>
                      </a:r>
                      <a:endParaRPr lang="es-ES" sz="1800" u="none" strike="noStrike" cap="none" dirty="0">
                        <a:solidFill>
                          <a:schemeClr val="dk1"/>
                        </a:solidFill>
                      </a:endParaRPr>
                    </a:p>
                  </a:txBody>
                  <a:tcPr marL="54600" marR="54600" marT="34125" marB="34125">
                    <a:lnL w="12700" cap="flat" cmpd="sng" algn="ctr">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lgn="ctr">
                      <a:solidFill>
                        <a:srgbClr val="7F7F7F"/>
                      </a:solidFill>
                      <a:prstDash val="solid"/>
                      <a:round/>
                      <a:headEnd type="none" w="sm" len="sm"/>
                      <a:tailEnd type="none" w="sm" len="sm"/>
                    </a:lnT>
                    <a:lnB w="12700" cap="flat" cmpd="sng" algn="ctr">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err="1">
                          <a:solidFill>
                            <a:schemeClr val="tx1"/>
                          </a:solidFill>
                          <a:latin typeface="+mn-lt"/>
                          <a:ea typeface="Arial"/>
                          <a:cs typeface="Arial"/>
                          <a:sym typeface="Arial"/>
                        </a:rPr>
                        <a:t>Matériel</a:t>
                      </a:r>
                      <a:r>
                        <a:rPr lang="es-ES" sz="1800" b="0" i="0" u="none" strike="noStrike" cap="none" dirty="0">
                          <a:solidFill>
                            <a:schemeClr val="tx1"/>
                          </a:solidFill>
                          <a:latin typeface="+mn-lt"/>
                          <a:ea typeface="Arial"/>
                          <a:cs typeface="Arial"/>
                          <a:sym typeface="Arial"/>
                        </a:rPr>
                        <a:t> </a:t>
                      </a:r>
                      <a:r>
                        <a:rPr lang="es-ES" sz="1800" b="0" i="0" u="none" strike="noStrike" cap="none" dirty="0" err="1">
                          <a:solidFill>
                            <a:schemeClr val="tx1"/>
                          </a:solidFill>
                          <a:latin typeface="+mn-lt"/>
                          <a:ea typeface="Arial"/>
                          <a:cs typeface="Arial"/>
                          <a:sym typeface="Arial"/>
                        </a:rPr>
                        <a:t>suppl</a:t>
                      </a:r>
                      <a:r>
                        <a:rPr lang="es-ES" sz="1800" b="0" i="0" u="none" strike="noStrike" cap="none" dirty="0">
                          <a:solidFill>
                            <a:schemeClr val="tx1"/>
                          </a:solidFill>
                          <a:latin typeface="+mn-lt"/>
                          <a:ea typeface="Arial"/>
                          <a:cs typeface="Arial"/>
                          <a:sym typeface="Arial"/>
                        </a:rPr>
                        <a:t>.
</a:t>
                      </a:r>
                      <a:r>
                        <a:rPr lang="es-ES" sz="1800" b="0" i="0" u="none" strike="noStrike" cap="none" dirty="0">
                          <a:solidFill>
                            <a:srgbClr val="7F7F7F"/>
                          </a:solidFill>
                          <a:latin typeface="Arial"/>
                          <a:ea typeface="Arial"/>
                          <a:cs typeface="Arial"/>
                          <a:sym typeface="Arial"/>
                        </a:rPr>
                        <a:t>20   </a:t>
                      </a:r>
                      <a:r>
                        <a:rPr lang="es-ES" sz="1800" b="0" i="0" u="none" strike="noStrike" cap="none" dirty="0">
                          <a:solidFill>
                            <a:schemeClr val="dk1"/>
                          </a:solidFill>
                          <a:latin typeface="Arial"/>
                          <a:ea typeface="Arial"/>
                          <a:cs typeface="Arial"/>
                          <a:sym typeface="Arial"/>
                        </a:rPr>
                        <a:t>Minutes</a:t>
                      </a:r>
                      <a:endParaRPr lang="es-ES" sz="1800" u="none" strike="noStrike" cap="none" dirty="0">
                        <a:solidFill>
                          <a:schemeClr val="dk1"/>
                        </a:solidFill>
                      </a:endParaRPr>
                    </a:p>
                  </a:txBody>
                  <a:tcPr marL="54600" marR="54600" marT="34125" marB="34125">
                    <a:lnL w="12700" cap="flat" cmpd="sng" algn="ctr">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lgn="ctr">
                      <a:solidFill>
                        <a:srgbClr val="7F7F7F"/>
                      </a:solidFill>
                      <a:prstDash val="solid"/>
                      <a:round/>
                      <a:headEnd type="none" w="sm" len="sm"/>
                      <a:tailEnd type="none" w="sm" len="sm"/>
                    </a:lnT>
                    <a:lnB w="12700" cap="flat" cmpd="sng" algn="ctr">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4717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err="1">
                <a:solidFill>
                  <a:schemeClr val="lt1"/>
                </a:solidFill>
                <a:latin typeface="Arial"/>
                <a:ea typeface="Arial"/>
                <a:cs typeface="Arial"/>
                <a:sym typeface="Arial"/>
              </a:rPr>
              <a:t>Contenus</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38874" y="2729944"/>
            <a:ext cx="7354388" cy="147728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AutoNum type="arabicPeriod"/>
            </a:pPr>
            <a:r>
              <a:rPr lang="it-IT" sz="2000" dirty="0"/>
              <a:t>Types d’expédition</a:t>
            </a:r>
          </a:p>
          <a:p>
            <a:pPr marL="457200" lvl="0" indent="-457200">
              <a:lnSpc>
                <a:spcPct val="150000"/>
              </a:lnSpc>
              <a:buSzPts val="2200"/>
              <a:buAutoNum type="arabicPeriod"/>
            </a:pPr>
            <a:r>
              <a:rPr lang="fr-FR" sz="2000" dirty="0"/>
              <a:t>Acteurs de la chaîne d’approvisionnement liés à la livraison du dernier kilomètre (LMD)</a:t>
            </a:r>
            <a:endParaRPr lang="it-IT" sz="2000" b="0" i="0" u="none" strike="noStrike" cap="none" dirty="0">
              <a:solidFill>
                <a:srgbClr val="000000"/>
              </a:solidFill>
              <a:latin typeface="Arial"/>
              <a:ea typeface="Arial"/>
              <a:cs typeface="Arial"/>
              <a:sym typeface="Arial"/>
            </a:endParaRPr>
          </a:p>
        </p:txBody>
      </p:sp>
      <p:sp>
        <p:nvSpPr>
          <p:cNvPr id="62" name="Google Shape;62;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ct val="100000"/>
              <a:buFont typeface="Arial"/>
              <a:buNone/>
            </a:pPr>
            <a:r>
              <a:rPr lang="es-ES" sz="2400" b="0" i="0" u="none" strike="noStrike" cap="none" dirty="0">
                <a:solidFill>
                  <a:schemeClr val="lt1"/>
                </a:solidFill>
                <a:latin typeface="Arial"/>
                <a:ea typeface="Arial"/>
                <a:cs typeface="Arial"/>
                <a:sym typeface="Arial"/>
              </a:rPr>
              <a:t>0. Introduction</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4555053"/>
          </a:xfrm>
          <a:prstGeom prst="rect">
            <a:avLst/>
          </a:prstGeom>
          <a:noFill/>
          <a:ln>
            <a:noFill/>
          </a:ln>
        </p:spPr>
        <p:txBody>
          <a:bodyPr spcFirstLastPara="1" wrap="square" lIns="91425" tIns="45700" rIns="91425" bIns="45700" anchor="t" anchorCtr="0">
            <a:spAutoFit/>
          </a:bodyPr>
          <a:lstStyle/>
          <a:p>
            <a:pPr lvl="0"/>
            <a:r>
              <a:rPr lang="fr-FR" sz="1450" dirty="0"/>
              <a:t>Les livraisons dans la logistique du dernier kilomètre commencent leur voyage à partir d’entrepôts situés à la périphérie des grandes villes, ou dans des hubs logistiques situés dans des zones stratégiques desservant des localités plus petites qu’une ville.
Les transitaires, comme nous le verrons dans les diapositives suivantes, organisent les chargements de chaque envoi pour permettre aux véhicules de voyager presque toujours pleins, pour des raisons économiques et de durabilité environnementale. Il existe plusieurs techniques de livraison aux entrepôts :</a:t>
            </a:r>
          </a:p>
          <a:p>
            <a:pPr lvl="0"/>
            <a:r>
              <a:rPr lang="fr-FR" sz="1450" dirty="0"/>
              <a:t>
1. Les produits peuvent être d’un seul expéditeur;
2. Les produits d’un même camion peuvent provenir de différents expéditeurs, et donc de marchandises ayant des caractéristiques différentes (par exemple, un camion transporte des fûts pour liquides et palettes).</a:t>
            </a:r>
          </a:p>
          <a:p>
            <a:pPr lvl="0"/>
            <a:r>
              <a:rPr lang="fr-FR" sz="1450" dirty="0"/>
              <a:t>
De cette façon, les entrepôts sont mieux équipés avec divers produits et un stock excédentaire d’un seul produit est évité.
Pour les entrepôts qui traitent avec la livraison du </a:t>
            </a:r>
            <a:r>
              <a:rPr lang="fr-FR" sz="1450"/>
              <a:t>dernier kilomètre, </a:t>
            </a:r>
            <a:r>
              <a:rPr lang="fr-FR" sz="1450" dirty="0"/>
              <a:t>il est essentiel d’avoir une diversification de l’offre de produits, afin de traiter le plus rapidement possible plusieurs types de commandes différentes.
</a:t>
            </a:r>
            <a:endParaRPr sz="145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3834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1. </a:t>
            </a:r>
            <a:r>
              <a:rPr lang="es-ES" sz="2400" dirty="0" err="1">
                <a:solidFill>
                  <a:schemeClr val="lt1"/>
                </a:solidFill>
              </a:rPr>
              <a:t>Types</a:t>
            </a:r>
            <a:r>
              <a:rPr lang="es-ES" sz="2400" dirty="0">
                <a:solidFill>
                  <a:schemeClr val="lt1"/>
                </a:solidFill>
              </a:rPr>
              <a:t> </a:t>
            </a:r>
            <a:r>
              <a:rPr lang="es-ES" sz="2400" dirty="0" err="1">
                <a:solidFill>
                  <a:schemeClr val="lt1"/>
                </a:solidFill>
              </a:rPr>
              <a:t>d’expédition</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2369839"/>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Afin de comprendre les différents acteurs de la chaîne d’approvisionnement opérant en LMD, il est nécessaire de comprendre qu’il existe plusieurs types d’expédition qui peuvent être effectués.
À son tour, cela signifie que différents types de transport seront nécessaires</a:t>
            </a:r>
            <a:endParaRPr dirty="0"/>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03DFB1DF-6795-4572-AA73-D9AF285438E9}"/>
              </a:ext>
            </a:extLst>
          </p:cNvPr>
          <p:cNvGraphicFramePr/>
          <p:nvPr>
            <p:extLst>
              <p:ext uri="{D42A27DB-BD31-4B8C-83A1-F6EECF244321}">
                <p14:modId xmlns:p14="http://schemas.microsoft.com/office/powerpoint/2010/main" val="2724384436"/>
              </p:ext>
            </p:extLst>
          </p:nvPr>
        </p:nvGraphicFramePr>
        <p:xfrm>
          <a:off x="683491" y="3121891"/>
          <a:ext cx="7777018" cy="2770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32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7</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n-US" sz="2400" dirty="0">
                <a:solidFill>
                  <a:schemeClr val="lt1"/>
                </a:solidFill>
              </a:rPr>
              <a:t>1a. Types </a:t>
            </a:r>
            <a:r>
              <a:rPr lang="en-US" sz="2400" dirty="0" err="1">
                <a:solidFill>
                  <a:schemeClr val="lt1"/>
                </a:solidFill>
              </a:rPr>
              <a:t>d’expédition</a:t>
            </a:r>
            <a:r>
              <a:rPr lang="en-US" sz="2400" dirty="0">
                <a:solidFill>
                  <a:schemeClr val="lt1"/>
                </a:solidFill>
              </a:rPr>
              <a:t>: </a:t>
            </a:r>
            <a:r>
              <a:rPr lang="en-US" sz="2400" dirty="0" err="1">
                <a:solidFill>
                  <a:schemeClr val="lt1"/>
                </a:solidFill>
              </a:rPr>
              <a:t>Chargement</a:t>
            </a:r>
            <a:r>
              <a:rPr lang="en-US" sz="2400" dirty="0">
                <a:solidFill>
                  <a:schemeClr val="lt1"/>
                </a:solidFill>
              </a:rPr>
              <a:t> </a:t>
            </a:r>
            <a:r>
              <a:rPr lang="en-US" sz="2400" dirty="0" err="1">
                <a:solidFill>
                  <a:schemeClr val="lt1"/>
                </a:solidFill>
              </a:rPr>
              <a:t>complet</a:t>
            </a:r>
            <a:r>
              <a:rPr lang="en-US" sz="2400" dirty="0">
                <a:solidFill>
                  <a:schemeClr val="lt1"/>
                </a:solidFill>
              </a:rPr>
              <a:t> (FTL) </a:t>
            </a:r>
            <a:endParaRPr sz="2400" b="0" i="0" u="none" strike="noStrike" cap="none" dirty="0">
              <a:solidFill>
                <a:schemeClr val="lt1"/>
              </a:solidFill>
              <a:latin typeface="Arial"/>
              <a:ea typeface="Arial"/>
              <a:cs typeface="Arial"/>
              <a:sym typeface="Arial"/>
            </a:endParaRPr>
          </a:p>
        </p:txBody>
      </p:sp>
      <p:sp>
        <p:nvSpPr>
          <p:cNvPr id="86" name="Google Shape;86;p6"/>
          <p:cNvSpPr txBox="1"/>
          <p:nvPr/>
        </p:nvSpPr>
        <p:spPr>
          <a:xfrm>
            <a:off x="365761" y="6100354"/>
            <a:ext cx="7981500" cy="307736"/>
          </a:xfrm>
          <a:prstGeom prst="rect">
            <a:avLst/>
          </a:prstGeom>
          <a:noFill/>
          <a:ln>
            <a:noFill/>
          </a:ln>
        </p:spPr>
        <p:txBody>
          <a:bodyPr spcFirstLastPara="1" wrap="square" lIns="91425" tIns="45700" rIns="91425" bIns="45700" anchor="t" anchorCtr="0">
            <a:spAutoFit/>
          </a:bodyPr>
          <a:lstStyle/>
          <a:p>
            <a:pPr lvl="0"/>
            <a:r>
              <a:rPr lang="es-ES" i="1" dirty="0" err="1"/>
              <a:t>Image</a:t>
            </a:r>
            <a:r>
              <a:rPr lang="es-ES" i="1" dirty="0"/>
              <a:t> de: </a:t>
            </a:r>
            <a:r>
              <a:rPr lang="es-ES" sz="1400" b="0" i="1" u="none" strike="noStrike" cap="none" dirty="0">
                <a:solidFill>
                  <a:srgbClr val="000000"/>
                </a:solidFill>
                <a:latin typeface="Arial"/>
                <a:ea typeface="Arial"/>
                <a:cs typeface="Arial"/>
                <a:sym typeface="Arial"/>
                <a:hlinkClick r:id="rId3"/>
              </a:rPr>
              <a:t>https://theindustrialjournal.altervista.org/spedizione-ltl-e-ftl-qual-e-la-differenza/</a:t>
            </a:r>
            <a:r>
              <a:rPr lang="es-ES" sz="1400" b="0" i="1" u="none" strike="noStrike" cap="none" dirty="0">
                <a:solidFill>
                  <a:srgbClr val="000000"/>
                </a:solidFill>
                <a:latin typeface="Arial"/>
                <a:ea typeface="Arial"/>
                <a:cs typeface="Arial"/>
                <a:sym typeface="Arial"/>
              </a:rPr>
              <a:t> </a:t>
            </a:r>
            <a:endParaRPr sz="1400" b="0" i="1" u="none" strike="noStrike" cap="none" dirty="0">
              <a:solidFill>
                <a:srgbClr val="000000"/>
              </a:solidFill>
              <a:latin typeface="Arial"/>
              <a:ea typeface="Arial"/>
              <a:cs typeface="Arial"/>
              <a:sym typeface="Arial"/>
            </a:endParaRPr>
          </a:p>
        </p:txBody>
      </p:sp>
      <p:sp>
        <p:nvSpPr>
          <p:cNvPr id="87" name="Google Shape;87;p6"/>
          <p:cNvSpPr/>
          <p:nvPr/>
        </p:nvSpPr>
        <p:spPr>
          <a:xfrm>
            <a:off x="319069" y="1929637"/>
            <a:ext cx="8367731" cy="1661953"/>
          </a:xfrm>
          <a:prstGeom prst="rect">
            <a:avLst/>
          </a:prstGeom>
          <a:noFill/>
          <a:ln>
            <a:noFill/>
          </a:ln>
        </p:spPr>
        <p:txBody>
          <a:bodyPr spcFirstLastPara="1" wrap="square" lIns="91425" tIns="45700" rIns="91425" bIns="45700" anchor="t" anchorCtr="0">
            <a:spAutoFit/>
          </a:bodyPr>
          <a:lstStyle/>
          <a:p>
            <a:pPr lvl="0"/>
            <a:r>
              <a:rPr lang="en-US" sz="1600" b="1" dirty="0">
                <a:solidFill>
                  <a:srgbClr val="18C320"/>
                </a:solidFill>
              </a:rPr>
              <a:t>Full </a:t>
            </a:r>
            <a:r>
              <a:rPr lang="en-US" sz="1600" b="1" dirty="0" err="1">
                <a:solidFill>
                  <a:srgbClr val="18C320"/>
                </a:solidFill>
              </a:rPr>
              <a:t>TruckLoad</a:t>
            </a:r>
            <a:r>
              <a:rPr lang="en-US" sz="1600" b="1" dirty="0">
                <a:solidFill>
                  <a:srgbClr val="18C320"/>
                </a:solidFill>
              </a:rPr>
              <a:t> (FTL) </a:t>
            </a:r>
            <a:r>
              <a:rPr lang="en-US" sz="1600" dirty="0">
                <a:solidFill>
                  <a:schemeClr val="dk1"/>
                </a:solidFill>
              </a:rPr>
              <a:t>= </a:t>
            </a:r>
            <a:r>
              <a:rPr lang="fr-FR" sz="1600" dirty="0">
                <a:solidFill>
                  <a:schemeClr val="dk1"/>
                </a:solidFill>
              </a:rPr>
              <a:t>Un envoi qui remplit le camion à pleine capacité en poids ou en volume</a:t>
            </a:r>
            <a:endParaRPr lang="it-IT" sz="1600" dirty="0">
              <a:solidFill>
                <a:schemeClr val="dk1"/>
              </a:solidFil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pic>
        <p:nvPicPr>
          <p:cNvPr id="2050" name="Picture 2">
            <a:extLst>
              <a:ext uri="{FF2B5EF4-FFF2-40B4-BE49-F238E27FC236}">
                <a16:creationId xmlns:a16="http://schemas.microsoft.com/office/drawing/2014/main" id="{7BB7BFF4-73CA-4556-9381-ED8E67D1CD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549" y="2549559"/>
            <a:ext cx="6493164" cy="3043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94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85" name="Google Shape;85;p6"/>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85000" lnSpcReduction="10000"/>
          </a:bodyPr>
          <a:lstStyle/>
          <a:p>
            <a:pPr marL="742950" lvl="0" indent="-742950">
              <a:lnSpc>
                <a:spcPct val="90000"/>
              </a:lnSpc>
              <a:buSzPct val="100000"/>
            </a:pPr>
            <a:r>
              <a:rPr lang="fr-FR" sz="2400" dirty="0">
                <a:solidFill>
                  <a:schemeClr val="lt1"/>
                </a:solidFill>
              </a:rPr>
              <a:t>1b. Types d’expédition : Moins que le chargement par camion (LTL)</a:t>
            </a:r>
            <a:endParaRPr sz="2400" b="0" i="0" u="none" strike="noStrike" cap="none" dirty="0">
              <a:solidFill>
                <a:schemeClr val="lt1"/>
              </a:solidFill>
              <a:latin typeface="Arial"/>
              <a:ea typeface="Arial"/>
              <a:cs typeface="Arial"/>
              <a:sym typeface="Arial"/>
            </a:endParaRPr>
          </a:p>
        </p:txBody>
      </p:sp>
      <p:sp>
        <p:nvSpPr>
          <p:cNvPr id="86" name="Google Shape;86;p6"/>
          <p:cNvSpPr txBox="1"/>
          <p:nvPr/>
        </p:nvSpPr>
        <p:spPr>
          <a:xfrm>
            <a:off x="365761" y="6100354"/>
            <a:ext cx="7981500"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1" u="none" strike="noStrike" cap="none" dirty="0" err="1">
                <a:solidFill>
                  <a:srgbClr val="000000"/>
                </a:solidFill>
                <a:latin typeface="Arial"/>
                <a:ea typeface="Arial"/>
                <a:cs typeface="Arial"/>
                <a:sym typeface="Arial"/>
              </a:rPr>
              <a:t>Image</a:t>
            </a:r>
            <a:r>
              <a:rPr lang="es-ES" sz="1400" b="0" i="1" u="none" strike="noStrike" cap="none" dirty="0">
                <a:solidFill>
                  <a:srgbClr val="000000"/>
                </a:solidFill>
                <a:latin typeface="Arial"/>
                <a:ea typeface="Arial"/>
                <a:cs typeface="Arial"/>
                <a:sym typeface="Arial"/>
              </a:rPr>
              <a:t> de: </a:t>
            </a:r>
            <a:r>
              <a:rPr lang="es-ES" sz="1400" b="0" i="1" u="none" strike="noStrike" cap="none" dirty="0">
                <a:solidFill>
                  <a:srgbClr val="000000"/>
                </a:solidFill>
                <a:latin typeface="Arial"/>
                <a:ea typeface="Arial"/>
                <a:cs typeface="Arial"/>
                <a:sym typeface="Arial"/>
                <a:hlinkClick r:id="rId3"/>
              </a:rPr>
              <a:t>https://theindustrialjournal.altervista.org/spedizione-ltl-e-ftl-qual-e-la-differenza/</a:t>
            </a:r>
            <a:r>
              <a:rPr lang="es-ES" sz="1400" b="0" i="1" u="none" strike="noStrike" cap="none" dirty="0">
                <a:solidFill>
                  <a:srgbClr val="000000"/>
                </a:solidFill>
                <a:latin typeface="Arial"/>
                <a:ea typeface="Arial"/>
                <a:cs typeface="Arial"/>
                <a:sym typeface="Arial"/>
              </a:rPr>
              <a:t> </a:t>
            </a:r>
            <a:endParaRPr sz="1400" b="0" i="1" u="none" strike="noStrike" cap="none" dirty="0">
              <a:solidFill>
                <a:srgbClr val="000000"/>
              </a:solidFill>
              <a:latin typeface="Arial"/>
              <a:ea typeface="Arial"/>
              <a:cs typeface="Arial"/>
              <a:sym typeface="Arial"/>
            </a:endParaRPr>
          </a:p>
        </p:txBody>
      </p:sp>
      <p:sp>
        <p:nvSpPr>
          <p:cNvPr id="87" name="Google Shape;87;p6"/>
          <p:cNvSpPr/>
          <p:nvPr/>
        </p:nvSpPr>
        <p:spPr>
          <a:xfrm>
            <a:off x="319069" y="1929637"/>
            <a:ext cx="8367731" cy="1661953"/>
          </a:xfrm>
          <a:prstGeom prst="rect">
            <a:avLst/>
          </a:prstGeom>
          <a:noFill/>
          <a:ln>
            <a:noFill/>
          </a:ln>
        </p:spPr>
        <p:txBody>
          <a:bodyPr spcFirstLastPara="1" wrap="square" lIns="91425" tIns="45700" rIns="91425" bIns="45700" anchor="t" anchorCtr="0">
            <a:spAutoFit/>
          </a:bodyPr>
          <a:lstStyle/>
          <a:p>
            <a:pPr lvl="0"/>
            <a:r>
              <a:rPr lang="en-US" sz="1600" b="1" dirty="0">
                <a:solidFill>
                  <a:srgbClr val="18C320"/>
                </a:solidFill>
              </a:rPr>
              <a:t>Less than Truckload (LTL) </a:t>
            </a:r>
            <a:r>
              <a:rPr lang="en-US" sz="1600" dirty="0">
                <a:solidFill>
                  <a:schemeClr val="dk1"/>
                </a:solidFill>
              </a:rPr>
              <a:t>= </a:t>
            </a:r>
            <a:r>
              <a:rPr lang="fr-FR" sz="1600" dirty="0">
                <a:solidFill>
                  <a:schemeClr val="dk1"/>
                </a:solidFill>
              </a:rPr>
              <a:t>Un envoi qui ne remplirait pas à lui seul le camion à pleine capacité en poids ou en volume</a:t>
            </a:r>
            <a:endParaRPr lang="it-IT" sz="1600" dirty="0">
              <a:solidFill>
                <a:schemeClr val="dk1"/>
              </a:solidFil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pic>
        <p:nvPicPr>
          <p:cNvPr id="1026" name="Picture 2">
            <a:extLst>
              <a:ext uri="{FF2B5EF4-FFF2-40B4-BE49-F238E27FC236}">
                <a16:creationId xmlns:a16="http://schemas.microsoft.com/office/drawing/2014/main" id="{51922C4F-F7AC-476B-8D39-CA6B88242F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727" y="2760613"/>
            <a:ext cx="6225309" cy="2846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39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62500" lnSpcReduction="20000"/>
          </a:bodyPr>
          <a:lstStyle/>
          <a:p>
            <a:pPr marL="742950" lvl="0" indent="-742950">
              <a:lnSpc>
                <a:spcPct val="90000"/>
              </a:lnSpc>
              <a:buSzPct val="100000"/>
            </a:pPr>
            <a:r>
              <a:rPr lang="fr-FR" sz="2400" dirty="0">
                <a:solidFill>
                  <a:schemeClr val="lt1"/>
                </a:solidFill>
              </a:rPr>
              <a:t>2. Acteurs de la chaîne d’approvisionnement liés à la livraison du dernier kilomètre (LMD)</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2708393"/>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800" dirty="0">
                <a:solidFill>
                  <a:schemeClr val="dk1"/>
                </a:solidFill>
              </a:rPr>
              <a:t>Il y a plusieurs acteurs du côté de l’offre qui fournissent aux entreprises le service nécessaire pour livrer dans les villes. 
Ceux en vert sont ceux qui sont les plus impliqués dans la livraison du dernier kilomètre</a:t>
            </a:r>
            <a:r>
              <a:rPr lang="it-IT" sz="1800" dirty="0">
                <a:solidFill>
                  <a:schemeClr val="dk1"/>
                </a:solidFill>
              </a:rPr>
              <a:t>.</a:t>
            </a:r>
            <a:endParaRPr lang="it-IT"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dirty="0"/>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graphicFrame>
        <p:nvGraphicFramePr>
          <p:cNvPr id="2" name="Diagramma 1">
            <a:extLst>
              <a:ext uri="{FF2B5EF4-FFF2-40B4-BE49-F238E27FC236}">
                <a16:creationId xmlns:a16="http://schemas.microsoft.com/office/drawing/2014/main" id="{03DFB1DF-6795-4572-AA73-D9AF285438E9}"/>
              </a:ext>
            </a:extLst>
          </p:cNvPr>
          <p:cNvGraphicFramePr/>
          <p:nvPr>
            <p:extLst>
              <p:ext uri="{D42A27DB-BD31-4B8C-83A1-F6EECF244321}">
                <p14:modId xmlns:p14="http://schemas.microsoft.com/office/powerpoint/2010/main" val="575584191"/>
              </p:ext>
            </p:extLst>
          </p:nvPr>
        </p:nvGraphicFramePr>
        <p:xfrm>
          <a:off x="683491" y="3121891"/>
          <a:ext cx="7777018" cy="2770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1425</Words>
  <Application>Microsoft Office PowerPoint</Application>
  <PresentationFormat>Affichage à l'écran (4:3)</PresentationFormat>
  <Paragraphs>144</Paragraphs>
  <Slides>18</Slides>
  <Notes>18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i.virgel</dc:creator>
  <cp:lastModifiedBy>Emilie DE MIGUEL</cp:lastModifiedBy>
  <cp:revision>14</cp:revision>
  <dcterms:created xsi:type="dcterms:W3CDTF">2016-11-18T09:55:38Z</dcterms:created>
  <dcterms:modified xsi:type="dcterms:W3CDTF">2023-03-10T11:13:25Z</dcterms:modified>
</cp:coreProperties>
</file>