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56" r:id="rId2"/>
    <p:sldId id="257" r:id="rId3"/>
    <p:sldId id="258" r:id="rId4"/>
    <p:sldId id="295" r:id="rId5"/>
    <p:sldId id="274" r:id="rId6"/>
    <p:sldId id="260" r:id="rId7"/>
    <p:sldId id="276" r:id="rId8"/>
    <p:sldId id="261" r:id="rId9"/>
    <p:sldId id="277" r:id="rId10"/>
    <p:sldId id="262" r:id="rId11"/>
    <p:sldId id="263" r:id="rId12"/>
    <p:sldId id="264" r:id="rId13"/>
    <p:sldId id="265" r:id="rId14"/>
    <p:sldId id="266" r:id="rId15"/>
    <p:sldId id="267" r:id="rId16"/>
    <p:sldId id="268" r:id="rId17"/>
    <p:sldId id="269" r:id="rId18"/>
    <p:sldId id="270" r:id="rId19"/>
    <p:sldId id="271" r:id="rId20"/>
    <p:sldId id="278" r:id="rId21"/>
    <p:sldId id="272" r:id="rId22"/>
    <p:sldId id="273"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bzyEzC8tiMHWx6deNdtHXJhxg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oa" initials="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750" y="103"/>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07EBC-7493-47BF-BCAB-B28E06929386}" type="doc">
      <dgm:prSet loTypeId="urn:microsoft.com/office/officeart/2005/8/layout/hProcess9" loCatId="process" qsTypeId="urn:microsoft.com/office/officeart/2005/8/quickstyle/simple2" qsCatId="simple" csTypeId="urn:microsoft.com/office/officeart/2005/8/colors/accent3_1" csCatId="accent3" phldr="1"/>
      <dgm:spPr/>
    </dgm:pt>
    <dgm:pt modelId="{CDCB1149-BD19-47EA-9556-1B91BEEC79BF}">
      <dgm:prSet phldrT="[Testo]"/>
      <dgm:spPr/>
      <dgm:t>
        <a:bodyPr/>
        <a:lstStyle/>
        <a:p>
          <a:r>
            <a:rPr lang="fr-FR" dirty="0"/>
            <a:t>Le transport permet aux personnes et aux marchandises de se déplacer de l’endroit où elles se trouvent à l’endroit où elles le souhaitent ou devraient être.</a:t>
          </a:r>
          <a:endParaRPr lang="it-IT" dirty="0"/>
        </a:p>
      </dgm:t>
    </dgm:pt>
    <dgm:pt modelId="{E7B7D79F-21E5-44C7-870E-178DF7214F79}" type="parTrans" cxnId="{24673DA2-0D21-427E-9DCB-9330CC770AF7}">
      <dgm:prSet/>
      <dgm:spPr/>
      <dgm:t>
        <a:bodyPr/>
        <a:lstStyle/>
        <a:p>
          <a:endParaRPr lang="it-IT"/>
        </a:p>
      </dgm:t>
    </dgm:pt>
    <dgm:pt modelId="{CF02694F-7613-4536-9361-B545DB6BC32E}" type="sibTrans" cxnId="{24673DA2-0D21-427E-9DCB-9330CC770AF7}">
      <dgm:prSet/>
      <dgm:spPr/>
      <dgm:t>
        <a:bodyPr/>
        <a:lstStyle/>
        <a:p>
          <a:endParaRPr lang="it-IT"/>
        </a:p>
      </dgm:t>
    </dgm:pt>
    <dgm:pt modelId="{FEF54411-E018-489F-9818-14232880916B}">
      <dgm:prSet phldrT="[Testo]"/>
      <dgm:spPr/>
      <dgm:t>
        <a:bodyPr/>
        <a:lstStyle/>
        <a:p>
          <a:r>
            <a:rPr lang="fr-FR" dirty="0"/>
            <a:t>Grâce au transport, les gens deviennent plus utiles et bien augmenter leur valeur</a:t>
          </a:r>
          <a:endParaRPr lang="it-IT" dirty="0"/>
        </a:p>
      </dgm:t>
    </dgm:pt>
    <dgm:pt modelId="{3EA4CD54-1389-4A2C-9A8D-9FB4FFB45D1B}" type="parTrans" cxnId="{18C5B663-CB6E-462D-87CF-7E9E25FA523F}">
      <dgm:prSet/>
      <dgm:spPr/>
      <dgm:t>
        <a:bodyPr/>
        <a:lstStyle/>
        <a:p>
          <a:endParaRPr lang="it-IT"/>
        </a:p>
      </dgm:t>
    </dgm:pt>
    <dgm:pt modelId="{5409CBC9-7AD3-4844-9C2A-263F03F8BEAB}" type="sibTrans" cxnId="{18C5B663-CB6E-462D-87CF-7E9E25FA523F}">
      <dgm:prSet/>
      <dgm:spPr/>
      <dgm:t>
        <a:bodyPr/>
        <a:lstStyle/>
        <a:p>
          <a:endParaRPr lang="it-IT"/>
        </a:p>
      </dgm:t>
    </dgm:pt>
    <dgm:pt modelId="{3A5EA757-3C72-4DA7-ACF3-0EDFE1CC68D6}">
      <dgm:prSet phldrT="[Testo]"/>
      <dgm:spPr/>
      <dgm:t>
        <a:bodyPr/>
        <a:lstStyle/>
        <a:p>
          <a:r>
            <a:rPr lang="fr-FR" dirty="0">
              <a:sym typeface="Wingdings" panose="05000000000000000000" pitchFamily="2" charset="2"/>
            </a:rPr>
            <a:t>Les ressources augmentent leur valeur</a:t>
          </a:r>
          <a:endParaRPr lang="it-IT" dirty="0"/>
        </a:p>
      </dgm:t>
    </dgm:pt>
    <dgm:pt modelId="{EB8DF186-D3DF-48E5-8AC3-A279EF9A1A4B}" type="parTrans" cxnId="{A0D191BE-055A-49D5-8081-FE8177AC7599}">
      <dgm:prSet/>
      <dgm:spPr/>
      <dgm:t>
        <a:bodyPr/>
        <a:lstStyle/>
        <a:p>
          <a:endParaRPr lang="it-IT"/>
        </a:p>
      </dgm:t>
    </dgm:pt>
    <dgm:pt modelId="{88E43AF0-60D9-408B-B98B-18C0CF9D4A33}" type="sibTrans" cxnId="{A0D191BE-055A-49D5-8081-FE8177AC7599}">
      <dgm:prSet/>
      <dgm:spPr/>
      <dgm:t>
        <a:bodyPr/>
        <a:lstStyle/>
        <a:p>
          <a:endParaRPr lang="it-IT"/>
        </a:p>
      </dgm:t>
    </dgm:pt>
    <dgm:pt modelId="{1660C382-ADEE-4EE6-97F6-22CC22F893A0}" type="pres">
      <dgm:prSet presAssocID="{99A07EBC-7493-47BF-BCAB-B28E06929386}" presName="CompostProcess" presStyleCnt="0">
        <dgm:presLayoutVars>
          <dgm:dir/>
          <dgm:resizeHandles val="exact"/>
        </dgm:presLayoutVars>
      </dgm:prSet>
      <dgm:spPr/>
    </dgm:pt>
    <dgm:pt modelId="{4D81EA31-C80D-4D8C-B060-1EB185E13250}" type="pres">
      <dgm:prSet presAssocID="{99A07EBC-7493-47BF-BCAB-B28E06929386}" presName="arrow" presStyleLbl="bgShp" presStyleIdx="0" presStyleCnt="1" custLinFactNeighborX="-514" custLinFactNeighborY="-218"/>
      <dgm:spPr/>
    </dgm:pt>
    <dgm:pt modelId="{97C8A188-2B27-4269-A116-63229DE32916}" type="pres">
      <dgm:prSet presAssocID="{99A07EBC-7493-47BF-BCAB-B28E06929386}" presName="linearProcess" presStyleCnt="0"/>
      <dgm:spPr/>
    </dgm:pt>
    <dgm:pt modelId="{49B3EE2E-3E4C-4676-8FA7-9029B740DCC8}" type="pres">
      <dgm:prSet presAssocID="{CDCB1149-BD19-47EA-9556-1B91BEEC79BF}" presName="textNode" presStyleLbl="node1" presStyleIdx="0" presStyleCnt="3">
        <dgm:presLayoutVars>
          <dgm:bulletEnabled val="1"/>
        </dgm:presLayoutVars>
      </dgm:prSet>
      <dgm:spPr/>
    </dgm:pt>
    <dgm:pt modelId="{4918ECA6-0183-4AFB-9536-A4A2522FFC17}" type="pres">
      <dgm:prSet presAssocID="{CF02694F-7613-4536-9361-B545DB6BC32E}" presName="sibTrans" presStyleCnt="0"/>
      <dgm:spPr/>
    </dgm:pt>
    <dgm:pt modelId="{09315DCE-8B44-4167-816D-4DA56AF977EF}" type="pres">
      <dgm:prSet presAssocID="{FEF54411-E018-489F-9818-14232880916B}" presName="textNode" presStyleLbl="node1" presStyleIdx="1" presStyleCnt="3">
        <dgm:presLayoutVars>
          <dgm:bulletEnabled val="1"/>
        </dgm:presLayoutVars>
      </dgm:prSet>
      <dgm:spPr/>
    </dgm:pt>
    <dgm:pt modelId="{FAE054AE-76F0-4C38-A29A-3B67B58A56B8}" type="pres">
      <dgm:prSet presAssocID="{5409CBC9-7AD3-4844-9C2A-263F03F8BEAB}" presName="sibTrans" presStyleCnt="0"/>
      <dgm:spPr/>
    </dgm:pt>
    <dgm:pt modelId="{8CEE5B69-5AF6-4E10-9463-AAB380799EA9}" type="pres">
      <dgm:prSet presAssocID="{3A5EA757-3C72-4DA7-ACF3-0EDFE1CC68D6}" presName="textNode" presStyleLbl="node1" presStyleIdx="2" presStyleCnt="3">
        <dgm:presLayoutVars>
          <dgm:bulletEnabled val="1"/>
        </dgm:presLayoutVars>
      </dgm:prSet>
      <dgm:spPr/>
    </dgm:pt>
  </dgm:ptLst>
  <dgm:cxnLst>
    <dgm:cxn modelId="{2F9FF32C-AD76-4528-A5B0-6DAE5761300E}" type="presOf" srcId="{FEF54411-E018-489F-9818-14232880916B}" destId="{09315DCE-8B44-4167-816D-4DA56AF977EF}" srcOrd="0" destOrd="0" presId="urn:microsoft.com/office/officeart/2005/8/layout/hProcess9"/>
    <dgm:cxn modelId="{DBC1405C-63F9-402B-8EA5-8121949B5298}" type="presOf" srcId="{3A5EA757-3C72-4DA7-ACF3-0EDFE1CC68D6}" destId="{8CEE5B69-5AF6-4E10-9463-AAB380799EA9}" srcOrd="0" destOrd="0" presId="urn:microsoft.com/office/officeart/2005/8/layout/hProcess9"/>
    <dgm:cxn modelId="{18C5B663-CB6E-462D-87CF-7E9E25FA523F}" srcId="{99A07EBC-7493-47BF-BCAB-B28E06929386}" destId="{FEF54411-E018-489F-9818-14232880916B}" srcOrd="1" destOrd="0" parTransId="{3EA4CD54-1389-4A2C-9A8D-9FB4FFB45D1B}" sibTransId="{5409CBC9-7AD3-4844-9C2A-263F03F8BEAB}"/>
    <dgm:cxn modelId="{22754793-C71F-43FC-9825-E59EAAD46E62}" type="presOf" srcId="{CDCB1149-BD19-47EA-9556-1B91BEEC79BF}" destId="{49B3EE2E-3E4C-4676-8FA7-9029B740DCC8}" srcOrd="0" destOrd="0" presId="urn:microsoft.com/office/officeart/2005/8/layout/hProcess9"/>
    <dgm:cxn modelId="{E3C67CA1-250D-4E31-896B-9F1157E0BA39}" type="presOf" srcId="{99A07EBC-7493-47BF-BCAB-B28E06929386}" destId="{1660C382-ADEE-4EE6-97F6-22CC22F893A0}" srcOrd="0" destOrd="0" presId="urn:microsoft.com/office/officeart/2005/8/layout/hProcess9"/>
    <dgm:cxn modelId="{24673DA2-0D21-427E-9DCB-9330CC770AF7}" srcId="{99A07EBC-7493-47BF-BCAB-B28E06929386}" destId="{CDCB1149-BD19-47EA-9556-1B91BEEC79BF}" srcOrd="0" destOrd="0" parTransId="{E7B7D79F-21E5-44C7-870E-178DF7214F79}" sibTransId="{CF02694F-7613-4536-9361-B545DB6BC32E}"/>
    <dgm:cxn modelId="{A0D191BE-055A-49D5-8081-FE8177AC7599}" srcId="{99A07EBC-7493-47BF-BCAB-B28E06929386}" destId="{3A5EA757-3C72-4DA7-ACF3-0EDFE1CC68D6}" srcOrd="2" destOrd="0" parTransId="{EB8DF186-D3DF-48E5-8AC3-A279EF9A1A4B}" sibTransId="{88E43AF0-60D9-408B-B98B-18C0CF9D4A33}"/>
    <dgm:cxn modelId="{44623711-A597-448D-AA1D-1F04ACE0BD85}" type="presParOf" srcId="{1660C382-ADEE-4EE6-97F6-22CC22F893A0}" destId="{4D81EA31-C80D-4D8C-B060-1EB185E13250}" srcOrd="0" destOrd="0" presId="urn:microsoft.com/office/officeart/2005/8/layout/hProcess9"/>
    <dgm:cxn modelId="{6CB0E6C5-9AD8-4DDA-88E4-826633F7D91D}" type="presParOf" srcId="{1660C382-ADEE-4EE6-97F6-22CC22F893A0}" destId="{97C8A188-2B27-4269-A116-63229DE32916}" srcOrd="1" destOrd="0" presId="urn:microsoft.com/office/officeart/2005/8/layout/hProcess9"/>
    <dgm:cxn modelId="{0E0BFE61-096C-45BF-9A0B-48AFF0E9BECE}" type="presParOf" srcId="{97C8A188-2B27-4269-A116-63229DE32916}" destId="{49B3EE2E-3E4C-4676-8FA7-9029B740DCC8}" srcOrd="0" destOrd="0" presId="urn:microsoft.com/office/officeart/2005/8/layout/hProcess9"/>
    <dgm:cxn modelId="{F9CA7F72-7BA3-4984-A30E-81AFD2998BF4}" type="presParOf" srcId="{97C8A188-2B27-4269-A116-63229DE32916}" destId="{4918ECA6-0183-4AFB-9536-A4A2522FFC17}" srcOrd="1" destOrd="0" presId="urn:microsoft.com/office/officeart/2005/8/layout/hProcess9"/>
    <dgm:cxn modelId="{FC3DF728-09BC-4B0D-82BF-97CE7DAB016C}" type="presParOf" srcId="{97C8A188-2B27-4269-A116-63229DE32916}" destId="{09315DCE-8B44-4167-816D-4DA56AF977EF}" srcOrd="2" destOrd="0" presId="urn:microsoft.com/office/officeart/2005/8/layout/hProcess9"/>
    <dgm:cxn modelId="{6F09DB6D-7084-4EC0-816A-0CA6A8AF8096}" type="presParOf" srcId="{97C8A188-2B27-4269-A116-63229DE32916}" destId="{FAE054AE-76F0-4C38-A29A-3B67B58A56B8}" srcOrd="3" destOrd="0" presId="urn:microsoft.com/office/officeart/2005/8/layout/hProcess9"/>
    <dgm:cxn modelId="{0018EE60-2FF4-4510-A8B0-4B2ADF4C3BCA}" type="presParOf" srcId="{97C8A188-2B27-4269-A116-63229DE32916}" destId="{8CEE5B69-5AF6-4E10-9463-AAB380799EA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1EA31-C80D-4D8C-B060-1EB185E13250}">
      <dsp:nvSpPr>
        <dsp:cNvPr id="0" name=""/>
        <dsp:cNvSpPr/>
      </dsp:nvSpPr>
      <dsp:spPr>
        <a:xfrm>
          <a:off x="593178" y="0"/>
          <a:ext cx="7138533" cy="344133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3EE2E-3E4C-4676-8FA7-9029B740DCC8}">
      <dsp:nvSpPr>
        <dsp:cNvPr id="0" name=""/>
        <dsp:cNvSpPr/>
      </dsp:nvSpPr>
      <dsp:spPr>
        <a:xfrm>
          <a:off x="9021" y="1032399"/>
          <a:ext cx="2703194" cy="137653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Le transport permet aux personnes et aux marchandises de se déplacer de l’endroit où elles se trouvent à l’endroit où elles le souhaitent ou devraient être.</a:t>
          </a:r>
          <a:endParaRPr lang="it-IT" sz="1400" kern="1200" dirty="0"/>
        </a:p>
      </dsp:txBody>
      <dsp:txXfrm>
        <a:off x="76218" y="1099596"/>
        <a:ext cx="2568800" cy="1242138"/>
      </dsp:txXfrm>
    </dsp:sp>
    <dsp:sp modelId="{09315DCE-8B44-4167-816D-4DA56AF977EF}">
      <dsp:nvSpPr>
        <dsp:cNvPr id="0" name=""/>
        <dsp:cNvSpPr/>
      </dsp:nvSpPr>
      <dsp:spPr>
        <a:xfrm>
          <a:off x="2847540" y="1032399"/>
          <a:ext cx="2703194" cy="137653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Grâce au transport, les gens deviennent plus utiles et bien augmenter leur valeur</a:t>
          </a:r>
          <a:endParaRPr lang="it-IT" sz="1400" kern="1200" dirty="0"/>
        </a:p>
      </dsp:txBody>
      <dsp:txXfrm>
        <a:off x="2914737" y="1099596"/>
        <a:ext cx="2568800" cy="1242138"/>
      </dsp:txXfrm>
    </dsp:sp>
    <dsp:sp modelId="{8CEE5B69-5AF6-4E10-9463-AAB380799EA9}">
      <dsp:nvSpPr>
        <dsp:cNvPr id="0" name=""/>
        <dsp:cNvSpPr/>
      </dsp:nvSpPr>
      <dsp:spPr>
        <a:xfrm>
          <a:off x="5686058" y="1032399"/>
          <a:ext cx="2703194" cy="137653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ym typeface="Wingdings" panose="05000000000000000000" pitchFamily="2" charset="2"/>
            </a:rPr>
            <a:t>Les ressources augmentent leur valeur</a:t>
          </a:r>
          <a:endParaRPr lang="it-IT" sz="1400" kern="1200" dirty="0"/>
        </a:p>
      </dsp:txBody>
      <dsp:txXfrm>
        <a:off x="5753255" y="1099596"/>
        <a:ext cx="2568800" cy="12421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4" name="Google Shape;8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6" name="Google Shape;9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8" name="Google Shape;10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7" name="Google Shape;11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6" name="Google Shape;12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5" name="Google Shape;13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3" name="Google Shape;14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4" name="Google Shape;15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5" name="Google Shape;16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6" name="Google Shape;1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6" name="Google Shape;1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6907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7" name="Google Shape;18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4" name="Google Shape;194;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959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8207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409fdab49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5" name="Google Shape;75;gf409fdab49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17" name="Google Shape;17;p7"/>
          <p:cNvSpPr txBox="1"/>
          <p:nvPr/>
        </p:nvSpPr>
        <p:spPr>
          <a:xfrm>
            <a:off x="2249905" y="6353327"/>
            <a:ext cx="4325556"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calux.it/blog/last-mile-logistic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www.mecalux.it/blog/last-mile-logisti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medium.com/@aliakhai/the-evolution-of-last-mile-logistics-f7e273c2092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mecalux.it/blog/last-mile-logisti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1.1.2</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461624"/>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lgn="ctr"/>
            <a:r>
              <a:rPr lang="it-IT" sz="2400" b="1" dirty="0">
                <a:solidFill>
                  <a:schemeClr val="dk1"/>
                </a:solidFill>
              </a:rPr>
              <a:t>Un peu d’histoire...</a:t>
            </a:r>
            <a:endParaRPr lang="en-US" sz="2400" b="1" dirty="0">
              <a:solidFill>
                <a:schemeClr val="dk1"/>
              </a:solidFil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r">
              <a:buSzPts val="2000"/>
            </a:pPr>
            <a:r>
              <a:rPr lang="fr-FR" sz="2000" b="1" dirty="0">
                <a:solidFill>
                  <a:schemeClr val="lt1"/>
                </a:solidFill>
              </a:rPr>
              <a:t>CHAPITRE 1 : L’environnement de la logistique du dernier kilomètre</a:t>
            </a:r>
            <a:endParaRPr lang="en-US"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707846"/>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1 : Portée et définition de la logistique de distribution du dernier kilomètre</a:t>
            </a:r>
            <a:endParaRPr lang="en-US"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87" name="Google Shape;8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2.3. Facteurs d’impact de la livraison moderne du dernier kilomètre</a:t>
            </a:r>
            <a:endParaRPr sz="2400" b="0" i="0" u="none" strike="noStrike" cap="none" dirty="0">
              <a:solidFill>
                <a:schemeClr val="lt1"/>
              </a:solidFill>
              <a:latin typeface="Arial"/>
              <a:ea typeface="Arial"/>
              <a:cs typeface="Arial"/>
              <a:sym typeface="Arial"/>
            </a:endParaRPr>
          </a:p>
        </p:txBody>
      </p:sp>
      <p:sp>
        <p:nvSpPr>
          <p:cNvPr id="88" name="Google Shape;88;g10b78f225a7_0_23"/>
          <p:cNvSpPr/>
          <p:nvPr/>
        </p:nvSpPr>
        <p:spPr>
          <a:xfrm>
            <a:off x="398556" y="1765731"/>
            <a:ext cx="3238904" cy="2031285"/>
          </a:xfrm>
          <a:prstGeom prst="rect">
            <a:avLst/>
          </a:prstGeom>
          <a:noFill/>
          <a:ln>
            <a:noFill/>
          </a:ln>
        </p:spPr>
        <p:txBody>
          <a:bodyPr spcFirstLastPara="1" wrap="square" lIns="91425" tIns="45700" rIns="91425" bIns="45700" anchor="t" anchorCtr="0">
            <a:spAutoFit/>
          </a:bodyPr>
          <a:lstStyle/>
          <a:p>
            <a:pPr lvl="0">
              <a:buSzPts val="1600"/>
            </a:pPr>
            <a:r>
              <a:rPr lang="fr-FR" sz="1800" dirty="0">
                <a:solidFill>
                  <a:schemeClr val="dk1"/>
                </a:solidFill>
              </a:rPr>
              <a:t>Les facteurs d’impact de la LMD du 21ème siècle sont </a:t>
            </a:r>
            <a:r>
              <a:rPr lang="fr-FR" sz="1800" b="1" dirty="0">
                <a:solidFill>
                  <a:schemeClr val="dk1"/>
                </a:solidFill>
              </a:rPr>
              <a:t>le temps, la vitesse et le coût, </a:t>
            </a:r>
            <a:r>
              <a:rPr lang="fr-FR" sz="1800" dirty="0">
                <a:solidFill>
                  <a:schemeClr val="dk1"/>
                </a:solidFill>
              </a:rPr>
              <a:t>devenant des compromis et des variantes d’un service efficace.
</a:t>
            </a:r>
            <a:endParaRPr lang="es-ES" sz="1800" b="0" i="0" u="none" strike="noStrike" cap="none" dirty="0">
              <a:solidFill>
                <a:schemeClr val="dk1"/>
              </a:solidFill>
              <a:latin typeface="Arial"/>
              <a:ea typeface="Arial"/>
              <a:cs typeface="Arial"/>
              <a:sym typeface="Arial"/>
            </a:endParaRPr>
          </a:p>
        </p:txBody>
      </p:sp>
      <p:pic>
        <p:nvPicPr>
          <p:cNvPr id="89" name="Google Shape;89;g10b78f225a7_0_23"/>
          <p:cNvPicPr preferRelativeResize="0"/>
          <p:nvPr/>
        </p:nvPicPr>
        <p:blipFill rotWithShape="1">
          <a:blip r:embed="rId3">
            <a:alphaModFix/>
          </a:blip>
          <a:srcRect t="49910"/>
          <a:stretch/>
        </p:blipFill>
        <p:spPr>
          <a:xfrm>
            <a:off x="3829752" y="1701799"/>
            <a:ext cx="2252133" cy="1128098"/>
          </a:xfrm>
          <a:prstGeom prst="rect">
            <a:avLst/>
          </a:prstGeom>
          <a:noFill/>
          <a:ln>
            <a:noFill/>
          </a:ln>
        </p:spPr>
      </p:pic>
      <p:pic>
        <p:nvPicPr>
          <p:cNvPr id="90" name="Google Shape;90;g10b78f225a7_0_23"/>
          <p:cNvPicPr preferRelativeResize="0"/>
          <p:nvPr/>
        </p:nvPicPr>
        <p:blipFill rotWithShape="1">
          <a:blip r:embed="rId4">
            <a:alphaModFix/>
          </a:blip>
          <a:srcRect l="53612" t="67161" r="8085" b="9959"/>
          <a:stretch/>
        </p:blipFill>
        <p:spPr>
          <a:xfrm>
            <a:off x="7223810" y="1701799"/>
            <a:ext cx="1779806" cy="1063187"/>
          </a:xfrm>
          <a:prstGeom prst="rect">
            <a:avLst/>
          </a:prstGeom>
          <a:noFill/>
          <a:ln>
            <a:noFill/>
          </a:ln>
        </p:spPr>
      </p:pic>
      <p:pic>
        <p:nvPicPr>
          <p:cNvPr id="91" name="Google Shape;91;g10b78f225a7_0_23"/>
          <p:cNvPicPr preferRelativeResize="0"/>
          <p:nvPr/>
        </p:nvPicPr>
        <p:blipFill rotWithShape="1">
          <a:blip r:embed="rId5">
            <a:alphaModFix/>
          </a:blip>
          <a:srcRect l="19217" t="18930" r="20616" b="20165"/>
          <a:stretch/>
        </p:blipFill>
        <p:spPr>
          <a:xfrm>
            <a:off x="5943384" y="1617753"/>
            <a:ext cx="1280426" cy="1296190"/>
          </a:xfrm>
          <a:prstGeom prst="rect">
            <a:avLst/>
          </a:prstGeom>
          <a:noFill/>
          <a:ln>
            <a:noFill/>
          </a:ln>
        </p:spPr>
      </p:pic>
      <p:pic>
        <p:nvPicPr>
          <p:cNvPr id="92" name="Google Shape;92;g10b78f225a7_0_23"/>
          <p:cNvPicPr preferRelativeResize="0"/>
          <p:nvPr/>
        </p:nvPicPr>
        <p:blipFill rotWithShape="1">
          <a:blip r:embed="rId6">
            <a:alphaModFix/>
          </a:blip>
          <a:srcRect/>
          <a:stretch/>
        </p:blipFill>
        <p:spPr>
          <a:xfrm>
            <a:off x="398556" y="3778457"/>
            <a:ext cx="3125879" cy="2238054"/>
          </a:xfrm>
          <a:prstGeom prst="rect">
            <a:avLst/>
          </a:prstGeom>
          <a:noFill/>
          <a:ln>
            <a:noFill/>
          </a:ln>
        </p:spPr>
      </p:pic>
      <p:sp>
        <p:nvSpPr>
          <p:cNvPr id="93" name="Google Shape;93;g10b78f225a7_0_23"/>
          <p:cNvSpPr txBox="1"/>
          <p:nvPr/>
        </p:nvSpPr>
        <p:spPr>
          <a:xfrm>
            <a:off x="3524435" y="3337123"/>
            <a:ext cx="5479181" cy="3416279"/>
          </a:xfrm>
          <a:prstGeom prst="rect">
            <a:avLst/>
          </a:prstGeom>
          <a:noFill/>
          <a:ln>
            <a:noFill/>
          </a:ln>
        </p:spPr>
        <p:txBody>
          <a:bodyPr spcFirstLastPara="1" wrap="square" lIns="91425" tIns="45700" rIns="91425" bIns="45700" anchor="t" anchorCtr="0">
            <a:spAutoFit/>
          </a:bodyPr>
          <a:lstStyle/>
          <a:p>
            <a:pPr lvl="0" algn="just"/>
            <a:r>
              <a:rPr lang="fr-FR" sz="1800"/>
              <a:t>De nos jours, d’autres facteurs ayant un impact sur la LMD sont les suivants :
augmentation exponentielle des volumes de colis et de colis expédiés quotidiennement
congestion urbaine, zones ou horaires de faible trafic, zones de chargement/déchargement... déterminer la grande complexité de la planification des itinéraires de circulation
livraison urgente ou hautement prioritaire (le jour même ou même en 12 heures ou 60 minutes)
demande en haute saison (Noël, Black Friday...)
</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99" name="Google Shape;99;p10"/>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err="1">
                <a:solidFill>
                  <a:schemeClr val="lt1"/>
                </a:solidFill>
              </a:rPr>
              <a:t>Questionnaire</a:t>
            </a:r>
            <a:r>
              <a:rPr lang="es-ES" sz="2400" dirty="0">
                <a:solidFill>
                  <a:schemeClr val="lt1"/>
                </a:solidFill>
              </a:rPr>
              <a:t> </a:t>
            </a:r>
            <a:r>
              <a:rPr lang="es-ES" sz="2400" dirty="0" err="1">
                <a:solidFill>
                  <a:schemeClr val="lt1"/>
                </a:solidFill>
              </a:rPr>
              <a:t>d’auto-évaluation</a:t>
            </a:r>
            <a:r>
              <a:rPr lang="es-ES" sz="2400" dirty="0">
                <a:solidFill>
                  <a:schemeClr val="lt1"/>
                </a:solidFill>
              </a:rPr>
              <a:t> </a:t>
            </a:r>
            <a:r>
              <a:rPr lang="es-ES" sz="2400" dirty="0" err="1">
                <a:solidFill>
                  <a:schemeClr val="lt1"/>
                </a:solidFill>
              </a:rPr>
              <a:t>intermédiaire</a:t>
            </a:r>
            <a:endParaRPr sz="2400" b="0" i="0" u="none" strike="noStrike" cap="none" dirty="0">
              <a:solidFill>
                <a:schemeClr val="lt1"/>
              </a:solidFill>
              <a:latin typeface="Arial"/>
              <a:ea typeface="Arial"/>
              <a:cs typeface="Arial"/>
              <a:sym typeface="Arial"/>
            </a:endParaRPr>
          </a:p>
        </p:txBody>
      </p:sp>
      <p:sp>
        <p:nvSpPr>
          <p:cNvPr id="100" name="Google Shape;100;p10"/>
          <p:cNvSpPr/>
          <p:nvPr/>
        </p:nvSpPr>
        <p:spPr>
          <a:xfrm>
            <a:off x="319069" y="1929637"/>
            <a:ext cx="8367731" cy="1015622"/>
          </a:xfrm>
          <a:prstGeom prst="rect">
            <a:avLst/>
          </a:prstGeom>
          <a:noFill/>
          <a:ln>
            <a:noFill/>
          </a:ln>
        </p:spPr>
        <p:txBody>
          <a:bodyPr spcFirstLastPara="1" wrap="square" lIns="91425" tIns="45700" rIns="91425" bIns="45700" anchor="t" anchorCtr="0">
            <a:spAutoFit/>
          </a:bodyPr>
          <a:lstStyle/>
          <a:p>
            <a:pPr lvl="0" algn="just"/>
            <a:r>
              <a:rPr lang="fr-FR" sz="2000" dirty="0">
                <a:solidFill>
                  <a:schemeClr val="dk1"/>
                </a:solidFill>
              </a:rPr>
              <a:t>Quelle population a établi le premier modèle de livraison du dernier kilomètre de l’histoire occidentale ?
</a:t>
            </a:r>
            <a:endParaRPr sz="2000" b="0" i="0" u="none" strike="noStrike" cap="none" dirty="0">
              <a:solidFill>
                <a:schemeClr val="dk1"/>
              </a:solidFill>
              <a:latin typeface="Arial"/>
              <a:ea typeface="Arial"/>
              <a:cs typeface="Arial"/>
              <a:sym typeface="Arial"/>
            </a:endParaRPr>
          </a:p>
        </p:txBody>
      </p:sp>
      <p:sp>
        <p:nvSpPr>
          <p:cNvPr id="101" name="Google Shape;101;p10"/>
          <p:cNvSpPr txBox="1"/>
          <p:nvPr/>
        </p:nvSpPr>
        <p:spPr>
          <a:xfrm>
            <a:off x="2019300" y="2867782"/>
            <a:ext cx="4933950" cy="646290"/>
          </a:xfrm>
          <a:prstGeom prst="rect">
            <a:avLst/>
          </a:prstGeom>
          <a:noFill/>
          <a:ln>
            <a:noFill/>
          </a:ln>
        </p:spPr>
        <p:txBody>
          <a:bodyPr spcFirstLastPara="1" wrap="square" lIns="91425" tIns="45700" rIns="91425" bIns="45700" anchor="t" anchorCtr="0">
            <a:spAutoFit/>
          </a:bodyPr>
          <a:lstStyle/>
          <a:p>
            <a:pPr lvl="0"/>
            <a:r>
              <a:rPr lang="es-ES" sz="1800"/>
              <a:t>❑ 1. Tribus africaines
</a:t>
            </a:r>
            <a:endParaRPr sz="1800" b="0" i="0" u="none" strike="noStrike" cap="none" dirty="0">
              <a:solidFill>
                <a:srgbClr val="000000"/>
              </a:solidFill>
              <a:latin typeface="Arial"/>
              <a:ea typeface="Arial"/>
              <a:cs typeface="Arial"/>
              <a:sym typeface="Arial"/>
            </a:endParaRPr>
          </a:p>
        </p:txBody>
      </p:sp>
      <p:sp>
        <p:nvSpPr>
          <p:cNvPr id="102" name="Google Shape;102;p10"/>
          <p:cNvSpPr txBox="1"/>
          <p:nvPr/>
        </p:nvSpPr>
        <p:spPr>
          <a:xfrm>
            <a:off x="2019300" y="3559578"/>
            <a:ext cx="5730798" cy="646290"/>
          </a:xfrm>
          <a:prstGeom prst="rect">
            <a:avLst/>
          </a:prstGeom>
          <a:noFill/>
          <a:ln>
            <a:noFill/>
          </a:ln>
        </p:spPr>
        <p:txBody>
          <a:bodyPr spcFirstLastPara="1" wrap="square" lIns="91425" tIns="45700" rIns="91425" bIns="45700" anchor="t" anchorCtr="0">
            <a:spAutoFit/>
          </a:bodyPr>
          <a:lstStyle/>
          <a:p>
            <a:pPr lvl="0"/>
            <a:r>
              <a:rPr lang="es-ES" sz="1800"/>
              <a:t>❑ 2. Romains
</a:t>
            </a:r>
            <a:endParaRPr sz="1800" b="0" i="0" u="none" strike="noStrike" cap="none" dirty="0">
              <a:solidFill>
                <a:srgbClr val="000000"/>
              </a:solidFill>
              <a:latin typeface="Arial"/>
              <a:ea typeface="Arial"/>
              <a:cs typeface="Arial"/>
              <a:sym typeface="Arial"/>
            </a:endParaRPr>
          </a:p>
        </p:txBody>
      </p:sp>
      <p:sp>
        <p:nvSpPr>
          <p:cNvPr id="103" name="Google Shape;103;p10"/>
          <p:cNvSpPr txBox="1"/>
          <p:nvPr/>
        </p:nvSpPr>
        <p:spPr>
          <a:xfrm>
            <a:off x="2019300" y="4251374"/>
            <a:ext cx="4933950" cy="646290"/>
          </a:xfrm>
          <a:prstGeom prst="rect">
            <a:avLst/>
          </a:prstGeom>
          <a:noFill/>
          <a:ln>
            <a:noFill/>
          </a:ln>
        </p:spPr>
        <p:txBody>
          <a:bodyPr spcFirstLastPara="1" wrap="square" lIns="91425" tIns="45700" rIns="91425" bIns="45700" anchor="t" anchorCtr="0">
            <a:spAutoFit/>
          </a:bodyPr>
          <a:lstStyle/>
          <a:p>
            <a:pPr lvl="0"/>
            <a:r>
              <a:rPr lang="es-ES" sz="1800"/>
              <a:t>❑ 3. Grecs anciens
</a:t>
            </a:r>
            <a:endParaRPr sz="1800" b="0" i="0" u="none" strike="noStrike" cap="none" dirty="0">
              <a:solidFill>
                <a:srgbClr val="000000"/>
              </a:solidFill>
              <a:latin typeface="Arial"/>
              <a:ea typeface="Arial"/>
              <a:cs typeface="Arial"/>
              <a:sym typeface="Arial"/>
            </a:endParaRPr>
          </a:p>
        </p:txBody>
      </p:sp>
      <p:sp>
        <p:nvSpPr>
          <p:cNvPr id="104" name="Google Shape;104;p10"/>
          <p:cNvSpPr txBox="1"/>
          <p:nvPr/>
        </p:nvSpPr>
        <p:spPr>
          <a:xfrm>
            <a:off x="2019300" y="4943170"/>
            <a:ext cx="4933950" cy="646290"/>
          </a:xfrm>
          <a:prstGeom prst="rect">
            <a:avLst/>
          </a:prstGeom>
          <a:noFill/>
          <a:ln>
            <a:noFill/>
          </a:ln>
        </p:spPr>
        <p:txBody>
          <a:bodyPr spcFirstLastPara="1" wrap="square" lIns="91425" tIns="45700" rIns="91425" bIns="45700" anchor="t" anchorCtr="0">
            <a:spAutoFit/>
          </a:bodyPr>
          <a:lstStyle/>
          <a:p>
            <a:pPr lvl="0"/>
            <a:r>
              <a:rPr lang="es-ES" sz="1800"/>
              <a:t>❑ 4. Populations des Balkans
</a:t>
            </a:r>
            <a:endParaRPr sz="1800" b="0" i="0" u="none" strike="noStrike" cap="none" dirty="0">
              <a:solidFill>
                <a:srgbClr val="000000"/>
              </a:solidFill>
              <a:latin typeface="Arial"/>
              <a:ea typeface="Arial"/>
              <a:cs typeface="Arial"/>
              <a:sym typeface="Arial"/>
            </a:endParaRPr>
          </a:p>
        </p:txBody>
      </p:sp>
      <p:pic>
        <p:nvPicPr>
          <p:cNvPr id="2" name="Immagine 1">
            <a:extLst>
              <a:ext uri="{FF2B5EF4-FFF2-40B4-BE49-F238E27FC236}">
                <a16:creationId xmlns:a16="http://schemas.microsoft.com/office/drawing/2014/main" id="{4D37C040-E1F0-8BD5-AF2C-3D035CB3FEB8}"/>
              </a:ext>
            </a:extLst>
          </p:cNvPr>
          <p:cNvPicPr>
            <a:picLocks noChangeAspect="1"/>
          </p:cNvPicPr>
          <p:nvPr/>
        </p:nvPicPr>
        <p:blipFill>
          <a:blip r:embed="rId3"/>
          <a:stretch>
            <a:fillRect/>
          </a:stretch>
        </p:blipFill>
        <p:spPr>
          <a:xfrm>
            <a:off x="6953250" y="4943170"/>
            <a:ext cx="1777404" cy="16850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1"/>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111" name="Google Shape;111;p11"/>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3.1. Du traditionnel à la livraison du dernier kilomètre (1)</a:t>
            </a:r>
            <a:endParaRPr sz="2400" b="0" i="0" u="none" strike="noStrike" cap="none" dirty="0">
              <a:solidFill>
                <a:schemeClr val="lt1"/>
              </a:solidFill>
              <a:latin typeface="Arial"/>
              <a:ea typeface="Arial"/>
              <a:cs typeface="Arial"/>
              <a:sym typeface="Arial"/>
            </a:endParaRPr>
          </a:p>
        </p:txBody>
      </p:sp>
      <p:sp>
        <p:nvSpPr>
          <p:cNvPr id="112" name="Google Shape;112;p11"/>
          <p:cNvSpPr txBox="1"/>
          <p:nvPr/>
        </p:nvSpPr>
        <p:spPr>
          <a:xfrm>
            <a:off x="5339644" y="5644988"/>
            <a:ext cx="3477771" cy="461624"/>
          </a:xfrm>
          <a:prstGeom prst="rect">
            <a:avLst/>
          </a:prstGeom>
          <a:noFill/>
          <a:ln>
            <a:noFill/>
          </a:ln>
        </p:spPr>
        <p:txBody>
          <a:bodyPr spcFirstLastPara="1" wrap="square" lIns="91425" tIns="45700" rIns="91425" bIns="45700" anchor="t" anchorCtr="0">
            <a:spAutoFit/>
          </a:bodyPr>
          <a:lstStyle/>
          <a:p>
            <a:pPr lvl="0">
              <a:buSzPts val="1200"/>
            </a:pPr>
            <a:r>
              <a:rPr lang="fr-FR" sz="1200" i="1" dirty="0"/>
              <a:t>Images est la propriété de </a:t>
            </a:r>
            <a:r>
              <a:rPr lang="fr-FR" sz="1200" i="1" dirty="0" err="1"/>
              <a:t>Mecalux</a:t>
            </a:r>
            <a:r>
              <a:rPr lang="fr-FR" sz="1200" i="1" dirty="0"/>
              <a:t> </a:t>
            </a:r>
            <a:r>
              <a:rPr lang="fr-FR" sz="1200" i="1" dirty="0">
                <a:hlinkClick r:id="rId3"/>
              </a:rPr>
              <a:t>https://www.mecalux.it/blog/last-mile-logistica</a:t>
            </a:r>
            <a:r>
              <a:rPr lang="fr-FR" sz="1200" i="1" dirty="0"/>
              <a:t>  </a:t>
            </a:r>
            <a:endParaRPr sz="1200" b="0" i="1" u="none" strike="noStrike" cap="none" dirty="0">
              <a:solidFill>
                <a:srgbClr val="000000"/>
              </a:solidFill>
              <a:latin typeface="Arial"/>
              <a:ea typeface="Arial"/>
              <a:cs typeface="Arial"/>
              <a:sym typeface="Arial"/>
            </a:endParaRPr>
          </a:p>
        </p:txBody>
      </p:sp>
      <p:pic>
        <p:nvPicPr>
          <p:cNvPr id="113" name="Google Shape;113;p11"/>
          <p:cNvPicPr preferRelativeResize="0"/>
          <p:nvPr/>
        </p:nvPicPr>
        <p:blipFill rotWithShape="1">
          <a:blip r:embed="rId4">
            <a:alphaModFix/>
          </a:blip>
          <a:srcRect l="22831" t="17181" r="1718" b="3418"/>
          <a:stretch/>
        </p:blipFill>
        <p:spPr>
          <a:xfrm>
            <a:off x="4593784" y="1780751"/>
            <a:ext cx="4223631" cy="3651110"/>
          </a:xfrm>
          <a:prstGeom prst="rect">
            <a:avLst/>
          </a:prstGeom>
          <a:noFill/>
          <a:ln>
            <a:noFill/>
          </a:ln>
        </p:spPr>
      </p:pic>
      <p:sp>
        <p:nvSpPr>
          <p:cNvPr id="114" name="Google Shape;114;p11"/>
          <p:cNvSpPr txBox="1"/>
          <p:nvPr/>
        </p:nvSpPr>
        <p:spPr>
          <a:xfrm>
            <a:off x="362038" y="1512896"/>
            <a:ext cx="4209962" cy="5262939"/>
          </a:xfrm>
          <a:prstGeom prst="rect">
            <a:avLst/>
          </a:prstGeom>
          <a:noFill/>
          <a:ln>
            <a:noFill/>
          </a:ln>
        </p:spPr>
        <p:txBody>
          <a:bodyPr spcFirstLastPara="1" wrap="square" lIns="91425" tIns="45700" rIns="91425" bIns="45700" anchor="t" anchorCtr="0">
            <a:spAutoFit/>
          </a:bodyPr>
          <a:lstStyle/>
          <a:p>
            <a:pPr marL="285750" lvl="0" indent="-285750" algn="just">
              <a:buFont typeface="Arial" panose="020B0604020202020204" pitchFamily="34" charset="0"/>
              <a:buChar char="•"/>
            </a:pPr>
            <a:r>
              <a:rPr lang="fr-FR" sz="1600" dirty="0"/>
              <a:t>Dans la seconde moitié du 20ème siècle, il y a eu une augmentation du nombre des grandes entreprises de messagerie.
Le modèle était assez simple et linéaire : une entreprise de production utilise des camions (ou des navires ou, moins fréquemment, des avions) pour expédier les produits finis de l’usine du site à l’entrepôt principal, situé en ville ou à l’extérieur de la ville.
De là, les camions expédiaient les produits de détail aux magasins locaux, où le client final était habitué à acheter des produits finis.
Il n’y avait pas vraiment d’alternative à un tel modèle prédéterminé et tout à fait prévisible. La planification de la production et la chaîne d’approvisionnement étaient basées sur des prévisions linéaires de la demande d’articles.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a:p>
        </p:txBody>
      </p:sp>
      <p:sp>
        <p:nvSpPr>
          <p:cNvPr id="120" name="Google Shape;120;p12"/>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3.1. Du traditionnel à la livraison du dernier kilomètre (2)</a:t>
            </a:r>
            <a:endParaRPr sz="2400" b="0" i="0" u="none" strike="noStrike" cap="none" dirty="0">
              <a:solidFill>
                <a:schemeClr val="lt1"/>
              </a:solidFill>
              <a:latin typeface="Arial"/>
              <a:ea typeface="Arial"/>
              <a:cs typeface="Arial"/>
              <a:sym typeface="Arial"/>
            </a:endParaRPr>
          </a:p>
        </p:txBody>
      </p:sp>
      <p:sp>
        <p:nvSpPr>
          <p:cNvPr id="121" name="Google Shape;121;p12"/>
          <p:cNvSpPr txBox="1"/>
          <p:nvPr/>
        </p:nvSpPr>
        <p:spPr>
          <a:xfrm>
            <a:off x="79022" y="6289051"/>
            <a:ext cx="3477771" cy="646290"/>
          </a:xfrm>
          <a:prstGeom prst="rect">
            <a:avLst/>
          </a:prstGeom>
          <a:noFill/>
          <a:ln>
            <a:noFill/>
          </a:ln>
        </p:spPr>
        <p:txBody>
          <a:bodyPr spcFirstLastPara="1" wrap="square" lIns="91425" tIns="45700" rIns="91425" bIns="45700" anchor="t" anchorCtr="0">
            <a:spAutoFit/>
          </a:bodyPr>
          <a:lstStyle/>
          <a:p>
            <a:pPr lvl="0">
              <a:buSzPts val="1200"/>
            </a:pPr>
            <a:r>
              <a:rPr lang="fr-FR" sz="1200" i="1" dirty="0"/>
              <a:t>Image est la propriété de </a:t>
            </a:r>
            <a:r>
              <a:rPr lang="fr-FR" sz="1200" i="1" dirty="0" err="1"/>
              <a:t>Mecalux</a:t>
            </a:r>
            <a:r>
              <a:rPr lang="fr-FR" sz="1200" i="1" dirty="0"/>
              <a:t> </a:t>
            </a:r>
            <a:r>
              <a:rPr lang="fr-FR" sz="1200" i="1" dirty="0">
                <a:hlinkClick r:id="rId3"/>
              </a:rPr>
              <a:t>https://www.mecalux.it/blog/last-mile-logistica</a:t>
            </a:r>
            <a:r>
              <a:rPr lang="fr-FR" sz="1200" i="1" dirty="0"/>
              <a:t>  
</a:t>
            </a:r>
            <a:endParaRPr sz="1200" b="0" i="1" u="none" strike="noStrike" cap="none" dirty="0">
              <a:solidFill>
                <a:srgbClr val="000000"/>
              </a:solidFill>
              <a:latin typeface="Arial"/>
              <a:ea typeface="Arial"/>
              <a:cs typeface="Arial"/>
              <a:sym typeface="Arial"/>
            </a:endParaRPr>
          </a:p>
        </p:txBody>
      </p:sp>
      <p:sp>
        <p:nvSpPr>
          <p:cNvPr id="122" name="Google Shape;122;p12"/>
          <p:cNvSpPr txBox="1"/>
          <p:nvPr/>
        </p:nvSpPr>
        <p:spPr>
          <a:xfrm>
            <a:off x="6337394" y="1528524"/>
            <a:ext cx="2458237" cy="3754834"/>
          </a:xfrm>
          <a:prstGeom prst="rect">
            <a:avLst/>
          </a:prstGeom>
          <a:noFill/>
          <a:ln>
            <a:noFill/>
          </a:ln>
        </p:spPr>
        <p:txBody>
          <a:bodyPr spcFirstLastPara="1" wrap="square" lIns="91425" tIns="45700" rIns="91425" bIns="45700" anchor="t" anchorCtr="0">
            <a:spAutoFit/>
          </a:bodyPr>
          <a:lstStyle/>
          <a:p>
            <a:pPr lvl="0"/>
            <a:r>
              <a:rPr lang="fr-FR" dirty="0"/>
              <a:t>1-Achat en magasin
2-Commande envoyée à l’entrepôt
3-Commande en ligne pour la boutique
3a-Livraison de la commande à la boutique
4-Commande en ligne
5- Collection en magasin
Livraison en 6 entrepôts
7-Livraison depuis le hub urbain
8-Livraison au hub urbain
9-Point de collecte
9a-Livraison au point de collecte
</a:t>
            </a:r>
            <a:endParaRPr dirty="0"/>
          </a:p>
        </p:txBody>
      </p:sp>
      <p:pic>
        <p:nvPicPr>
          <p:cNvPr id="123" name="Google Shape;123;p12"/>
          <p:cNvPicPr preferRelativeResize="0"/>
          <p:nvPr/>
        </p:nvPicPr>
        <p:blipFill rotWithShape="1">
          <a:blip r:embed="rId4">
            <a:alphaModFix/>
          </a:blip>
          <a:srcRect/>
          <a:stretch/>
        </p:blipFill>
        <p:spPr>
          <a:xfrm>
            <a:off x="79022" y="1514973"/>
            <a:ext cx="6258372" cy="47089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14</a:t>
            </a:fld>
            <a:endParaRPr/>
          </a:p>
        </p:txBody>
      </p:sp>
      <p:sp>
        <p:nvSpPr>
          <p:cNvPr id="129" name="Google Shape;129;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3.1. Du traditionnel à la livraison du dernier kilomètre (3)</a:t>
            </a:r>
            <a:endParaRPr dirty="0"/>
          </a:p>
        </p:txBody>
      </p:sp>
      <p:sp>
        <p:nvSpPr>
          <p:cNvPr id="130" name="Google Shape;130;p6"/>
          <p:cNvSpPr/>
          <p:nvPr/>
        </p:nvSpPr>
        <p:spPr>
          <a:xfrm>
            <a:off x="285530" y="1772481"/>
            <a:ext cx="8601017" cy="1569620"/>
          </a:xfrm>
          <a:prstGeom prst="rect">
            <a:avLst/>
          </a:prstGeom>
          <a:noFill/>
          <a:ln>
            <a:noFill/>
          </a:ln>
        </p:spPr>
        <p:txBody>
          <a:bodyPr spcFirstLastPara="1" wrap="square" lIns="91425" tIns="45700" rIns="91425" bIns="45700" anchor="t" anchorCtr="0">
            <a:spAutoFit/>
          </a:bodyPr>
          <a:lstStyle/>
          <a:p>
            <a:pPr marL="285750" lvl="0" indent="-285750" algn="just">
              <a:buSzPts val="1600"/>
              <a:buFont typeface="Arial" panose="020B0604020202020204" pitchFamily="34" charset="0"/>
              <a:buChar char="•"/>
            </a:pPr>
            <a:r>
              <a:rPr lang="fr-FR" sz="1600" dirty="0">
                <a:solidFill>
                  <a:schemeClr val="dk1"/>
                </a:solidFill>
              </a:rPr>
              <a:t>En regardant la diapositive précédente, il est possible de comprendre la complexité accrue du scénario LMD dans le contexte urbain du 21ème siècle. 
Les colis sont à la fois livrés et collectés dans plusieurs sites urbains : points de collecte, hubs, entrepôts et magasins. 
Les clients finaux ont plusieurs choix quant à l’endroit où leurs marchandises doivent être livrées. </a:t>
            </a:r>
            <a:endParaRPr sz="1400" b="0" i="0" u="none" strike="noStrike" cap="none" dirty="0">
              <a:solidFill>
                <a:srgbClr val="000000"/>
              </a:solidFill>
              <a:latin typeface="Arial"/>
              <a:ea typeface="Arial"/>
              <a:cs typeface="Arial"/>
              <a:sym typeface="Arial"/>
            </a:endParaRPr>
          </a:p>
        </p:txBody>
      </p:sp>
      <p:pic>
        <p:nvPicPr>
          <p:cNvPr id="131" name="Google Shape;131;p6"/>
          <p:cNvPicPr preferRelativeResize="0"/>
          <p:nvPr/>
        </p:nvPicPr>
        <p:blipFill rotWithShape="1">
          <a:blip r:embed="rId3">
            <a:alphaModFix/>
          </a:blip>
          <a:srcRect l="24938" t="16625" r="3808" b="8952"/>
          <a:stretch/>
        </p:blipFill>
        <p:spPr>
          <a:xfrm>
            <a:off x="4171317" y="3469240"/>
            <a:ext cx="4761864" cy="2897173"/>
          </a:xfrm>
          <a:prstGeom prst="rect">
            <a:avLst/>
          </a:prstGeom>
          <a:noFill/>
          <a:ln>
            <a:noFill/>
          </a:ln>
        </p:spPr>
      </p:pic>
      <p:sp>
        <p:nvSpPr>
          <p:cNvPr id="132" name="Google Shape;132;p6"/>
          <p:cNvSpPr txBox="1"/>
          <p:nvPr/>
        </p:nvSpPr>
        <p:spPr>
          <a:xfrm>
            <a:off x="285530" y="3450768"/>
            <a:ext cx="3567379" cy="2800726"/>
          </a:xfrm>
          <a:prstGeom prst="rect">
            <a:avLst/>
          </a:prstGeom>
          <a:noFill/>
          <a:ln>
            <a:noFill/>
          </a:ln>
        </p:spPr>
        <p:txBody>
          <a:bodyPr spcFirstLastPara="1" wrap="square" lIns="91425" tIns="45700" rIns="91425" bIns="45700" anchor="t" anchorCtr="0">
            <a:spAutoFit/>
          </a:bodyPr>
          <a:lstStyle/>
          <a:p>
            <a:pPr marL="285750" lvl="0" indent="-285750" algn="just">
              <a:buFont typeface="Arial" panose="020B0604020202020204" pitchFamily="34" charset="0"/>
              <a:buChar char="•"/>
            </a:pPr>
            <a:r>
              <a:rPr lang="fr-FR" sz="1600" dirty="0"/>
              <a:t>Parmi les technologies de livraison les plus récentes, nous devons penser aux véhicules sans pilote tels que les drones, capables de collecter des colis petits et légers à partir d’un site de ramassage (entrepôt, hub urbain) et de les expédier à la fin de l’utilisateur final (soit une adresse privée ou un point de collecte).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15</a:t>
            </a:fld>
            <a:endParaRPr/>
          </a:p>
        </p:txBody>
      </p:sp>
      <p:pic>
        <p:nvPicPr>
          <p:cNvPr id="138" name="Google Shape;138;p13"/>
          <p:cNvPicPr preferRelativeResize="0"/>
          <p:nvPr/>
        </p:nvPicPr>
        <p:blipFill rotWithShape="1">
          <a:blip r:embed="rId3">
            <a:alphaModFix/>
          </a:blip>
          <a:srcRect/>
          <a:stretch/>
        </p:blipFill>
        <p:spPr>
          <a:xfrm>
            <a:off x="264802" y="957400"/>
            <a:ext cx="8614395" cy="5462489"/>
          </a:xfrm>
          <a:prstGeom prst="rect">
            <a:avLst/>
          </a:prstGeom>
          <a:noFill/>
          <a:ln>
            <a:noFill/>
          </a:ln>
        </p:spPr>
      </p:pic>
      <p:sp>
        <p:nvSpPr>
          <p:cNvPr id="139" name="Google Shape;139;p13"/>
          <p:cNvSpPr/>
          <p:nvPr/>
        </p:nvSpPr>
        <p:spPr>
          <a:xfrm>
            <a:off x="348369" y="3589447"/>
            <a:ext cx="8367731" cy="1384995"/>
          </a:xfrm>
          <a:prstGeom prst="rect">
            <a:avLst/>
          </a:prstGeom>
          <a:noFill/>
          <a:ln>
            <a:noFill/>
          </a:ln>
        </p:spPr>
        <p:txBody>
          <a:bodyPr spcFirstLastPara="1" wrap="square" lIns="91425" tIns="45700" rIns="91425" bIns="45700" anchor="t" anchorCtr="0">
            <a:spAutoFit/>
          </a:bodyPr>
          <a:lstStyle/>
          <a:p>
            <a:pPr lvl="0" algn="just"/>
            <a:r>
              <a:rPr lang="fr-FR" sz="2100">
                <a:solidFill>
                  <a:srgbClr val="C5D8F1"/>
                </a:solidFill>
              </a:rPr>
              <a:t>Le quiz suivant représente 5 questions auxquelles vous devrez répondre pour confirmer votre compréhension de la capsule actuelle.
Chaque bonne réponse vaut 1 point. Pas de point pour les erreurs.
</a:t>
            </a:r>
            <a:endParaRPr dirty="0"/>
          </a:p>
        </p:txBody>
      </p:sp>
      <p:sp>
        <p:nvSpPr>
          <p:cNvPr id="140" name="Google Shape;140;p13">
            <a:hlinkClick r:id="" action="ppaction://hlinkshowjump?jump=nextslide"/>
          </p:cNvPr>
          <p:cNvSpPr/>
          <p:nvPr/>
        </p:nvSpPr>
        <p:spPr>
          <a:xfrm>
            <a:off x="7474187" y="5832263"/>
            <a:ext cx="903249" cy="490653"/>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4"/>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16</a:t>
            </a:fld>
            <a:endParaRPr/>
          </a:p>
        </p:txBody>
      </p:sp>
      <p:sp>
        <p:nvSpPr>
          <p:cNvPr id="146" name="Google Shape;146;p14"/>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
        <p:nvSpPr>
          <p:cNvPr id="147" name="Google Shape;147;p14"/>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n°1 :</a:t>
            </a:r>
            <a:endParaRPr dirty="0"/>
          </a:p>
          <a:p>
            <a:pPr lvl="0"/>
            <a:r>
              <a:rPr lang="fr-FR" sz="2000" dirty="0">
                <a:solidFill>
                  <a:schemeClr val="dk1"/>
                </a:solidFill>
              </a:rPr>
              <a:t>Quelle est la séquence temporelle correcte pour le développement de la livraison du dernier kilomètre ?
</a:t>
            </a:r>
            <a:endParaRPr dirty="0"/>
          </a:p>
        </p:txBody>
      </p:sp>
      <p:sp>
        <p:nvSpPr>
          <p:cNvPr id="148" name="Google Shape;148;p14"/>
          <p:cNvSpPr/>
          <p:nvPr/>
        </p:nvSpPr>
        <p:spPr>
          <a:xfrm>
            <a:off x="1828799" y="3674943"/>
            <a:ext cx="5218113" cy="57903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244061"/>
                </a:solidFill>
              </a:rPr>
              <a:t>2.Anciens Romains – Service de livraison publique appartenant à l’État – Entreprises privées</a:t>
            </a:r>
            <a:endParaRPr sz="1600" dirty="0">
              <a:solidFill>
                <a:srgbClr val="244061"/>
              </a:solidFill>
            </a:endParaRPr>
          </a:p>
        </p:txBody>
      </p:sp>
      <p:sp>
        <p:nvSpPr>
          <p:cNvPr id="149" name="Google Shape;149;p14"/>
          <p:cNvSpPr/>
          <p:nvPr/>
        </p:nvSpPr>
        <p:spPr>
          <a:xfrm>
            <a:off x="1828800" y="2962446"/>
            <a:ext cx="5218113" cy="46655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244061"/>
                </a:solidFill>
              </a:rPr>
              <a:t>1.Service public de prestation de services appartenant à l’État – Entreprises privées</a:t>
            </a:r>
            <a:endParaRPr sz="1600" b="0" i="0" u="none" strike="noStrike" cap="none" dirty="0">
              <a:solidFill>
                <a:srgbClr val="244061"/>
              </a:solidFill>
              <a:latin typeface="Arial"/>
              <a:ea typeface="Arial"/>
              <a:cs typeface="Arial"/>
              <a:sym typeface="Arial"/>
            </a:endParaRPr>
          </a:p>
        </p:txBody>
      </p:sp>
      <p:sp>
        <p:nvSpPr>
          <p:cNvPr id="150" name="Google Shape;150;p14"/>
          <p:cNvSpPr/>
          <p:nvPr/>
        </p:nvSpPr>
        <p:spPr>
          <a:xfrm>
            <a:off x="1828799" y="4531584"/>
            <a:ext cx="5218113" cy="459718"/>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chemeClr val="dk2"/>
                </a:solidFill>
              </a:rPr>
              <a:t>3.Entreprises privées – Service public de prestation de services appartenant à l’État</a:t>
            </a:r>
            <a:endParaRPr sz="1600" b="0" i="0" u="none" strike="noStrike" cap="none" dirty="0">
              <a:solidFill>
                <a:schemeClr val="dk2"/>
              </a:solidFill>
              <a:latin typeface="Arial"/>
              <a:ea typeface="Arial"/>
              <a:cs typeface="Arial"/>
              <a:sym typeface="Arial"/>
            </a:endParaRPr>
          </a:p>
        </p:txBody>
      </p:sp>
      <p:sp>
        <p:nvSpPr>
          <p:cNvPr id="151" name="Google Shape;151;p14"/>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chemeClr val="dk2"/>
                </a:solidFill>
              </a:rPr>
              <a:t>4.Entreprises privées - Mise en œuvre du commerce électronique</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17</a:t>
            </a:fld>
            <a:endParaRPr/>
          </a:p>
        </p:txBody>
      </p:sp>
      <p:sp>
        <p:nvSpPr>
          <p:cNvPr id="157" name="Google Shape;157;p15"/>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lang="es-ES" sz="2400" b="0" i="0" u="none" strike="noStrike" cap="none" dirty="0">
              <a:solidFill>
                <a:schemeClr val="lt1"/>
              </a:solidFill>
              <a:latin typeface="Arial"/>
              <a:ea typeface="Arial"/>
              <a:cs typeface="Arial"/>
              <a:sym typeface="Arial"/>
            </a:endParaRPr>
          </a:p>
        </p:txBody>
      </p:sp>
      <p:sp>
        <p:nvSpPr>
          <p:cNvPr id="158" name="Google Shape;158;p15"/>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n°2 :</a:t>
            </a:r>
            <a:endParaRPr dirty="0"/>
          </a:p>
          <a:p>
            <a:pPr lvl="0"/>
            <a:r>
              <a:rPr lang="fr-FR" sz="2000" dirty="0">
                <a:solidFill>
                  <a:schemeClr val="dk1"/>
                </a:solidFill>
              </a:rPr>
              <a:t>Quels sont les facteurs d’impact les plus importants sur la LMD au 21e siècle?
</a:t>
            </a:r>
            <a:endParaRPr dirty="0"/>
          </a:p>
        </p:txBody>
      </p:sp>
      <p:sp>
        <p:nvSpPr>
          <p:cNvPr id="159" name="Google Shape;159;p15"/>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17365D"/>
                </a:solidFill>
              </a:rPr>
              <a:t>2.Conditions météorologiques – Voies de circulation – Zones rurales</a:t>
            </a:r>
            <a:endParaRPr sz="1600" b="0" i="0" u="none" strike="noStrike" cap="none" dirty="0">
              <a:solidFill>
                <a:srgbClr val="17365D"/>
              </a:solidFill>
              <a:latin typeface="Arial"/>
              <a:ea typeface="Arial"/>
              <a:cs typeface="Arial"/>
              <a:sym typeface="Arial"/>
            </a:endParaRPr>
          </a:p>
        </p:txBody>
      </p:sp>
      <p:sp>
        <p:nvSpPr>
          <p:cNvPr id="160" name="Google Shape;160;p15"/>
          <p:cNvSpPr/>
          <p:nvPr/>
        </p:nvSpPr>
        <p:spPr>
          <a:xfrm>
            <a:off x="1828800" y="2962446"/>
            <a:ext cx="5218113" cy="466553"/>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244061"/>
                </a:solidFill>
              </a:rPr>
              <a:t>1.Équipes de personnel – Compagnie maritime – Véhicules de livraison</a:t>
            </a:r>
            <a:endParaRPr sz="1600" b="0" i="0" u="none" strike="noStrike" cap="none" dirty="0">
              <a:solidFill>
                <a:srgbClr val="244061"/>
              </a:solidFill>
              <a:latin typeface="Arial"/>
              <a:ea typeface="Arial"/>
              <a:cs typeface="Arial"/>
              <a:sym typeface="Arial"/>
            </a:endParaRPr>
          </a:p>
        </p:txBody>
      </p:sp>
      <p:sp>
        <p:nvSpPr>
          <p:cNvPr id="161" name="Google Shape;161;p15"/>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chemeClr val="dk2"/>
                </a:solidFill>
              </a:rPr>
              <a:t>3.Client cible – Type d’article - Marque</a:t>
            </a:r>
            <a:endParaRPr sz="1600" b="0" i="0" u="none" strike="noStrike" cap="none" dirty="0">
              <a:solidFill>
                <a:schemeClr val="dk2"/>
              </a:solidFill>
              <a:latin typeface="Arial"/>
              <a:ea typeface="Arial"/>
              <a:cs typeface="Arial"/>
              <a:sym typeface="Arial"/>
            </a:endParaRPr>
          </a:p>
        </p:txBody>
      </p:sp>
      <p:sp>
        <p:nvSpPr>
          <p:cNvPr id="162" name="Google Shape;162;p15"/>
          <p:cNvSpPr/>
          <p:nvPr/>
        </p:nvSpPr>
        <p:spPr>
          <a:xfrm>
            <a:off x="1828799" y="5334125"/>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dirty="0">
                <a:solidFill>
                  <a:schemeClr val="dk2"/>
                </a:solidFill>
              </a:rPr>
              <a:t>4.Temps – Vitesse - </a:t>
            </a:r>
            <a:r>
              <a:rPr lang="es-ES" sz="1600" dirty="0" err="1">
                <a:solidFill>
                  <a:schemeClr val="dk2"/>
                </a:solidFill>
              </a:rPr>
              <a:t>Coût</a:t>
            </a:r>
            <a:endParaRPr sz="1600" dirty="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18</a:t>
            </a:fld>
            <a:endParaRPr/>
          </a:p>
        </p:txBody>
      </p:sp>
      <p:sp>
        <p:nvSpPr>
          <p:cNvPr id="168" name="Google Shape;168;p16"/>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lang="es-ES" sz="2400" b="0" i="0" u="none" strike="noStrike" cap="none" dirty="0">
              <a:solidFill>
                <a:schemeClr val="lt1"/>
              </a:solidFill>
              <a:latin typeface="Arial"/>
              <a:ea typeface="Arial"/>
              <a:cs typeface="Arial"/>
              <a:sym typeface="Arial"/>
            </a:endParaRPr>
          </a:p>
        </p:txBody>
      </p:sp>
      <p:sp>
        <p:nvSpPr>
          <p:cNvPr id="169" name="Google Shape;169;p16"/>
          <p:cNvSpPr txBox="1"/>
          <p:nvPr/>
        </p:nvSpPr>
        <p:spPr>
          <a:xfrm>
            <a:off x="316950" y="1778634"/>
            <a:ext cx="85101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n°3 :</a:t>
            </a:r>
            <a:endParaRPr dirty="0"/>
          </a:p>
          <a:p>
            <a:pPr lvl="0"/>
            <a:r>
              <a:rPr lang="fr-FR" sz="2000" dirty="0">
                <a:solidFill>
                  <a:schemeClr val="dk1"/>
                </a:solidFill>
              </a:rPr>
              <a:t>Lequel des éléments suivants est vrai:
</a:t>
            </a:r>
            <a:endParaRPr dirty="0"/>
          </a:p>
        </p:txBody>
      </p:sp>
      <p:sp>
        <p:nvSpPr>
          <p:cNvPr id="170" name="Google Shape;170;p16"/>
          <p:cNvSpPr/>
          <p:nvPr/>
        </p:nvSpPr>
        <p:spPr>
          <a:xfrm>
            <a:off x="1828799" y="3792448"/>
            <a:ext cx="5218113" cy="49197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244061"/>
                </a:solidFill>
              </a:rPr>
              <a:t>2.Le LMD traditionnel va de l’entreprise à l’entrepôt en passant par le client</a:t>
            </a:r>
            <a:endParaRPr sz="1600" dirty="0">
              <a:solidFill>
                <a:srgbClr val="244061"/>
              </a:solidFill>
            </a:endParaRPr>
          </a:p>
        </p:txBody>
      </p:sp>
      <p:sp>
        <p:nvSpPr>
          <p:cNvPr id="171" name="Google Shape;171;p16"/>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244061"/>
                </a:solidFill>
              </a:rPr>
              <a:t>1.LMD ne concerne que la livraison de commerce électronique</a:t>
            </a:r>
            <a:endParaRPr sz="1600" b="0" i="0" u="none" strike="noStrike" cap="none" dirty="0">
              <a:solidFill>
                <a:srgbClr val="244061"/>
              </a:solidFill>
              <a:latin typeface="Arial"/>
              <a:ea typeface="Arial"/>
              <a:cs typeface="Arial"/>
              <a:sym typeface="Arial"/>
            </a:endParaRPr>
          </a:p>
        </p:txBody>
      </p:sp>
      <p:sp>
        <p:nvSpPr>
          <p:cNvPr id="172" name="Google Shape;172;p16"/>
          <p:cNvSpPr/>
          <p:nvPr/>
        </p:nvSpPr>
        <p:spPr>
          <a:xfrm>
            <a:off x="1828799" y="4531584"/>
            <a:ext cx="5218113" cy="49197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chemeClr val="dk2"/>
                </a:solidFill>
              </a:rPr>
              <a:t>3.In le 20ème siècle, plusieurs points de collecte et véhicules de livraison sans pilote ont été utilisés</a:t>
            </a:r>
            <a:endParaRPr sz="1600" b="0" i="0" u="none" strike="noStrike" cap="none" dirty="0">
              <a:solidFill>
                <a:schemeClr val="dk2"/>
              </a:solidFill>
              <a:latin typeface="Arial"/>
              <a:ea typeface="Arial"/>
              <a:cs typeface="Arial"/>
              <a:sym typeface="Arial"/>
            </a:endParaRPr>
          </a:p>
        </p:txBody>
      </p:sp>
      <p:sp>
        <p:nvSpPr>
          <p:cNvPr id="173" name="Google Shape;173;p16"/>
          <p:cNvSpPr/>
          <p:nvPr/>
        </p:nvSpPr>
        <p:spPr>
          <a:xfrm>
            <a:off x="1828799" y="5433405"/>
            <a:ext cx="5218113" cy="491971"/>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17365D"/>
                </a:solidFill>
              </a:rPr>
              <a:t>4.Le modèle LMD du 21ème siècle est linéaire et facilement prévisible</a:t>
            </a:r>
            <a:endParaRPr sz="1600" b="0" i="0" u="none" strike="noStrike" cap="none" dirty="0">
              <a:solidFill>
                <a:srgbClr val="17365D"/>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19</a:t>
            </a:fld>
            <a:endParaRPr/>
          </a:p>
        </p:txBody>
      </p:sp>
      <p:sp>
        <p:nvSpPr>
          <p:cNvPr id="179" name="Google Shape;179;p17"/>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lang="es-ES" sz="2400" b="0" i="0" u="none" strike="noStrike" cap="none" dirty="0">
              <a:solidFill>
                <a:schemeClr val="lt1"/>
              </a:solidFill>
              <a:latin typeface="Arial"/>
              <a:ea typeface="Arial"/>
              <a:cs typeface="Arial"/>
              <a:sym typeface="Arial"/>
            </a:endParaRPr>
          </a:p>
        </p:txBody>
      </p:sp>
      <p:sp>
        <p:nvSpPr>
          <p:cNvPr id="180" name="Google Shape;180;p17"/>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n°4 :</a:t>
            </a:r>
            <a:endParaRPr dirty="0"/>
          </a:p>
          <a:p>
            <a:pPr lvl="0"/>
            <a:r>
              <a:rPr lang="fr-FR" sz="2000" dirty="0">
                <a:solidFill>
                  <a:schemeClr val="dk1"/>
                </a:solidFill>
              </a:rPr>
              <a:t>En 21ème, de nombreux nouveaux facteurs LMD sont apparus. Veuillez identifier celui qui ne s’applique pas.
</a:t>
            </a:r>
            <a:endParaRPr sz="2000" b="0" i="0" u="none" strike="noStrike" cap="none" dirty="0">
              <a:solidFill>
                <a:schemeClr val="dk1"/>
              </a:solidFill>
              <a:latin typeface="Arial"/>
              <a:ea typeface="Arial"/>
              <a:cs typeface="Arial"/>
              <a:sym typeface="Arial"/>
            </a:endParaRPr>
          </a:p>
        </p:txBody>
      </p:sp>
      <p:sp>
        <p:nvSpPr>
          <p:cNvPr id="181" name="Google Shape;181;p17"/>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244061"/>
                </a:solidFill>
              </a:rPr>
              <a:t>2.Expédition de marchandises d’importation / exportation</a:t>
            </a:r>
            <a:endParaRPr sz="1600" dirty="0">
              <a:solidFill>
                <a:srgbClr val="244061"/>
              </a:solidFill>
            </a:endParaRPr>
          </a:p>
        </p:txBody>
      </p:sp>
      <p:sp>
        <p:nvSpPr>
          <p:cNvPr id="182" name="Google Shape;182;p17"/>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244061"/>
                </a:solidFill>
              </a:rPr>
              <a:t>1.Livraison le jour même</a:t>
            </a:r>
            <a:endParaRPr sz="1600" b="0" i="0" u="none" strike="noStrike" cap="none" dirty="0">
              <a:solidFill>
                <a:srgbClr val="244061"/>
              </a:solidFill>
              <a:latin typeface="Arial"/>
              <a:ea typeface="Arial"/>
              <a:cs typeface="Arial"/>
              <a:sym typeface="Arial"/>
            </a:endParaRPr>
          </a:p>
        </p:txBody>
      </p:sp>
      <p:sp>
        <p:nvSpPr>
          <p:cNvPr id="183" name="Google Shape;183;p17"/>
          <p:cNvSpPr/>
          <p:nvPr/>
        </p:nvSpPr>
        <p:spPr>
          <a:xfrm>
            <a:off x="1828799" y="4531584"/>
            <a:ext cx="5218113" cy="49197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chemeClr val="dk2"/>
                </a:solidFill>
              </a:rPr>
              <a:t>3.Livraison de pointe de la saison (par exemple, Noël)</a:t>
            </a:r>
            <a:endParaRPr sz="1600" b="0" i="0" u="none" strike="noStrike" cap="none" dirty="0">
              <a:solidFill>
                <a:schemeClr val="dk2"/>
              </a:solidFill>
              <a:latin typeface="Arial"/>
              <a:ea typeface="Arial"/>
              <a:cs typeface="Arial"/>
              <a:sym typeface="Arial"/>
            </a:endParaRPr>
          </a:p>
        </p:txBody>
      </p:sp>
      <p:sp>
        <p:nvSpPr>
          <p:cNvPr id="184" name="Google Shape;184;p17"/>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17365D"/>
                </a:solidFill>
              </a:rPr>
              <a:t>4.Augmentation des volumes de commandes</a:t>
            </a:r>
            <a:endParaRPr sz="1600" b="0" i="0" u="none" strike="noStrike" cap="none" dirty="0">
              <a:solidFill>
                <a:srgbClr val="17365D"/>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À faire avant cette capsule: </a:t>
            </a:r>
            <a:endParaRPr lang="en-GB"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Capsule </a:t>
            </a:r>
            <a:r>
              <a:rPr lang="en-GB" sz="2000" b="1" dirty="0" err="1">
                <a:solidFill>
                  <a:srgbClr val="18C320"/>
                </a:solidFill>
              </a:rPr>
              <a:t>liée</a:t>
            </a:r>
            <a:r>
              <a:rPr lang="en-GB" sz="2000" b="1" dirty="0">
                <a:solidFill>
                  <a:srgbClr val="18C320"/>
                </a:solidFill>
              </a:rPr>
              <a:t> à:</a:t>
            </a:r>
            <a:endParaRPr lang="en-GB"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ES" sz="1600" dirty="0">
                <a:solidFill>
                  <a:schemeClr val="dk1"/>
                </a:solidFill>
              </a:rPr>
              <a:t>1.1.1</a:t>
            </a:r>
            <a:endParaRPr sz="200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es-ES" sz="1600" dirty="0">
                <a:solidFill>
                  <a:schemeClr val="tx1"/>
                </a:solidFill>
              </a:rPr>
              <a:t>1.1.1</a:t>
            </a:r>
            <a:endParaRPr lang="es-ES" sz="1600" dirty="0">
              <a:solidFill>
                <a:schemeClr val="dk1"/>
              </a:solidFill>
            </a:endParaRPr>
          </a:p>
        </p:txBody>
      </p:sp>
      <p:sp>
        <p:nvSpPr>
          <p:cNvPr id="38" name="Google Shape;38;g10b78f225a7_0_0"/>
          <p:cNvSpPr txBox="1"/>
          <p:nvPr/>
        </p:nvSpPr>
        <p:spPr>
          <a:xfrm>
            <a:off x="300300" y="46044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Auteurs:</a:t>
            </a:r>
            <a:endParaRPr lang="en-GB" sz="2000" b="0" i="0" u="none" strike="noStrike" cap="none" dirty="0">
              <a:solidFill>
                <a:srgbClr val="18C320"/>
              </a:solidFill>
              <a:latin typeface="Arial"/>
              <a:ea typeface="Arial"/>
              <a:cs typeface="Arial"/>
              <a:sym typeface="Arial"/>
            </a:endParaRP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
        <p:nvSpPr>
          <p:cNvPr id="2" name="Google Shape;39;g10b78f225a7_0_0">
            <a:extLst>
              <a:ext uri="{FF2B5EF4-FFF2-40B4-BE49-F238E27FC236}">
                <a16:creationId xmlns:a16="http://schemas.microsoft.com/office/drawing/2014/main" id="{424F34F0-F030-57BF-9917-30BBBC2EBF60}"/>
              </a:ext>
            </a:extLst>
          </p:cNvPr>
          <p:cNvSpPr txBox="1"/>
          <p:nvPr/>
        </p:nvSpPr>
        <p:spPr>
          <a:xfrm>
            <a:off x="4879628" y="4604400"/>
            <a:ext cx="4160400" cy="83095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Istituto Trasporti e </a:t>
            </a:r>
            <a:r>
              <a:rPr lang="es-ES" sz="1600" b="0" i="0" u="none" strike="noStrike" cap="none" dirty="0" err="1">
                <a:solidFill>
                  <a:schemeClr val="dk1"/>
                </a:solidFill>
                <a:latin typeface="Arial"/>
                <a:ea typeface="Arial"/>
                <a:cs typeface="Arial"/>
                <a:sym typeface="Arial"/>
              </a:rPr>
              <a:t>Logistica</a:t>
            </a:r>
            <a:r>
              <a:rPr lang="es-ES" sz="1600" dirty="0">
                <a:solidFill>
                  <a:schemeClr val="dk1"/>
                </a:solidFill>
              </a:rPr>
              <a:t> &amp;</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Cisita Parma </a:t>
            </a:r>
            <a:r>
              <a:rPr lang="es-ES" sz="1600" b="0" i="0" u="none" strike="noStrike" cap="none" dirty="0" err="1">
                <a:solidFill>
                  <a:schemeClr val="dk1"/>
                </a:solidFill>
                <a:latin typeface="Arial"/>
                <a:ea typeface="Arial"/>
                <a:cs typeface="Arial"/>
                <a:sym typeface="Arial"/>
              </a:rPr>
              <a:t>scarl</a:t>
            </a:r>
            <a:r>
              <a:rPr lang="es-ES" sz="1600" dirty="0">
                <a:solidFill>
                  <a:schemeClr val="dk1"/>
                </a:solidFill>
              </a:rPr>
              <a:t> &amp;</a:t>
            </a:r>
            <a:endParaRPr lang="es-ES"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dirty="0">
                <a:solidFill>
                  <a:schemeClr val="dk1"/>
                </a:solidFill>
              </a:rPr>
              <a:t>SUSMILE </a:t>
            </a:r>
            <a:r>
              <a:rPr lang="es-ES" sz="1600" dirty="0" err="1">
                <a:solidFill>
                  <a:schemeClr val="dk1"/>
                </a:solidFill>
              </a:rPr>
              <a:t>Consortium</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20</a:t>
            </a:fld>
            <a:endParaRPr/>
          </a:p>
        </p:txBody>
      </p:sp>
      <p:sp>
        <p:nvSpPr>
          <p:cNvPr id="179" name="Google Shape;179;p17"/>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lang="es-ES" sz="2400" b="0" i="0" u="none" strike="noStrike" cap="none" dirty="0">
              <a:solidFill>
                <a:schemeClr val="lt1"/>
              </a:solidFill>
              <a:latin typeface="Arial"/>
              <a:ea typeface="Arial"/>
              <a:cs typeface="Arial"/>
              <a:sym typeface="Arial"/>
            </a:endParaRPr>
          </a:p>
        </p:txBody>
      </p:sp>
      <p:sp>
        <p:nvSpPr>
          <p:cNvPr id="180" name="Google Shape;180;p17"/>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n°5 :</a:t>
            </a:r>
            <a:endParaRPr dirty="0"/>
          </a:p>
          <a:p>
            <a:pPr lvl="0"/>
            <a:r>
              <a:rPr lang="fr-FR" sz="2000" dirty="0">
                <a:solidFill>
                  <a:schemeClr val="dk1"/>
                </a:solidFill>
              </a:rPr>
              <a:t>Parmi les facteurs suivants, lesquels s’appliquent au 21e modèle de la livraison du dernier kilomètre ?
</a:t>
            </a:r>
            <a:endParaRPr sz="2000" b="0" i="0" u="none" strike="noStrike" cap="none" dirty="0">
              <a:solidFill>
                <a:schemeClr val="dk1"/>
              </a:solidFill>
              <a:latin typeface="Arial"/>
              <a:ea typeface="Arial"/>
              <a:cs typeface="Arial"/>
              <a:sym typeface="Arial"/>
            </a:endParaRPr>
          </a:p>
        </p:txBody>
      </p:sp>
      <p:sp>
        <p:nvSpPr>
          <p:cNvPr id="181" name="Google Shape;181;p17"/>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244061"/>
                </a:solidFill>
              </a:rPr>
              <a:t>2.Livraison au point de collecte</a:t>
            </a:r>
            <a:endParaRPr sz="1600" dirty="0">
              <a:solidFill>
                <a:srgbClr val="244061"/>
              </a:solidFill>
            </a:endParaRPr>
          </a:p>
        </p:txBody>
      </p:sp>
      <p:sp>
        <p:nvSpPr>
          <p:cNvPr id="182" name="Google Shape;182;p17"/>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dirty="0">
                <a:solidFill>
                  <a:srgbClr val="244061"/>
                </a:solidFill>
              </a:rPr>
              <a:t>1.Livraison en </a:t>
            </a:r>
            <a:r>
              <a:rPr lang="es-ES" sz="1600" dirty="0" err="1">
                <a:solidFill>
                  <a:srgbClr val="244061"/>
                </a:solidFill>
              </a:rPr>
              <a:t>entrepôt</a:t>
            </a:r>
            <a:endParaRPr sz="1600" b="0" i="0" u="none" strike="noStrike" cap="none" dirty="0">
              <a:solidFill>
                <a:srgbClr val="244061"/>
              </a:solidFill>
              <a:latin typeface="Arial"/>
              <a:ea typeface="Arial"/>
              <a:cs typeface="Arial"/>
              <a:sym typeface="Arial"/>
            </a:endParaRPr>
          </a:p>
        </p:txBody>
      </p:sp>
      <p:sp>
        <p:nvSpPr>
          <p:cNvPr id="183" name="Google Shape;183;p17"/>
          <p:cNvSpPr/>
          <p:nvPr/>
        </p:nvSpPr>
        <p:spPr>
          <a:xfrm>
            <a:off x="1828799" y="4531584"/>
            <a:ext cx="5218113" cy="49197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s-ES" sz="1600" dirty="0">
                <a:solidFill>
                  <a:schemeClr val="dk2"/>
                </a:solidFill>
              </a:rPr>
              <a:t>3.In </a:t>
            </a:r>
            <a:r>
              <a:rPr lang="es-ES" sz="1600" dirty="0" err="1">
                <a:solidFill>
                  <a:schemeClr val="dk2"/>
                </a:solidFill>
              </a:rPr>
              <a:t>magasin</a:t>
            </a:r>
            <a:endParaRPr sz="1600" b="0" i="0" u="none" strike="noStrike" cap="none" dirty="0">
              <a:solidFill>
                <a:schemeClr val="dk2"/>
              </a:solidFill>
              <a:latin typeface="Arial"/>
              <a:ea typeface="Arial"/>
              <a:cs typeface="Arial"/>
              <a:sym typeface="Arial"/>
            </a:endParaRPr>
          </a:p>
        </p:txBody>
      </p:sp>
      <p:sp>
        <p:nvSpPr>
          <p:cNvPr id="184" name="Google Shape;184;p17"/>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dirty="0">
                <a:solidFill>
                  <a:srgbClr val="17365D"/>
                </a:solidFill>
              </a:rPr>
              <a:t>4. Tout ce qui précède</a:t>
            </a:r>
            <a:endParaRPr sz="1600" b="0" i="0" u="none" strike="noStrike" cap="none" dirty="0">
              <a:solidFill>
                <a:srgbClr val="17365D"/>
              </a:solidFill>
              <a:latin typeface="Arial"/>
              <a:ea typeface="Arial"/>
              <a:cs typeface="Arial"/>
              <a:sym typeface="Arial"/>
            </a:endParaRPr>
          </a:p>
        </p:txBody>
      </p:sp>
    </p:spTree>
    <p:extLst>
      <p:ext uri="{BB962C8B-B14F-4D97-AF65-F5344CB8AC3E}">
        <p14:creationId xmlns:p14="http://schemas.microsoft.com/office/powerpoint/2010/main" val="2477739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8" descr="Une image contenant lumière&#10;&#10;Description générée automatiquement"/>
          <p:cNvPicPr preferRelativeResize="0"/>
          <p:nvPr/>
        </p:nvPicPr>
        <p:blipFill rotWithShape="1">
          <a:blip r:embed="rId3">
            <a:alphaModFix/>
          </a:blip>
          <a:srcRect t="21656"/>
          <a:stretch/>
        </p:blipFill>
        <p:spPr>
          <a:xfrm>
            <a:off x="6630854" y="1190636"/>
            <a:ext cx="1860157" cy="1943092"/>
          </a:xfrm>
          <a:prstGeom prst="rect">
            <a:avLst/>
          </a:prstGeom>
          <a:noFill/>
          <a:ln>
            <a:noFill/>
          </a:ln>
        </p:spPr>
      </p:pic>
      <p:sp>
        <p:nvSpPr>
          <p:cNvPr id="190" name="Google Shape;190;p18"/>
          <p:cNvSpPr/>
          <p:nvPr/>
        </p:nvSpPr>
        <p:spPr>
          <a:xfrm>
            <a:off x="3027556" y="3208068"/>
            <a:ext cx="3088888" cy="441863"/>
          </a:xfrm>
          <a:prstGeom prst="roundRect">
            <a:avLst>
              <a:gd name="adj" fmla="val 16667"/>
            </a:avLst>
          </a:prstGeom>
          <a:solidFill>
            <a:srgbClr val="009FC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b="1" dirty="0">
                <a:solidFill>
                  <a:schemeClr val="lt1"/>
                </a:solidFill>
              </a:rPr>
              <a:t>Valider et arrêter la capsule</a:t>
            </a:r>
            <a:endParaRPr dirty="0"/>
          </a:p>
        </p:txBody>
      </p:sp>
      <p:sp>
        <p:nvSpPr>
          <p:cNvPr id="191" name="Google Shape;191;p18"/>
          <p:cNvSpPr/>
          <p:nvPr/>
        </p:nvSpPr>
        <p:spPr>
          <a:xfrm>
            <a:off x="7666037" y="580099"/>
            <a:ext cx="1148575" cy="610537"/>
          </a:xfrm>
          <a:prstGeom prst="wedgeEllipseCallout">
            <a:avLst>
              <a:gd name="adj1" fmla="val -36218"/>
              <a:gd name="adj2" fmla="val 73459"/>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err="1">
                <a:solidFill>
                  <a:schemeClr val="lt1"/>
                </a:solidFill>
              </a:rPr>
              <a:t>Réessayer</a:t>
            </a:r>
            <a:r>
              <a:rPr lang="es-ES" b="1" dirty="0">
                <a:solidFill>
                  <a:schemeClr val="lt1"/>
                </a:solidFill>
              </a:rPr>
              <a: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22</a:t>
            </a:fld>
            <a:endParaRPr/>
          </a:p>
        </p:txBody>
      </p:sp>
      <p:sp>
        <p:nvSpPr>
          <p:cNvPr id="197" name="Google Shape;197;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62500" lnSpcReduction="20000"/>
          </a:bodyPr>
          <a:lstStyle/>
          <a:p>
            <a:pPr lvl="0" algn="ctr">
              <a:lnSpc>
                <a:spcPct val="90000"/>
              </a:lnSpc>
              <a:buClr>
                <a:schemeClr val="lt1"/>
              </a:buClr>
              <a:buSzPts val="3959"/>
            </a:pPr>
            <a:r>
              <a:rPr lang="es-ES" sz="2800">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Références
</a:t>
            </a:r>
            <a:endParaRPr sz="2800" b="0" i="0" u="none" strike="noStrike" cap="none" dirty="0">
              <a:solidFill>
                <a:schemeClr val="lt1"/>
              </a:solidFill>
              <a:latin typeface="Arial"/>
              <a:ea typeface="Arial"/>
              <a:cs typeface="Arial"/>
              <a:sym typeface="Arial"/>
            </a:endParaRPr>
          </a:p>
        </p:txBody>
      </p:sp>
      <p:sp>
        <p:nvSpPr>
          <p:cNvPr id="198" name="Google Shape;198;g10b78f225a7_0_15"/>
          <p:cNvSpPr txBox="1"/>
          <p:nvPr/>
        </p:nvSpPr>
        <p:spPr>
          <a:xfrm>
            <a:off x="444137" y="1907177"/>
            <a:ext cx="8399417" cy="1708120"/>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dirty="0" err="1">
                <a:solidFill>
                  <a:srgbClr val="000000"/>
                </a:solidFill>
                <a:latin typeface="Arial"/>
                <a:ea typeface="Arial"/>
                <a:cs typeface="Arial"/>
                <a:sym typeface="Arial"/>
              </a:rPr>
              <a:t>Akhai</a:t>
            </a:r>
            <a:r>
              <a:rPr lang="es-ES" sz="1200" dirty="0"/>
              <a:t>, A. (2020). </a:t>
            </a:r>
            <a:r>
              <a:rPr lang="es-ES" sz="1200" dirty="0" err="1"/>
              <a:t>The</a:t>
            </a:r>
            <a:r>
              <a:rPr lang="es-ES" sz="1200" dirty="0"/>
              <a:t> </a:t>
            </a:r>
            <a:r>
              <a:rPr lang="es-ES" sz="1200" dirty="0" err="1"/>
              <a:t>evolution</a:t>
            </a:r>
            <a:r>
              <a:rPr lang="es-ES" sz="1200" dirty="0"/>
              <a:t> </a:t>
            </a:r>
            <a:r>
              <a:rPr lang="es-ES" sz="1200" dirty="0" err="1"/>
              <a:t>of</a:t>
            </a:r>
            <a:r>
              <a:rPr lang="es-ES" sz="1200" dirty="0"/>
              <a:t> </a:t>
            </a:r>
            <a:r>
              <a:rPr lang="es-ES" sz="1200" dirty="0" err="1"/>
              <a:t>last</a:t>
            </a:r>
            <a:r>
              <a:rPr lang="es-ES" sz="1200" dirty="0"/>
              <a:t> </a:t>
            </a:r>
            <a:r>
              <a:rPr lang="es-ES" sz="1200" dirty="0" err="1"/>
              <a:t>mile</a:t>
            </a:r>
            <a:r>
              <a:rPr lang="es-ES" sz="1200" dirty="0"/>
              <a:t> </a:t>
            </a:r>
            <a:r>
              <a:rPr lang="es-ES" sz="1200" dirty="0" err="1"/>
              <a:t>logistics</a:t>
            </a:r>
            <a:r>
              <a:rPr lang="es-ES" sz="1200" dirty="0"/>
              <a:t>. </a:t>
            </a:r>
            <a:r>
              <a:rPr lang="es-ES" sz="1200" i="1" dirty="0"/>
              <a:t>Medium.com</a:t>
            </a:r>
            <a:r>
              <a:rPr lang="es-ES" sz="1200" dirty="0"/>
              <a:t>. </a:t>
            </a:r>
            <a:r>
              <a:rPr lang="es-ES"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https://medium.com/@aliakhai/the-evolution-of-last-mile-logistics-f7e273c20922</a:t>
            </a:r>
            <a:r>
              <a:rPr lang="es-ES" sz="1200" b="0" i="0" u="none" strike="noStrike" cap="none" dirty="0">
                <a:solidFill>
                  <a:srgbClr val="000000"/>
                </a:solidFill>
                <a:latin typeface="Arial"/>
                <a:ea typeface="Arial"/>
                <a:cs typeface="Arial"/>
                <a:sym typeface="Arial"/>
              </a:rPr>
              <a:t> </a:t>
            </a:r>
          </a:p>
          <a:p>
            <a:pPr marL="228600" marR="0" lvl="0" indent="-228600" algn="l" rtl="0">
              <a:lnSpc>
                <a:spcPct val="150000"/>
              </a:lnSpc>
              <a:spcBef>
                <a:spcPts val="0"/>
              </a:spcBef>
              <a:spcAft>
                <a:spcPts val="0"/>
              </a:spcAft>
              <a:buClr>
                <a:srgbClr val="000000"/>
              </a:buClr>
              <a:buSzPts val="1200"/>
              <a:buFont typeface="Arial"/>
              <a:buAutoNum type="arabicParenBoth"/>
            </a:pPr>
            <a:r>
              <a:rPr lang="es-ES" sz="1200" b="0" i="0" u="none" strike="noStrike" cap="none" dirty="0">
                <a:solidFill>
                  <a:srgbClr val="000000"/>
                </a:solidFill>
                <a:latin typeface="Arial"/>
                <a:ea typeface="Arial"/>
                <a:cs typeface="Arial"/>
                <a:sym typeface="Arial"/>
              </a:rPr>
              <a:t>Mecalux Italia Srl (2019). </a:t>
            </a:r>
            <a:r>
              <a:rPr lang="es-ES" sz="1200" b="0" i="0" u="none" strike="noStrike" cap="none" dirty="0" err="1">
                <a:solidFill>
                  <a:srgbClr val="000000"/>
                </a:solidFill>
                <a:latin typeface="Arial"/>
                <a:ea typeface="Arial"/>
                <a:cs typeface="Arial"/>
                <a:sym typeface="Arial"/>
              </a:rPr>
              <a:t>Last</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Mile</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definizione</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caratteristiche</a:t>
            </a:r>
            <a:r>
              <a:rPr lang="es-ES" sz="1200" b="0" i="0" u="none" strike="noStrike" cap="none" dirty="0">
                <a:solidFill>
                  <a:srgbClr val="000000"/>
                </a:solidFill>
                <a:latin typeface="Arial"/>
                <a:ea typeface="Arial"/>
                <a:cs typeface="Arial"/>
                <a:sym typeface="Arial"/>
              </a:rPr>
              <a:t> e </a:t>
            </a:r>
            <a:r>
              <a:rPr lang="es-ES" sz="1200" b="0" i="0" u="none" strike="noStrike" cap="none" dirty="0" err="1">
                <a:solidFill>
                  <a:srgbClr val="000000"/>
                </a:solidFill>
                <a:latin typeface="Arial"/>
                <a:ea typeface="Arial"/>
                <a:cs typeface="Arial"/>
                <a:sym typeface="Arial"/>
              </a:rPr>
              <a:t>strategie</a:t>
            </a:r>
            <a:r>
              <a:rPr lang="es-ES" sz="1200" b="0" i="0" u="none" strike="noStrike" cap="none" dirty="0">
                <a:solidFill>
                  <a:srgbClr val="000000"/>
                </a:solidFill>
                <a:latin typeface="Arial"/>
                <a:ea typeface="Arial"/>
                <a:cs typeface="Arial"/>
                <a:sym typeface="Arial"/>
              </a:rPr>
              <a:t> per </a:t>
            </a:r>
            <a:r>
              <a:rPr lang="es-ES" sz="1200" b="0" i="0" u="none" strike="noStrike" cap="none" dirty="0" err="1">
                <a:solidFill>
                  <a:srgbClr val="000000"/>
                </a:solidFill>
                <a:latin typeface="Arial"/>
                <a:ea typeface="Arial"/>
                <a:cs typeface="Arial"/>
                <a:sym typeface="Arial"/>
              </a:rPr>
              <a:t>gestire</a:t>
            </a:r>
            <a:r>
              <a:rPr lang="es-ES" sz="1200" b="0" i="0" u="none" strike="noStrike" cap="none" dirty="0">
                <a:solidFill>
                  <a:srgbClr val="000000"/>
                </a:solidFill>
                <a:latin typeface="Arial"/>
                <a:ea typeface="Arial"/>
                <a:cs typeface="Arial"/>
                <a:sym typeface="Arial"/>
              </a:rPr>
              <a:t> la </a:t>
            </a:r>
            <a:r>
              <a:rPr lang="es-ES" sz="1200" b="0" i="0" u="none" strike="noStrike" cap="none" dirty="0" err="1">
                <a:solidFill>
                  <a:srgbClr val="000000"/>
                </a:solidFill>
                <a:latin typeface="Arial"/>
                <a:ea typeface="Arial"/>
                <a:cs typeface="Arial"/>
                <a:sym typeface="Arial"/>
              </a:rPr>
              <a:t>logistica</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dell’ultimo</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miglio</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https://www.mecalux.it/blog/last-mile-logistica</a:t>
            </a:r>
            <a:r>
              <a:rPr lang="es-ES" sz="12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it-IT" sz="1200" b="0" i="0" u="none" strike="noStrike" cap="none" dirty="0">
                <a:solidFill>
                  <a:srgbClr val="000000"/>
                </a:solidFill>
                <a:latin typeface="Arial"/>
                <a:ea typeface="Arial"/>
                <a:cs typeface="Arial"/>
                <a:sym typeface="Arial"/>
              </a:rPr>
              <a:t>Dallari, F. (2015). </a:t>
            </a:r>
            <a:r>
              <a:rPr lang="it-IT" sz="1200" b="0" i="1" u="none" strike="noStrike" cap="none" dirty="0">
                <a:solidFill>
                  <a:srgbClr val="000000"/>
                </a:solidFill>
                <a:latin typeface="Arial"/>
                <a:ea typeface="Arial"/>
                <a:cs typeface="Arial"/>
                <a:sym typeface="Arial"/>
              </a:rPr>
              <a:t>Corso di Logistica e Trasporti</a:t>
            </a:r>
            <a:r>
              <a:rPr lang="it-IT" sz="1200" b="0" i="0" u="none" strike="noStrike" cap="none" dirty="0">
                <a:solidFill>
                  <a:srgbClr val="000000"/>
                </a:solidFill>
                <a:latin typeface="Arial"/>
                <a:ea typeface="Arial"/>
                <a:cs typeface="Arial"/>
                <a:sym typeface="Arial"/>
              </a:rPr>
              <a:t>, Vol.1, 2 e 3. Hoepli.</a:t>
            </a:r>
            <a:endParaRPr sz="12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000000"/>
              </a:buClr>
              <a:buSzPts val="1200"/>
              <a:buFont typeface="Arial"/>
              <a:buNone/>
            </a:pP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220"/>
          </a:xfrm>
          <a:prstGeom prst="rect">
            <a:avLst/>
          </a:prstGeom>
          <a:solidFill>
            <a:srgbClr val="18C32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0" i="0" u="none" strike="noStrike" cap="none" dirty="0" err="1">
                <a:solidFill>
                  <a:schemeClr val="lt1"/>
                </a:solidFill>
                <a:latin typeface="Arial"/>
                <a:ea typeface="Arial"/>
                <a:cs typeface="Arial"/>
                <a:sym typeface="Arial"/>
              </a:rPr>
              <a:t>Objectifs</a:t>
            </a:r>
            <a:r>
              <a:rPr lang="es-ES" sz="2800" b="0" i="0" u="none" strike="noStrike" cap="none" dirty="0">
                <a:solidFill>
                  <a:schemeClr val="lt1"/>
                </a:solidFill>
                <a:latin typeface="Arial"/>
                <a:ea typeface="Arial"/>
                <a:cs typeface="Arial"/>
                <a:sym typeface="Arial"/>
              </a:rPr>
              <a:t> de la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0" y="1586974"/>
            <a:ext cx="8464800" cy="2554505"/>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lgn="just">
              <a:buSzPts val="2000"/>
            </a:pPr>
            <a:r>
              <a:rPr lang="fr-FR" sz="2000"/>
              <a:t>Dans cette capsule, les apprenants auront un bref aperçu historique de l’évolution de la livraison logistique, depuis l’Antiquité jusqu’aux dernières exigences d’évolution du 21ème siècle, provoquées par la technologie. </a:t>
            </a:r>
            <a:br>
              <a:rPr lang="fr-FR" sz="2000"/>
            </a:br>
            <a:br>
              <a:rPr lang="fr-FR" sz="2000"/>
            </a:br>
            <a:br>
              <a:rPr lang="fr-FR" sz="2000"/>
            </a:br>
            <a:br>
              <a:rPr lang="fr-FR" sz="2000"/>
            </a:br>
            <a:r>
              <a:rPr lang="fr-FR" sz="2000"/>
              <a:t>
</a:t>
            </a: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1979431332"/>
              </p:ext>
            </p:extLst>
          </p:nvPr>
        </p:nvGraphicFramePr>
        <p:xfrm>
          <a:off x="326571" y="4053498"/>
          <a:ext cx="8464750" cy="906090"/>
        </p:xfrm>
        <a:graphic>
          <a:graphicData uri="http://schemas.openxmlformats.org/drawingml/2006/table">
            <a:tbl>
              <a:tblPr>
                <a:noFill/>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Arial"/>
                          <a:ea typeface="Arial"/>
                          <a:cs typeface="Arial"/>
                          <a:sym typeface="Arial"/>
                        </a:rPr>
                        <a:t>Catégorie</a:t>
                      </a:r>
                      <a:r>
                        <a:rPr lang="es-ES" sz="1800" b="0" i="0" u="none" strike="noStrike" cap="none" dirty="0">
                          <a:solidFill>
                            <a:srgbClr val="FFFFFF"/>
                          </a:solidFill>
                          <a:latin typeface="Arial"/>
                          <a:ea typeface="Arial"/>
                          <a:cs typeface="Arial"/>
                          <a:sym typeface="Arial"/>
                        </a:rPr>
                        <a:t> </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Arial"/>
                          <a:ea typeface="Arial"/>
                          <a:cs typeface="Arial"/>
                          <a:sym typeface="Arial"/>
                        </a:rPr>
                        <a:t>E-learning</a:t>
                      </a:r>
                      <a:endParaRPr sz="18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622297224"/>
              </p:ext>
            </p:extLst>
          </p:nvPr>
        </p:nvGraphicFramePr>
        <p:xfrm>
          <a:off x="326572" y="5281362"/>
          <a:ext cx="8490875" cy="342570"/>
        </p:xfrm>
        <a:graphic>
          <a:graphicData uri="http://schemas.openxmlformats.org/drawingml/2006/table">
            <a:tbl>
              <a:tblPr>
                <a:noFill/>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Arial"/>
                          <a:ea typeface="Arial"/>
                          <a:cs typeface="Arial"/>
                          <a:sym typeface="Arial"/>
                        </a:rPr>
                        <a:t>Exercices</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inclus</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a:solidFill>
                            <a:schemeClr val="dk1"/>
                          </a:solidFill>
                          <a:latin typeface="Arial"/>
                          <a:ea typeface="Arial"/>
                          <a:cs typeface="Arial"/>
                          <a:sym typeface="Arial"/>
                        </a:rPr>
                        <a:t>YES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3" name="Google Shape;53;p1"/>
          <p:cNvGraphicFramePr/>
          <p:nvPr>
            <p:extLst>
              <p:ext uri="{D42A27DB-BD31-4B8C-83A1-F6EECF244321}">
                <p14:modId xmlns:p14="http://schemas.microsoft.com/office/powerpoint/2010/main" val="3398630875"/>
              </p:ext>
            </p:extLst>
          </p:nvPr>
        </p:nvGraphicFramePr>
        <p:xfrm>
          <a:off x="300500" y="5966766"/>
          <a:ext cx="8477800" cy="891210"/>
        </p:xfrm>
        <a:graphic>
          <a:graphicData uri="http://schemas.openxmlformats.org/drawingml/2006/table">
            <a:tbl>
              <a:tblPr>
                <a:noFill/>
              </a:tblPr>
              <a:tblGrid>
                <a:gridCol w="2468350">
                  <a:extLst>
                    <a:ext uri="{9D8B030D-6E8A-4147-A177-3AD203B41FA5}">
                      <a16:colId xmlns:a16="http://schemas.microsoft.com/office/drawing/2014/main" val="20000"/>
                    </a:ext>
                  </a:extLst>
                </a:gridCol>
                <a:gridCol w="2003150">
                  <a:extLst>
                    <a:ext uri="{9D8B030D-6E8A-4147-A177-3AD203B41FA5}">
                      <a16:colId xmlns:a16="http://schemas.microsoft.com/office/drawing/2014/main" val="20001"/>
                    </a:ext>
                  </a:extLst>
                </a:gridCol>
                <a:gridCol w="2003150">
                  <a:extLst>
                    <a:ext uri="{9D8B030D-6E8A-4147-A177-3AD203B41FA5}">
                      <a16:colId xmlns:a16="http://schemas.microsoft.com/office/drawing/2014/main" val="3476492661"/>
                    </a:ext>
                  </a:extLst>
                </a:gridCol>
                <a:gridCol w="2003150">
                  <a:extLst>
                    <a:ext uri="{9D8B030D-6E8A-4147-A177-3AD203B41FA5}">
                      <a16:colId xmlns:a16="http://schemas.microsoft.com/office/drawing/2014/main" val="2253922217"/>
                    </a:ext>
                  </a:extLst>
                </a:gridCol>
              </a:tblGrid>
              <a:tr h="264875">
                <a:tc>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dirty="0" err="1">
                          <a:solidFill>
                            <a:srgbClr val="FFFFFF"/>
                          </a:solidFill>
                          <a:latin typeface="+mn-lt"/>
                          <a:ea typeface="Arial"/>
                          <a:cs typeface="Arial"/>
                          <a:sym typeface="Arial"/>
                        </a:rPr>
                        <a:t>Effort</a:t>
                      </a:r>
                      <a:r>
                        <a:rPr lang="es-ES" sz="1800" b="0" i="0" u="none" strike="noStrike" cap="none" dirty="0">
                          <a:solidFill>
                            <a:srgbClr val="FFFFFF"/>
                          </a:solidFill>
                          <a:latin typeface="+mn-lt"/>
                          <a:ea typeface="Arial"/>
                          <a:cs typeface="Arial"/>
                          <a:sym typeface="Arial"/>
                        </a:rPr>
                        <a:t> </a:t>
                      </a:r>
                      <a:r>
                        <a:rPr lang="es-ES" sz="1800" b="0" i="0" u="none" strike="noStrike" cap="none" dirty="0" err="1">
                          <a:solidFill>
                            <a:srgbClr val="FFFFFF"/>
                          </a:solidFill>
                          <a:latin typeface="+mn-lt"/>
                          <a:ea typeface="Arial"/>
                          <a:cs typeface="Arial"/>
                          <a:sym typeface="Arial"/>
                        </a:rPr>
                        <a:t>pour</a:t>
                      </a:r>
                      <a:r>
                        <a:rPr lang="es-ES" sz="1800" b="0" i="0" u="none" strike="noStrike" cap="none" dirty="0">
                          <a:solidFill>
                            <a:srgbClr val="FFFFFF"/>
                          </a:solidFill>
                          <a:latin typeface="+mn-lt"/>
                          <a:ea typeface="Arial"/>
                          <a:cs typeface="Arial"/>
                          <a:sym typeface="Arial"/>
                        </a:rPr>
                        <a:t> la capsule
</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7F7F7F"/>
                          </a:solidFill>
                          <a:latin typeface="Arial"/>
                          <a:ea typeface="Arial"/>
                          <a:cs typeface="Arial"/>
                          <a:sym typeface="Arial"/>
                        </a:rPr>
                        <a:t>    </a:t>
                      </a:r>
                      <a:r>
                        <a:rPr lang="es-ES" sz="1800" b="0" i="0" u="none" strike="noStrike" cap="none" dirty="0" err="1">
                          <a:solidFill>
                            <a:schemeClr val="tx1"/>
                          </a:solidFill>
                          <a:latin typeface="Arial"/>
                          <a:ea typeface="Arial"/>
                          <a:cs typeface="Arial"/>
                          <a:sym typeface="Arial"/>
                        </a:rPr>
                        <a:t>Contenu</a:t>
                      </a:r>
                      <a:endParaRPr lang="es-ES" sz="1800" b="0"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7F7F7F"/>
                          </a:solidFill>
                          <a:latin typeface="Arial"/>
                          <a:ea typeface="Arial"/>
                          <a:cs typeface="Arial"/>
                          <a:sym typeface="Arial"/>
                        </a:rPr>
                        <a:t>20   </a:t>
                      </a:r>
                      <a:r>
                        <a:rPr lang="es-ES" sz="1800" b="0" i="0" u="none" strike="noStrike" cap="none" dirty="0">
                          <a:solidFill>
                            <a:schemeClr val="dk1"/>
                          </a:solidFill>
                          <a:latin typeface="Arial"/>
                          <a:ea typeface="Arial"/>
                          <a:cs typeface="Arial"/>
                          <a:sym typeface="Arial"/>
                        </a:rPr>
                        <a:t>Minutes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err="1">
                          <a:solidFill>
                            <a:schemeClr val="tx1"/>
                          </a:solidFill>
                          <a:latin typeface="Arial"/>
                          <a:ea typeface="Arial"/>
                          <a:cs typeface="Arial"/>
                          <a:sym typeface="Arial"/>
                        </a:rPr>
                        <a:t>Exercices</a:t>
                      </a:r>
                      <a:endParaRPr lang="es-ES" sz="1800" b="0" i="0" u="none" strike="noStrike" cap="none" dirty="0">
                        <a:solidFill>
                          <a:schemeClr val="tx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a:solidFill>
                            <a:srgbClr val="7F7F7F"/>
                          </a:solidFill>
                          <a:latin typeface="Arial"/>
                          <a:ea typeface="Arial"/>
                          <a:cs typeface="Arial"/>
                          <a:sym typeface="Arial"/>
                        </a:rPr>
                        <a:t>5   </a:t>
                      </a:r>
                      <a:r>
                        <a:rPr lang="es-ES" sz="1800" b="0" i="0" u="none" strike="noStrike" cap="none" dirty="0">
                          <a:solidFill>
                            <a:schemeClr val="dk1"/>
                          </a:solidFill>
                          <a:latin typeface="Arial"/>
                          <a:ea typeface="Arial"/>
                          <a:cs typeface="Arial"/>
                          <a:sym typeface="Arial"/>
                        </a:rPr>
                        <a:t>Minutes</a:t>
                      </a:r>
                      <a:endParaRPr lang="es-ES" sz="1800" u="none" strike="noStrike" cap="none" dirty="0">
                        <a:solidFill>
                          <a:schemeClr val="dk1"/>
                        </a:solidFill>
                      </a:endParaRPr>
                    </a:p>
                  </a:txBody>
                  <a:tcPr marL="54600" marR="54600" marT="34125" marB="34125">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dirty="0" err="1">
                          <a:solidFill>
                            <a:schemeClr val="tx1"/>
                          </a:solidFill>
                          <a:latin typeface="+mn-lt"/>
                          <a:ea typeface="Arial"/>
                          <a:cs typeface="Arial"/>
                          <a:sym typeface="Arial"/>
                        </a:rPr>
                        <a:t>Matériel</a:t>
                      </a:r>
                      <a:r>
                        <a:rPr lang="es-ES" sz="1800" b="0" i="0" u="none" strike="noStrike" cap="none" dirty="0">
                          <a:solidFill>
                            <a:schemeClr val="tx1"/>
                          </a:solidFill>
                          <a:latin typeface="+mn-lt"/>
                          <a:ea typeface="Arial"/>
                          <a:cs typeface="Arial"/>
                          <a:sym typeface="Arial"/>
                        </a:rPr>
                        <a:t> </a:t>
                      </a:r>
                      <a:r>
                        <a:rPr lang="es-ES" sz="1800" b="0" i="0" u="none" strike="noStrike" cap="none" dirty="0" err="1">
                          <a:solidFill>
                            <a:schemeClr val="tx1"/>
                          </a:solidFill>
                          <a:latin typeface="+mn-lt"/>
                          <a:ea typeface="Arial"/>
                          <a:cs typeface="Arial"/>
                          <a:sym typeface="Arial"/>
                        </a:rPr>
                        <a:t>supplémentaire</a:t>
                      </a:r>
                      <a:r>
                        <a:rPr lang="es-ES" sz="1800" b="0" i="0" u="none" strike="noStrike" cap="none" dirty="0">
                          <a:solidFill>
                            <a:schemeClr val="tx1"/>
                          </a:solidFill>
                          <a:latin typeface="+mn-lt"/>
                          <a:ea typeface="Arial"/>
                          <a:cs typeface="Arial"/>
                          <a:sym typeface="Arial"/>
                        </a:rPr>
                        <a:t>
</a:t>
                      </a:r>
                      <a:r>
                        <a:rPr lang="es-ES" sz="1800" b="0" i="0" u="none" strike="noStrike" cap="none" dirty="0">
                          <a:solidFill>
                            <a:srgbClr val="7F7F7F"/>
                          </a:solidFill>
                          <a:latin typeface="Arial"/>
                          <a:ea typeface="Arial"/>
                          <a:cs typeface="Arial"/>
                          <a:sym typeface="Arial"/>
                        </a:rPr>
                        <a:t>20   </a:t>
                      </a:r>
                      <a:r>
                        <a:rPr lang="es-ES" sz="1800" b="0" i="0" u="none" strike="noStrike" cap="none" dirty="0">
                          <a:solidFill>
                            <a:schemeClr val="dk1"/>
                          </a:solidFill>
                          <a:latin typeface="Arial"/>
                          <a:ea typeface="Arial"/>
                          <a:cs typeface="Arial"/>
                          <a:sym typeface="Arial"/>
                        </a:rPr>
                        <a:t>Minutes</a:t>
                      </a:r>
                      <a:endParaRPr lang="es-ES" sz="1800" u="none" strike="noStrike" cap="none" dirty="0">
                        <a:solidFill>
                          <a:schemeClr val="dk1"/>
                        </a:solidFill>
                      </a:endParaRPr>
                    </a:p>
                  </a:txBody>
                  <a:tcPr marL="54600" marR="54600" marT="34125" marB="34125">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nSpc>
                <a:spcPct val="90000"/>
              </a:lnSpc>
              <a:buSzPts val="2800"/>
            </a:pPr>
            <a:r>
              <a:rPr lang="es-ES" sz="2800" dirty="0" err="1">
                <a:solidFill>
                  <a:schemeClr val="lt1"/>
                </a:solidFill>
              </a:rPr>
              <a:t>Contenu</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396683"/>
            <a:ext cx="7354388" cy="1477287"/>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Arial"/>
              <a:buAutoNum type="arabicPeriod"/>
            </a:pPr>
            <a:r>
              <a:rPr lang="fr-FR" sz="2000" dirty="0"/>
              <a:t>Pas une nouveauté du 21ème siècle
L’innovation du 21e siècle
Du dernier kilomètre traditionnel au dernier modèle LMD</a:t>
            </a:r>
            <a:endParaRPr sz="2000" b="0" i="0" u="none" strike="noStrike" cap="none" dirty="0">
              <a:solidFill>
                <a:srgbClr val="000000"/>
              </a:solidFill>
              <a:latin typeface="Arial"/>
              <a:ea typeface="Arial"/>
              <a:cs typeface="Arial"/>
              <a:sym typeface="Arial"/>
            </a:endParaRPr>
          </a:p>
        </p:txBody>
      </p:sp>
      <p:sp>
        <p:nvSpPr>
          <p:cNvPr id="62" name="Google Shape;62;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8" name="Google Shape;68;p9"/>
          <p:cNvSpPr txBox="1"/>
          <p:nvPr/>
        </p:nvSpPr>
        <p:spPr>
          <a:xfrm>
            <a:off x="317001" y="915969"/>
            <a:ext cx="8509997" cy="716456"/>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buSzPct val="100000"/>
            </a:pPr>
            <a:r>
              <a:rPr lang="fr-FR" sz="2200" dirty="0">
                <a:solidFill>
                  <a:schemeClr val="lt1"/>
                </a:solidFill>
              </a:rPr>
              <a:t>1.1. Le transport dans l’histoire: objets que les populations anciennes ont échangés</a:t>
            </a:r>
            <a:endParaRPr sz="2200" b="0" i="0" u="none" strike="noStrike" cap="none" dirty="0">
              <a:solidFill>
                <a:schemeClr val="lt1"/>
              </a:solidFill>
              <a:latin typeface="Arial"/>
              <a:ea typeface="Arial"/>
              <a:cs typeface="Arial"/>
              <a:sym typeface="Arial"/>
            </a:endParaRPr>
          </a:p>
        </p:txBody>
      </p:sp>
      <p:pic>
        <p:nvPicPr>
          <p:cNvPr id="7" name="Picture 2" descr="Relief portraying a Phoenician merchant ship, fourth century BC.">
            <a:extLst>
              <a:ext uri="{FF2B5EF4-FFF2-40B4-BE49-F238E27FC236}">
                <a16:creationId xmlns:a16="http://schemas.microsoft.com/office/drawing/2014/main" id="{5E6D34B7-879B-F861-EA30-3B96065DB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16" y="1759881"/>
            <a:ext cx="3330348" cy="267316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84D22864-4C67-5E45-04E0-E3D470B0CB27}"/>
              </a:ext>
            </a:extLst>
          </p:cNvPr>
          <p:cNvSpPr txBox="1"/>
          <p:nvPr/>
        </p:nvSpPr>
        <p:spPr>
          <a:xfrm>
            <a:off x="248552" y="4465946"/>
            <a:ext cx="3837654" cy="830997"/>
          </a:xfrm>
          <a:prstGeom prst="rect">
            <a:avLst/>
          </a:prstGeom>
          <a:noFill/>
        </p:spPr>
        <p:txBody>
          <a:bodyPr wrap="square" rtlCol="0">
            <a:spAutoFit/>
          </a:bodyPr>
          <a:lstStyle/>
          <a:p>
            <a:pPr algn="just"/>
            <a:r>
              <a:rPr lang="fr-FR" sz="1600">
                <a:latin typeface="+mj-lt"/>
              </a:rPr>
              <a:t>Relief représentant un navire marchand phénicien, IVe siècle av. J.-C.
</a:t>
            </a:r>
            <a:endParaRPr lang="en-GB" sz="1600" dirty="0">
              <a:latin typeface="+mj-lt"/>
            </a:endParaRPr>
          </a:p>
        </p:txBody>
      </p:sp>
      <p:pic>
        <p:nvPicPr>
          <p:cNvPr id="9" name="Picture 4" descr="Phoenician Glassware">
            <a:extLst>
              <a:ext uri="{FF2B5EF4-FFF2-40B4-BE49-F238E27FC236}">
                <a16:creationId xmlns:a16="http://schemas.microsoft.com/office/drawing/2014/main" id="{79DB3B7E-29E1-EEAA-EE54-A4FF787C7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6298" y="1762896"/>
            <a:ext cx="2649336" cy="2883892"/>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00B191D4-606C-A263-C9E4-D77DC7FB8991}"/>
              </a:ext>
            </a:extLst>
          </p:cNvPr>
          <p:cNvSpPr txBox="1"/>
          <p:nvPr/>
        </p:nvSpPr>
        <p:spPr>
          <a:xfrm>
            <a:off x="6895726" y="1859340"/>
            <a:ext cx="2111035" cy="2062103"/>
          </a:xfrm>
          <a:prstGeom prst="rect">
            <a:avLst/>
          </a:prstGeom>
          <a:noFill/>
        </p:spPr>
        <p:txBody>
          <a:bodyPr wrap="square" rtlCol="0">
            <a:spAutoFit/>
          </a:bodyPr>
          <a:lstStyle/>
          <a:p>
            <a:r>
              <a:rPr lang="fr-FR" sz="1600">
                <a:latin typeface="+mj-lt"/>
              </a:rPr>
              <a:t>Deux récipients en verre de couleur phénicienne. 5ème-3ème siècle avant notre ère. (Museum kunst Palast, Düsseldorf)
</a:t>
            </a:r>
            <a:endParaRPr lang="en-GB" sz="1600" dirty="0">
              <a:latin typeface="+mj-lt"/>
            </a:endParaRPr>
          </a:p>
        </p:txBody>
      </p:sp>
      <p:pic>
        <p:nvPicPr>
          <p:cNvPr id="11" name="Picture 6" descr="https://collectionapi.metmuseum.org/api/collection/v1/iiif/245857/535342/main-image">
            <a:extLst>
              <a:ext uri="{FF2B5EF4-FFF2-40B4-BE49-F238E27FC236}">
                <a16:creationId xmlns:a16="http://schemas.microsoft.com/office/drawing/2014/main" id="{96512A47-2CF2-80EC-412E-4340965651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354" y="5277636"/>
            <a:ext cx="1583807" cy="1187855"/>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A08D2C0D-44A0-AA9A-5004-D0DE1FA23497}"/>
              </a:ext>
            </a:extLst>
          </p:cNvPr>
          <p:cNvSpPr txBox="1"/>
          <p:nvPr/>
        </p:nvSpPr>
        <p:spPr>
          <a:xfrm>
            <a:off x="2201065" y="5275636"/>
            <a:ext cx="2509526" cy="1569660"/>
          </a:xfrm>
          <a:prstGeom prst="rect">
            <a:avLst/>
          </a:prstGeom>
          <a:noFill/>
        </p:spPr>
        <p:txBody>
          <a:bodyPr wrap="square" rtlCol="0">
            <a:spAutoFit/>
          </a:bodyPr>
          <a:lstStyle/>
          <a:p>
            <a:pPr algn="just"/>
            <a:r>
              <a:rPr lang="fr-FR" sz="1600">
                <a:latin typeface="+mj-lt"/>
              </a:rPr>
              <a:t>Paire de boucles d’oreilles en or avec pendentifs en cage et en boule, 7e-6e siècle av. J.-C. (MET Collection, NYC)
</a:t>
            </a:r>
            <a:endParaRPr lang="en-GB" sz="1600" dirty="0">
              <a:latin typeface="+mj-lt"/>
            </a:endParaRPr>
          </a:p>
        </p:txBody>
      </p:sp>
      <p:pic>
        <p:nvPicPr>
          <p:cNvPr id="13" name="Picture 8" descr="https://collectionapi.metmuseum.org/api/collection/v1/iiif/249952/533961/main-image">
            <a:extLst>
              <a:ext uri="{FF2B5EF4-FFF2-40B4-BE49-F238E27FC236}">
                <a16:creationId xmlns:a16="http://schemas.microsoft.com/office/drawing/2014/main" id="{FC833898-32BE-12D7-3FC0-4535E778E9E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543" t="31473" r="19567" b="27033"/>
          <a:stretch/>
        </p:blipFill>
        <p:spPr bwMode="auto">
          <a:xfrm>
            <a:off x="5490966" y="4742945"/>
            <a:ext cx="1357129" cy="1213191"/>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71974959-24BB-8CD5-9F84-A84EFAB16C36}"/>
              </a:ext>
            </a:extLst>
          </p:cNvPr>
          <p:cNvSpPr txBox="1"/>
          <p:nvPr/>
        </p:nvSpPr>
        <p:spPr>
          <a:xfrm>
            <a:off x="6872485" y="4752301"/>
            <a:ext cx="2134276" cy="1569660"/>
          </a:xfrm>
          <a:prstGeom prst="rect">
            <a:avLst/>
          </a:prstGeom>
          <a:noFill/>
        </p:spPr>
        <p:txBody>
          <a:bodyPr wrap="square" rtlCol="0">
            <a:spAutoFit/>
          </a:bodyPr>
          <a:lstStyle/>
          <a:p>
            <a:r>
              <a:rPr lang="fr-FR" sz="1600">
                <a:latin typeface="+mj-lt"/>
              </a:rPr>
              <a:t>Pendentif à double tête en verre, 5ème siècle avant JC (MET Collection, NYC)
</a:t>
            </a:r>
            <a:endParaRPr lang="en-GB" sz="1600" dirty="0">
              <a:latin typeface="Cambria" panose="02040503050406030204" pitchFamily="18" charset="0"/>
            </a:endParaRPr>
          </a:p>
        </p:txBody>
      </p:sp>
    </p:spTree>
    <p:extLst>
      <p:ext uri="{BB962C8B-B14F-4D97-AF65-F5344CB8AC3E}">
        <p14:creationId xmlns:p14="http://schemas.microsoft.com/office/powerpoint/2010/main" val="124630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68" name="Google Shape;68;p9"/>
          <p:cNvSpPr txBox="1"/>
          <p:nvPr/>
        </p:nvSpPr>
        <p:spPr>
          <a:xfrm>
            <a:off x="396024" y="1029986"/>
            <a:ext cx="8509997" cy="50734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lvl="0" indent="-742950">
              <a:lnSpc>
                <a:spcPct val="90000"/>
              </a:lnSpc>
              <a:buSzPct val="100000"/>
            </a:pPr>
            <a:r>
              <a:rPr lang="fr-FR" sz="2200" dirty="0">
                <a:solidFill>
                  <a:schemeClr val="lt1"/>
                </a:solidFill>
              </a:rPr>
              <a:t>1.2. Grâce au transport, les marchandises deviennent utiles</a:t>
            </a:r>
            <a:endParaRPr sz="2200" b="0" i="0" u="none" strike="noStrike" cap="none" dirty="0">
              <a:solidFill>
                <a:schemeClr val="lt1"/>
              </a:solidFill>
              <a:latin typeface="Arial"/>
              <a:ea typeface="Arial"/>
              <a:cs typeface="Arial"/>
              <a:sym typeface="Arial"/>
            </a:endParaRPr>
          </a:p>
        </p:txBody>
      </p:sp>
      <p:sp>
        <p:nvSpPr>
          <p:cNvPr id="69" name="Google Shape;69;p9"/>
          <p:cNvSpPr/>
          <p:nvPr/>
        </p:nvSpPr>
        <p:spPr>
          <a:xfrm>
            <a:off x="487248" y="5244879"/>
            <a:ext cx="8509997" cy="1323399"/>
          </a:xfrm>
          <a:prstGeom prst="rect">
            <a:avLst/>
          </a:prstGeom>
          <a:noFill/>
          <a:ln>
            <a:noFill/>
          </a:ln>
        </p:spPr>
        <p:txBody>
          <a:bodyPr spcFirstLastPara="1" wrap="square" lIns="91425" tIns="45700" rIns="91425" bIns="45700" anchor="t" anchorCtr="0">
            <a:spAutoFit/>
          </a:bodyPr>
          <a:lstStyle/>
          <a:p>
            <a:pPr algn="just"/>
            <a:r>
              <a:rPr lang="fr-FR" sz="1600">
                <a:solidFill>
                  <a:srgbClr val="202122"/>
                </a:solidFill>
              </a:rPr>
              <a:t>Nous avons une demande de transport parce que l’allocation des biens et des services n’est pas homogène.
Pour cette raison, nous avons des infrastructures de transport: ports, routes, tunnels, ponts, canaux, aéroports, etc.
</a:t>
            </a:r>
            <a:endParaRPr lang="it-IT" sz="1600" dirty="0">
              <a:solidFill>
                <a:srgbClr val="202122"/>
              </a:solidFill>
            </a:endParaRPr>
          </a:p>
        </p:txBody>
      </p:sp>
      <p:graphicFrame>
        <p:nvGraphicFramePr>
          <p:cNvPr id="2" name="Diagramma 1">
            <a:extLst>
              <a:ext uri="{FF2B5EF4-FFF2-40B4-BE49-F238E27FC236}">
                <a16:creationId xmlns:a16="http://schemas.microsoft.com/office/drawing/2014/main" id="{C30ADE24-E80D-9DEC-69BF-FA36E91BC9EA}"/>
              </a:ext>
            </a:extLst>
          </p:cNvPr>
          <p:cNvGraphicFramePr/>
          <p:nvPr>
            <p:extLst>
              <p:ext uri="{D42A27DB-BD31-4B8C-83A1-F6EECF244321}">
                <p14:modId xmlns:p14="http://schemas.microsoft.com/office/powerpoint/2010/main" val="3676567654"/>
              </p:ext>
            </p:extLst>
          </p:nvPr>
        </p:nvGraphicFramePr>
        <p:xfrm>
          <a:off x="285531" y="1636229"/>
          <a:ext cx="8398275" cy="3441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68" name="Google Shape;68;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1.3. Coursiers du dernier kilomètre dans le passé </a:t>
            </a:r>
            <a:endParaRPr lang="es-ES" sz="2400" b="0" i="0" u="none" strike="noStrike" cap="none" dirty="0">
              <a:solidFill>
                <a:schemeClr val="lt1"/>
              </a:solidFill>
              <a:latin typeface="Arial"/>
              <a:ea typeface="Arial"/>
              <a:cs typeface="Arial"/>
              <a:sym typeface="Arial"/>
            </a:endParaRPr>
          </a:p>
        </p:txBody>
      </p:sp>
      <p:sp>
        <p:nvSpPr>
          <p:cNvPr id="69" name="Google Shape;69;p9"/>
          <p:cNvSpPr/>
          <p:nvPr/>
        </p:nvSpPr>
        <p:spPr>
          <a:xfrm>
            <a:off x="285530" y="1643254"/>
            <a:ext cx="8509997" cy="2308284"/>
          </a:xfrm>
          <a:prstGeom prst="rect">
            <a:avLst/>
          </a:prstGeom>
          <a:noFill/>
          <a:ln>
            <a:noFill/>
          </a:ln>
        </p:spPr>
        <p:txBody>
          <a:bodyPr spcFirstLastPara="1" wrap="square" lIns="91425" tIns="45700" rIns="91425" bIns="45700" anchor="t" anchorCtr="0">
            <a:spAutoFit/>
          </a:bodyPr>
          <a:lstStyle/>
          <a:p>
            <a:pPr lvl="0" algn="just">
              <a:lnSpc>
                <a:spcPct val="150000"/>
              </a:lnSpc>
              <a:buSzPts val="1600"/>
            </a:pPr>
            <a:r>
              <a:rPr lang="fr-FR" sz="1600">
                <a:solidFill>
                  <a:schemeClr val="dk1"/>
                </a:solidFill>
              </a:rPr>
              <a:t>La distribution du dernier kilomètre telle que nous la connaissons a en fait commencé dans l’Empire romain, où « Cursus Publicus » a été créé, le service de messagerie supervisé par l’État. Au fil du temps, ce concept a évolué pour que chaque pays ait d’abord une société de messagerie / postale dédiée qui appartenait à l’État, suivie de la création de sociétés de messagerie privées. 
</a:t>
            </a:r>
            <a:endParaRPr sz="1400" b="0" i="0" u="none" strike="noStrike" cap="none" dirty="0">
              <a:solidFill>
                <a:srgbClr val="000000"/>
              </a:solidFill>
              <a:latin typeface="Arial"/>
              <a:ea typeface="Arial"/>
              <a:cs typeface="Arial"/>
              <a:sym typeface="Arial"/>
            </a:endParaRPr>
          </a:p>
        </p:txBody>
      </p:sp>
      <p:pic>
        <p:nvPicPr>
          <p:cNvPr id="70" name="Google Shape;70;p9"/>
          <p:cNvPicPr preferRelativeResize="0"/>
          <p:nvPr/>
        </p:nvPicPr>
        <p:blipFill rotWithShape="1">
          <a:blip r:embed="rId3">
            <a:alphaModFix/>
          </a:blip>
          <a:srcRect/>
          <a:stretch/>
        </p:blipFill>
        <p:spPr>
          <a:xfrm>
            <a:off x="417689" y="3591566"/>
            <a:ext cx="4289778" cy="3174436"/>
          </a:xfrm>
          <a:prstGeom prst="rect">
            <a:avLst/>
          </a:prstGeom>
          <a:noFill/>
          <a:ln>
            <a:noFill/>
          </a:ln>
        </p:spPr>
      </p:pic>
      <p:sp>
        <p:nvSpPr>
          <p:cNvPr id="71" name="Google Shape;71;p9"/>
          <p:cNvSpPr txBox="1"/>
          <p:nvPr/>
        </p:nvSpPr>
        <p:spPr>
          <a:xfrm>
            <a:off x="4959133" y="4517064"/>
            <a:ext cx="3496246" cy="2677616"/>
          </a:xfrm>
          <a:prstGeom prst="rect">
            <a:avLst/>
          </a:prstGeom>
          <a:noFill/>
          <a:ln w="9525" cap="flat" cmpd="sng">
            <a:solidFill>
              <a:srgbClr val="76923C"/>
            </a:solidFill>
            <a:prstDash val="solid"/>
            <a:round/>
            <a:headEnd type="none" w="sm" len="sm"/>
            <a:tailEnd type="none" w="sm" len="sm"/>
          </a:ln>
        </p:spPr>
        <p:txBody>
          <a:bodyPr spcFirstLastPara="1" wrap="square" lIns="91425" tIns="45700" rIns="91425" bIns="45700" anchor="t" anchorCtr="0">
            <a:spAutoFit/>
          </a:bodyPr>
          <a:lstStyle/>
          <a:p>
            <a:pPr lvl="0" algn="just">
              <a:lnSpc>
                <a:spcPct val="150000"/>
              </a:lnSpc>
            </a:pPr>
            <a:r>
              <a:rPr lang="fr-FR" sz="1600" dirty="0">
                <a:solidFill>
                  <a:srgbClr val="202122"/>
                </a:solidFill>
              </a:rPr>
              <a:t>La </a:t>
            </a:r>
            <a:r>
              <a:rPr lang="fr-FR" sz="1600" b="1" dirty="0">
                <a:solidFill>
                  <a:srgbClr val="202122"/>
                </a:solidFill>
              </a:rPr>
              <a:t>Tabula </a:t>
            </a:r>
            <a:r>
              <a:rPr lang="fr-FR" sz="1600" b="1" dirty="0" err="1">
                <a:solidFill>
                  <a:srgbClr val="202122"/>
                </a:solidFill>
              </a:rPr>
              <a:t>Peutingeriana</a:t>
            </a:r>
            <a:r>
              <a:rPr lang="fr-FR" sz="1600" b="1" dirty="0">
                <a:solidFill>
                  <a:srgbClr val="202122"/>
                </a:solidFill>
              </a:rPr>
              <a:t> </a:t>
            </a:r>
            <a:r>
              <a:rPr lang="fr-FR" sz="1600" dirty="0">
                <a:solidFill>
                  <a:srgbClr val="202122"/>
                </a:solidFill>
              </a:rPr>
              <a:t>est une carte illustrée, montrant le cursus </a:t>
            </a:r>
            <a:r>
              <a:rPr lang="fr-FR" sz="1600" dirty="0" err="1">
                <a:solidFill>
                  <a:srgbClr val="202122"/>
                </a:solidFill>
              </a:rPr>
              <a:t>publicus</a:t>
            </a:r>
            <a:r>
              <a:rPr lang="fr-FR" sz="1600" dirty="0">
                <a:solidFill>
                  <a:srgbClr val="202122"/>
                </a:solidFill>
              </a:rPr>
              <a:t>, le réseau routier de l’Empire romain, actuellement conservé au musée de la ville de Ljubljana, en Slovénie.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8874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77" name="Google Shape;77;p2"/>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2.1 Livraison du dernier kilomètre à l’ère moderne</a:t>
            </a:r>
            <a:endParaRPr sz="2400" b="0" i="0" u="none" strike="noStrike" cap="none" dirty="0">
              <a:solidFill>
                <a:schemeClr val="lt1"/>
              </a:solidFill>
              <a:latin typeface="Arial"/>
              <a:ea typeface="Arial"/>
              <a:cs typeface="Arial"/>
              <a:sym typeface="Arial"/>
            </a:endParaRPr>
          </a:p>
        </p:txBody>
      </p:sp>
      <p:sp>
        <p:nvSpPr>
          <p:cNvPr id="78" name="Google Shape;78;p2"/>
          <p:cNvSpPr/>
          <p:nvPr/>
        </p:nvSpPr>
        <p:spPr>
          <a:xfrm>
            <a:off x="285530" y="1536730"/>
            <a:ext cx="5777919" cy="3785611"/>
          </a:xfrm>
          <a:prstGeom prst="rect">
            <a:avLst/>
          </a:prstGeom>
          <a:noFill/>
          <a:ln>
            <a:noFill/>
          </a:ln>
        </p:spPr>
        <p:txBody>
          <a:bodyPr spcFirstLastPara="1" wrap="square" lIns="91425" tIns="45700" rIns="91425" bIns="45700" anchor="t" anchorCtr="0">
            <a:spAutoFit/>
          </a:bodyPr>
          <a:lstStyle/>
          <a:p>
            <a:pPr lvl="0" algn="just">
              <a:lnSpc>
                <a:spcPct val="150000"/>
              </a:lnSpc>
              <a:buSzPts val="1600"/>
            </a:pPr>
            <a:r>
              <a:rPr lang="fr-FR" sz="1600" dirty="0">
                <a:solidFill>
                  <a:schemeClr val="dk1"/>
                </a:solidFill>
              </a:rPr>
              <a:t>Selon les tacticiens militaires, pendant la Seconde Guerre mondiale, les États-Unis ont réussi dans les missions européennes et du Pacifique grâce aux importants stocks de fournitures telles que des munitions, des vêtements, de la nourriture et des véhicules, et à la capacité d’organiser des opérations de stockage et de transport pour transporter de grandes quantités de fournitures de manière efficace et rapide sur le champ de bataille, afin de soutenir les stratégies militaires.
</a:t>
            </a:r>
            <a:endParaRPr sz="1600" b="0" i="0" u="none" strike="noStrike" cap="none" dirty="0">
              <a:solidFill>
                <a:schemeClr val="dk1"/>
              </a:solidFill>
              <a:latin typeface="Arial"/>
              <a:ea typeface="Arial"/>
              <a:cs typeface="Arial"/>
              <a:sym typeface="Arial"/>
            </a:endParaRPr>
          </a:p>
        </p:txBody>
      </p:sp>
      <p:pic>
        <p:nvPicPr>
          <p:cNvPr id="79" name="Google Shape;79;p2" descr="Composizione isometrica unità militare con veicoli militari da combattimento di fanteria e soldati nei ranghi Vettore gratuito"/>
          <p:cNvPicPr preferRelativeResize="0"/>
          <p:nvPr/>
        </p:nvPicPr>
        <p:blipFill rotWithShape="1">
          <a:blip r:embed="rId3">
            <a:alphaModFix/>
          </a:blip>
          <a:srcRect/>
          <a:stretch/>
        </p:blipFill>
        <p:spPr>
          <a:xfrm>
            <a:off x="6203249" y="1536730"/>
            <a:ext cx="2592279" cy="2507462"/>
          </a:xfrm>
          <a:prstGeom prst="rect">
            <a:avLst/>
          </a:prstGeom>
          <a:noFill/>
          <a:ln>
            <a:noFill/>
          </a:ln>
        </p:spPr>
      </p:pic>
      <p:sp>
        <p:nvSpPr>
          <p:cNvPr id="80" name="Google Shape;80;p2"/>
          <p:cNvSpPr txBox="1"/>
          <p:nvPr/>
        </p:nvSpPr>
        <p:spPr>
          <a:xfrm>
            <a:off x="3507525" y="4448490"/>
            <a:ext cx="5431439" cy="2308284"/>
          </a:xfrm>
          <a:prstGeom prst="rect">
            <a:avLst/>
          </a:prstGeom>
          <a:noFill/>
          <a:ln>
            <a:noFill/>
          </a:ln>
        </p:spPr>
        <p:txBody>
          <a:bodyPr spcFirstLastPara="1" wrap="square" lIns="91425" tIns="45700" rIns="91425" bIns="45700" anchor="t" anchorCtr="0">
            <a:spAutoFit/>
          </a:bodyPr>
          <a:lstStyle/>
          <a:p>
            <a:pPr lvl="0" algn="just">
              <a:lnSpc>
                <a:spcPct val="150000"/>
              </a:lnSpc>
            </a:pPr>
            <a:r>
              <a:rPr lang="fr-FR" sz="1600" dirty="0">
                <a:solidFill>
                  <a:schemeClr val="dk1"/>
                </a:solidFill>
              </a:rPr>
              <a:t>La prochaine étape de la compétition a été de porter le jeu à un niveau mondial et nous avons donc assisté à la transformation d’entreprises mondiales comme DHL, </a:t>
            </a:r>
            <a:r>
              <a:rPr lang="fr-FR" sz="1600" dirty="0" err="1">
                <a:solidFill>
                  <a:schemeClr val="dk1"/>
                </a:solidFill>
              </a:rPr>
              <a:t>FEDEx</a:t>
            </a:r>
            <a:r>
              <a:rPr lang="fr-FR" sz="1600" dirty="0">
                <a:solidFill>
                  <a:schemeClr val="dk1"/>
                </a:solidFill>
              </a:rPr>
              <a:t>, etc. Pour ces entreprises mondiales, le 20ème siècle a été consacré à l’expansion de leur empreinte à travers le monde.</a:t>
            </a:r>
            <a:endParaRPr sz="1600" b="0" i="0" u="none" strike="noStrike" cap="none" dirty="0">
              <a:solidFill>
                <a:schemeClr val="dk1"/>
              </a:solidFill>
              <a:latin typeface="Arial"/>
              <a:ea typeface="Arial"/>
              <a:cs typeface="Arial"/>
              <a:sym typeface="Arial"/>
            </a:endParaRPr>
          </a:p>
        </p:txBody>
      </p:sp>
      <p:pic>
        <p:nvPicPr>
          <p:cNvPr id="81" name="Google Shape;81;p2"/>
          <p:cNvPicPr preferRelativeResize="0"/>
          <p:nvPr/>
        </p:nvPicPr>
        <p:blipFill rotWithShape="1">
          <a:blip r:embed="rId4">
            <a:alphaModFix/>
          </a:blip>
          <a:srcRect l="5391" t="47736" r="3579" b="4929"/>
          <a:stretch/>
        </p:blipFill>
        <p:spPr>
          <a:xfrm>
            <a:off x="285530" y="4898096"/>
            <a:ext cx="3149559" cy="16376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f409fdab49_1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78" name="Google Shape;78;gf409fdab49_1_0"/>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ts val="2400"/>
            </a:pPr>
            <a:r>
              <a:rPr lang="fr-FR" sz="2400" dirty="0">
                <a:solidFill>
                  <a:schemeClr val="lt1"/>
                </a:solidFill>
              </a:rPr>
              <a:t>2.2. Concept de livraison du dernier kilomètre</a:t>
            </a:r>
            <a:endParaRPr sz="2400" b="0" i="0" u="none" strike="noStrike" cap="none" dirty="0">
              <a:solidFill>
                <a:schemeClr val="lt1"/>
              </a:solidFill>
              <a:latin typeface="Arial"/>
              <a:ea typeface="Arial"/>
              <a:cs typeface="Arial"/>
              <a:sym typeface="Arial"/>
            </a:endParaRPr>
          </a:p>
        </p:txBody>
      </p:sp>
      <p:sp>
        <p:nvSpPr>
          <p:cNvPr id="79" name="Google Shape;79;gf409fdab49_1_0"/>
          <p:cNvSpPr/>
          <p:nvPr/>
        </p:nvSpPr>
        <p:spPr>
          <a:xfrm>
            <a:off x="306006" y="1553592"/>
            <a:ext cx="8367600" cy="1089479"/>
          </a:xfrm>
          <a:prstGeom prst="rect">
            <a:avLst/>
          </a:prstGeom>
          <a:noFill/>
          <a:ln>
            <a:noFill/>
          </a:ln>
        </p:spPr>
        <p:txBody>
          <a:bodyPr spcFirstLastPara="1" wrap="square" lIns="91425" tIns="45700" rIns="91425" bIns="45700" anchor="t" anchorCtr="0">
            <a:noAutofit/>
          </a:bodyPr>
          <a:lstStyle/>
          <a:p>
            <a:pPr lvl="0" algn="just">
              <a:lnSpc>
                <a:spcPct val="150000"/>
              </a:lnSpc>
              <a:buSzPts val="1600"/>
            </a:pPr>
            <a:r>
              <a:rPr lang="fr-FR" sz="1600" dirty="0">
                <a:solidFill>
                  <a:schemeClr val="dk1"/>
                </a:solidFill>
              </a:rPr>
              <a:t>Cette image représente la signification de </a:t>
            </a:r>
            <a:r>
              <a:rPr lang="fr-FR" sz="1600" b="1" dirty="0">
                <a:solidFill>
                  <a:schemeClr val="dk1"/>
                </a:solidFill>
              </a:rPr>
              <a:t>la livraison du dernier kilomètre</a:t>
            </a:r>
            <a:r>
              <a:rPr lang="fr-FR" sz="1600" dirty="0">
                <a:solidFill>
                  <a:schemeClr val="dk1"/>
                </a:solidFill>
              </a:rPr>
              <a:t>: la dernière étape du transport, généralement dans l’environnement urbain. Les marchandises sont d’abord transportées du centre de distribution le plus proche, à la destination finale, qui pourrait être une entreprise ou une maison. Ensuite, la livraison du dernier kilomètre a lieu sur la dernière partie du voyage.
</a:t>
            </a:r>
            <a:endParaRPr sz="1400" b="0" i="0" u="none" strike="noStrike" cap="none" dirty="0">
              <a:solidFill>
                <a:srgbClr val="7F7F7F"/>
              </a:solidFill>
              <a:latin typeface="Arial"/>
              <a:ea typeface="Arial"/>
              <a:cs typeface="Arial"/>
              <a:sym typeface="Arial"/>
            </a:endParaRPr>
          </a:p>
        </p:txBody>
      </p:sp>
      <p:pic>
        <p:nvPicPr>
          <p:cNvPr id="81" name="Google Shape;81;gf409fdab49_1_0"/>
          <p:cNvPicPr preferRelativeResize="0"/>
          <p:nvPr/>
        </p:nvPicPr>
        <p:blipFill>
          <a:blip r:embed="rId3">
            <a:alphaModFix/>
          </a:blip>
          <a:stretch>
            <a:fillRect/>
          </a:stretch>
        </p:blipFill>
        <p:spPr>
          <a:xfrm>
            <a:off x="975848" y="3286067"/>
            <a:ext cx="6353175" cy="2590800"/>
          </a:xfrm>
          <a:prstGeom prst="rect">
            <a:avLst/>
          </a:prstGeom>
          <a:noFill/>
          <a:ln>
            <a:noFill/>
          </a:ln>
        </p:spPr>
      </p:pic>
      <p:sp>
        <p:nvSpPr>
          <p:cNvPr id="2" name="CasellaDiTesto 1">
            <a:extLst>
              <a:ext uri="{FF2B5EF4-FFF2-40B4-BE49-F238E27FC236}">
                <a16:creationId xmlns:a16="http://schemas.microsoft.com/office/drawing/2014/main" id="{1635E303-B822-0F67-931D-EAC5D1CB331D}"/>
              </a:ext>
            </a:extLst>
          </p:cNvPr>
          <p:cNvSpPr txBox="1"/>
          <p:nvPr/>
        </p:nvSpPr>
        <p:spPr>
          <a:xfrm>
            <a:off x="5195422" y="6109877"/>
            <a:ext cx="2941814" cy="584775"/>
          </a:xfrm>
          <a:prstGeom prst="rect">
            <a:avLst/>
          </a:prstGeom>
          <a:noFill/>
        </p:spPr>
        <p:txBody>
          <a:bodyPr wrap="square" rtlCol="0">
            <a:spAutoFit/>
          </a:bodyPr>
          <a:lstStyle/>
          <a:p>
            <a:r>
              <a:rPr lang="it-IT" sz="1600"/>
              <a:t>Livraison du dernier kilomètre
</a:t>
            </a:r>
            <a:endParaRPr lang="it-IT" sz="1600" dirty="0"/>
          </a:p>
        </p:txBody>
      </p:sp>
    </p:spTree>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8072</TotalTime>
  <Words>1733</Words>
  <Application>Microsoft Office PowerPoint</Application>
  <PresentationFormat>Affichage à l'écran (4:3)</PresentationFormat>
  <Paragraphs>137</Paragraphs>
  <Slides>22</Slides>
  <Notes>22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Cambria</vt:lpstr>
      <vt:lpstr>Noto Sans Symbols</vt:lpstr>
      <vt:lpstr>Wingdings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Emilie DE MIGUEL</cp:lastModifiedBy>
  <cp:revision>104</cp:revision>
  <dcterms:created xsi:type="dcterms:W3CDTF">2016-11-18T09:55:38Z</dcterms:created>
  <dcterms:modified xsi:type="dcterms:W3CDTF">2022-10-07T16:38:49Z</dcterms:modified>
</cp:coreProperties>
</file>