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56" r:id="rId2"/>
    <p:sldId id="257" r:id="rId3"/>
    <p:sldId id="258" r:id="rId4"/>
    <p:sldId id="295" r:id="rId5"/>
    <p:sldId id="260" r:id="rId6"/>
    <p:sldId id="296" r:id="rId7"/>
    <p:sldId id="261" r:id="rId8"/>
    <p:sldId id="262" r:id="rId9"/>
    <p:sldId id="263" r:id="rId10"/>
    <p:sldId id="264" r:id="rId11"/>
    <p:sldId id="265" r:id="rId12"/>
    <p:sldId id="299" r:id="rId13"/>
    <p:sldId id="278" r:id="rId14"/>
    <p:sldId id="276" r:id="rId15"/>
    <p:sldId id="266" r:id="rId16"/>
    <p:sldId id="297" r:id="rId17"/>
    <p:sldId id="269" r:id="rId18"/>
    <p:sldId id="270" r:id="rId19"/>
    <p:sldId id="271" r:id="rId20"/>
    <p:sldId id="272" r:id="rId21"/>
    <p:sldId id="273" r:id="rId22"/>
    <p:sldId id="298" r:id="rId23"/>
    <p:sldId id="275"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755" y="141"/>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24036-921B-4483-949D-82D6DDDF1AA7}" type="doc">
      <dgm:prSet loTypeId="urn:microsoft.com/office/officeart/2005/8/layout/hList9" loCatId="list" qsTypeId="urn:microsoft.com/office/officeart/2005/8/quickstyle/simple1" qsCatId="simple" csTypeId="urn:microsoft.com/office/officeart/2005/8/colors/accent5_2" csCatId="accent5" phldr="1"/>
      <dgm:spPr/>
      <dgm:t>
        <a:bodyPr/>
        <a:lstStyle/>
        <a:p>
          <a:endParaRPr lang="it-IT"/>
        </a:p>
      </dgm:t>
    </dgm:pt>
    <dgm:pt modelId="{1A087429-F8AD-4BD5-BD64-EBE4997E311F}">
      <dgm:prSet phldrT="[Testo]"/>
      <dgm:spPr>
        <a:solidFill>
          <a:srgbClr val="18C320"/>
        </a:solidFill>
      </dgm:spPr>
      <dgm:t>
        <a:bodyPr/>
        <a:lstStyle/>
        <a:p>
          <a:r>
            <a:rPr lang="en-US" dirty="0"/>
            <a:t>B2C </a:t>
          </a:r>
          <a:r>
            <a:rPr lang="en-US" dirty="0" err="1"/>
            <a:t>signifie</a:t>
          </a:r>
          <a:r>
            <a:rPr lang="en-US" dirty="0"/>
            <a:t> « business to consumer »</a:t>
          </a:r>
          <a:endParaRPr lang="it-IT" dirty="0"/>
        </a:p>
      </dgm:t>
    </dgm:pt>
    <dgm:pt modelId="{A5C660E1-1258-414D-87DA-4B750764A725}" type="parTrans" cxnId="{18D290D6-B379-4C9B-BFC3-C07E7718CC9B}">
      <dgm:prSet/>
      <dgm:spPr/>
      <dgm:t>
        <a:bodyPr/>
        <a:lstStyle/>
        <a:p>
          <a:endParaRPr lang="it-IT"/>
        </a:p>
      </dgm:t>
    </dgm:pt>
    <dgm:pt modelId="{294E67E5-1E95-431C-91E5-3A95E6D729F2}" type="sibTrans" cxnId="{18D290D6-B379-4C9B-BFC3-C07E7718CC9B}">
      <dgm:prSet/>
      <dgm:spPr/>
      <dgm:t>
        <a:bodyPr/>
        <a:lstStyle/>
        <a:p>
          <a:endParaRPr lang="it-IT"/>
        </a:p>
      </dgm:t>
    </dgm:pt>
    <dgm:pt modelId="{E1780AD5-6926-4E1C-B378-7E5E0D3BCC41}">
      <dgm:prSet phldrT="[Testo]" custT="1"/>
      <dgm:spPr/>
      <dgm:t>
        <a:bodyPr/>
        <a:lstStyle/>
        <a:p>
          <a:pPr algn="just">
            <a:buClr>
              <a:srgbClr val="000000"/>
            </a:buClr>
            <a:buSzPts val="1600"/>
            <a:buFont typeface="Arial"/>
            <a:buNone/>
          </a:pPr>
          <a:r>
            <a:rPr lang="fr-FR" sz="1600" dirty="0"/>
            <a:t>Vendre ou livrer des produits ou des services par une entreprise directement au consommateur final.
</a:t>
          </a:r>
          <a:endParaRPr lang="it-IT" sz="1600" dirty="0"/>
        </a:p>
      </dgm:t>
    </dgm:pt>
    <dgm:pt modelId="{CB1A4068-7AAD-495B-96D4-0BA2F5E86D9D}" type="parTrans" cxnId="{920ED289-54B7-4315-BF2D-DA1BB9B23F71}">
      <dgm:prSet/>
      <dgm:spPr/>
      <dgm:t>
        <a:bodyPr/>
        <a:lstStyle/>
        <a:p>
          <a:endParaRPr lang="it-IT"/>
        </a:p>
      </dgm:t>
    </dgm:pt>
    <dgm:pt modelId="{8ED4294A-ED54-411B-A1B9-C0B57EFF3008}" type="sibTrans" cxnId="{920ED289-54B7-4315-BF2D-DA1BB9B23F71}">
      <dgm:prSet/>
      <dgm:spPr/>
      <dgm:t>
        <a:bodyPr/>
        <a:lstStyle/>
        <a:p>
          <a:endParaRPr lang="it-IT"/>
        </a:p>
      </dgm:t>
    </dgm:pt>
    <dgm:pt modelId="{4759F290-F2B4-4E5E-A838-DCC5BB57AB38}">
      <dgm:prSet phldrT="[Testo]"/>
      <dgm:spPr>
        <a:solidFill>
          <a:srgbClr val="18C320"/>
        </a:solidFill>
      </dgm:spPr>
      <dgm:t>
        <a:bodyPr/>
        <a:lstStyle/>
        <a:p>
          <a:r>
            <a:rPr lang="en-US" dirty="0"/>
            <a:t>B2B </a:t>
          </a:r>
          <a:r>
            <a:rPr lang="en-US" dirty="0" err="1"/>
            <a:t>signifie</a:t>
          </a:r>
          <a:r>
            <a:rPr lang="en-US" dirty="0"/>
            <a:t> « business to business »</a:t>
          </a:r>
          <a:endParaRPr lang="it-IT" dirty="0"/>
        </a:p>
      </dgm:t>
    </dgm:pt>
    <dgm:pt modelId="{0DE50333-E09C-497B-80E3-14E1C62076B5}" type="parTrans" cxnId="{856B5B52-8618-4D29-9AC4-BDEF4D08A5A4}">
      <dgm:prSet/>
      <dgm:spPr/>
      <dgm:t>
        <a:bodyPr/>
        <a:lstStyle/>
        <a:p>
          <a:endParaRPr lang="it-IT"/>
        </a:p>
      </dgm:t>
    </dgm:pt>
    <dgm:pt modelId="{6AF1DCB2-51A2-4C48-93CA-06E288C9A35F}" type="sibTrans" cxnId="{856B5B52-8618-4D29-9AC4-BDEF4D08A5A4}">
      <dgm:prSet/>
      <dgm:spPr/>
      <dgm:t>
        <a:bodyPr/>
        <a:lstStyle/>
        <a:p>
          <a:endParaRPr lang="it-IT"/>
        </a:p>
      </dgm:t>
    </dgm:pt>
    <dgm:pt modelId="{5087EF53-A4CA-4813-89CB-0A4B092E6E80}">
      <dgm:prSet phldrT="[Testo]" custT="1"/>
      <dgm:spPr/>
      <dgm:t>
        <a:bodyPr/>
        <a:lstStyle/>
        <a:p>
          <a:pPr algn="just">
            <a:buClr>
              <a:srgbClr val="000000"/>
            </a:buClr>
            <a:buSzPts val="1600"/>
            <a:buFont typeface="Arial"/>
            <a:buNone/>
          </a:pPr>
          <a:r>
            <a:rPr lang="fr-FR" sz="1600" dirty="0"/>
            <a:t>Vendre ou livrer des produits ou des services d’une entreprise à une entreprise. Le B2B est une transaction ou une entreprise entre entreprises.</a:t>
          </a:r>
          <a:endParaRPr lang="it-IT" sz="1600" dirty="0"/>
        </a:p>
      </dgm:t>
    </dgm:pt>
    <dgm:pt modelId="{EF895991-9998-4CBE-AE31-A2D938B4D8A8}" type="parTrans" cxnId="{F443F206-1857-4E83-9DAC-1AC668175442}">
      <dgm:prSet/>
      <dgm:spPr/>
      <dgm:t>
        <a:bodyPr/>
        <a:lstStyle/>
        <a:p>
          <a:endParaRPr lang="it-IT"/>
        </a:p>
      </dgm:t>
    </dgm:pt>
    <dgm:pt modelId="{3DEF4395-3289-4426-A074-A45B23510E45}" type="sibTrans" cxnId="{F443F206-1857-4E83-9DAC-1AC668175442}">
      <dgm:prSet/>
      <dgm:spPr/>
      <dgm:t>
        <a:bodyPr/>
        <a:lstStyle/>
        <a:p>
          <a:endParaRPr lang="it-IT"/>
        </a:p>
      </dgm:t>
    </dgm:pt>
    <dgm:pt modelId="{A74764FB-68E8-43CD-8E86-5516605B5727}">
      <dgm:prSet phldrT="[Testo]"/>
      <dgm:spPr/>
      <dgm:t>
        <a:bodyPr/>
        <a:lstStyle/>
        <a:p>
          <a:pPr algn="just">
            <a:buClr>
              <a:srgbClr val="000000"/>
            </a:buClr>
            <a:buSzPts val="1600"/>
            <a:buFont typeface="Arial"/>
            <a:buNone/>
          </a:pPr>
          <a:r>
            <a:rPr lang="fr-FR" b="0" i="0" u="none" strike="noStrike" cap="none" dirty="0">
              <a:latin typeface="Arial"/>
              <a:ea typeface="Arial"/>
              <a:cs typeface="Arial"/>
              <a:sym typeface="Wingdings" panose="05000000000000000000" pitchFamily="2" charset="2"/>
            </a:rPr>
            <a:t> Amazon.com, par exemple, est une plate-forme de vente au détail en ligne qui vend des produits de l’entreprise aux consommateurs finaux</a:t>
          </a:r>
          <a:endParaRPr lang="it-IT" dirty="0"/>
        </a:p>
      </dgm:t>
    </dgm:pt>
    <dgm:pt modelId="{F6DDCE62-97E5-4D89-AC53-C0CF3D1A9752}" type="parTrans" cxnId="{4F7E9565-7E9D-4418-B451-C371049A8849}">
      <dgm:prSet/>
      <dgm:spPr/>
      <dgm:t>
        <a:bodyPr/>
        <a:lstStyle/>
        <a:p>
          <a:endParaRPr lang="it-IT"/>
        </a:p>
      </dgm:t>
    </dgm:pt>
    <dgm:pt modelId="{90A3665B-0F56-41F0-8983-C8F5FB73BD04}" type="sibTrans" cxnId="{4F7E9565-7E9D-4418-B451-C371049A8849}">
      <dgm:prSet/>
      <dgm:spPr/>
      <dgm:t>
        <a:bodyPr/>
        <a:lstStyle/>
        <a:p>
          <a:endParaRPr lang="it-IT"/>
        </a:p>
      </dgm:t>
    </dgm:pt>
    <dgm:pt modelId="{50DA3792-84F4-48A7-9B04-ACFF4F3F2998}">
      <dgm:prSet/>
      <dgm:spPr/>
      <dgm:t>
        <a:bodyPr/>
        <a:lstStyle/>
        <a:p>
          <a:r>
            <a:rPr lang="fr-FR" b="0" i="0" u="none" strike="noStrike" cap="none" dirty="0">
              <a:latin typeface="Arial"/>
              <a:ea typeface="Arial"/>
              <a:cs typeface="Arial"/>
              <a:sym typeface="Wingdings" panose="05000000000000000000" pitchFamily="2" charset="2"/>
            </a:rPr>
            <a:t> La société Apple est spécialisée dans l’électronique grand public et les logiciels. Pour produire l’iPhone, ils achèteront des pièces à d’autres entreprises. </a:t>
          </a:r>
          <a:endParaRPr lang="it-IT" dirty="0"/>
        </a:p>
      </dgm:t>
    </dgm:pt>
    <dgm:pt modelId="{EB9E8BDF-8D08-400B-A15F-280BDE5AFC50}" type="parTrans" cxnId="{5C5F636F-DD34-4901-B084-939156902530}">
      <dgm:prSet/>
      <dgm:spPr/>
      <dgm:t>
        <a:bodyPr/>
        <a:lstStyle/>
        <a:p>
          <a:endParaRPr lang="it-IT"/>
        </a:p>
      </dgm:t>
    </dgm:pt>
    <dgm:pt modelId="{27C783B8-6467-4E4B-AC30-1268152541DC}" type="sibTrans" cxnId="{5C5F636F-DD34-4901-B084-939156902530}">
      <dgm:prSet/>
      <dgm:spPr/>
      <dgm:t>
        <a:bodyPr/>
        <a:lstStyle/>
        <a:p>
          <a:endParaRPr lang="it-IT"/>
        </a:p>
      </dgm:t>
    </dgm:pt>
    <dgm:pt modelId="{01BAE2CB-61D5-4003-9297-A87E22EB23AB}" type="pres">
      <dgm:prSet presAssocID="{D4524036-921B-4483-949D-82D6DDDF1AA7}" presName="list" presStyleCnt="0">
        <dgm:presLayoutVars>
          <dgm:dir/>
          <dgm:animLvl val="lvl"/>
        </dgm:presLayoutVars>
      </dgm:prSet>
      <dgm:spPr/>
    </dgm:pt>
    <dgm:pt modelId="{D65B00F4-A5A7-4B9E-8385-9027C4B33408}" type="pres">
      <dgm:prSet presAssocID="{1A087429-F8AD-4BD5-BD64-EBE4997E311F}" presName="posSpace" presStyleCnt="0"/>
      <dgm:spPr/>
    </dgm:pt>
    <dgm:pt modelId="{F3ED9F9C-723C-42A4-8938-80D6557F33D6}" type="pres">
      <dgm:prSet presAssocID="{1A087429-F8AD-4BD5-BD64-EBE4997E311F}" presName="vertFlow" presStyleCnt="0"/>
      <dgm:spPr/>
    </dgm:pt>
    <dgm:pt modelId="{90AC2573-E93C-4588-8EE6-2005324A9701}" type="pres">
      <dgm:prSet presAssocID="{1A087429-F8AD-4BD5-BD64-EBE4997E311F}" presName="topSpace" presStyleCnt="0"/>
      <dgm:spPr/>
    </dgm:pt>
    <dgm:pt modelId="{E349B73F-8F6E-4C49-AA3A-1B0E8AC1791C}" type="pres">
      <dgm:prSet presAssocID="{1A087429-F8AD-4BD5-BD64-EBE4997E311F}" presName="firstComp" presStyleCnt="0"/>
      <dgm:spPr/>
    </dgm:pt>
    <dgm:pt modelId="{1E487C6C-13A0-42BD-9E21-575C599A0CA7}" type="pres">
      <dgm:prSet presAssocID="{1A087429-F8AD-4BD5-BD64-EBE4997E311F}" presName="firstChild" presStyleLbl="bgAccFollowNode1" presStyleIdx="0" presStyleCnt="4"/>
      <dgm:spPr/>
    </dgm:pt>
    <dgm:pt modelId="{CFF00559-51EE-4117-9AA9-699510FE9E12}" type="pres">
      <dgm:prSet presAssocID="{1A087429-F8AD-4BD5-BD64-EBE4997E311F}" presName="firstChildTx" presStyleLbl="bgAccFollowNode1" presStyleIdx="0" presStyleCnt="4">
        <dgm:presLayoutVars>
          <dgm:bulletEnabled val="1"/>
        </dgm:presLayoutVars>
      </dgm:prSet>
      <dgm:spPr/>
    </dgm:pt>
    <dgm:pt modelId="{43065889-52E5-411F-99C3-44B7D1F3FA37}" type="pres">
      <dgm:prSet presAssocID="{A74764FB-68E8-43CD-8E86-5516605B5727}" presName="comp" presStyleCnt="0"/>
      <dgm:spPr/>
    </dgm:pt>
    <dgm:pt modelId="{BBBAC2E9-F9E4-4045-984A-0BD5739416ED}" type="pres">
      <dgm:prSet presAssocID="{A74764FB-68E8-43CD-8E86-5516605B5727}" presName="child" presStyleLbl="bgAccFollowNode1" presStyleIdx="1" presStyleCnt="4"/>
      <dgm:spPr/>
    </dgm:pt>
    <dgm:pt modelId="{B250A7C5-1F79-4056-BA11-AB37B7D58CA0}" type="pres">
      <dgm:prSet presAssocID="{A74764FB-68E8-43CD-8E86-5516605B5727}" presName="childTx" presStyleLbl="bgAccFollowNode1" presStyleIdx="1" presStyleCnt="4">
        <dgm:presLayoutVars>
          <dgm:bulletEnabled val="1"/>
        </dgm:presLayoutVars>
      </dgm:prSet>
      <dgm:spPr/>
    </dgm:pt>
    <dgm:pt modelId="{52D5087F-07C3-438C-9C28-DD9C64CB9E2B}" type="pres">
      <dgm:prSet presAssocID="{1A087429-F8AD-4BD5-BD64-EBE4997E311F}" presName="negSpace" presStyleCnt="0"/>
      <dgm:spPr/>
    </dgm:pt>
    <dgm:pt modelId="{54373A0B-4057-4C55-8308-1DF7FB64C327}" type="pres">
      <dgm:prSet presAssocID="{1A087429-F8AD-4BD5-BD64-EBE4997E311F}" presName="circle" presStyleLbl="node1" presStyleIdx="0" presStyleCnt="2"/>
      <dgm:spPr/>
    </dgm:pt>
    <dgm:pt modelId="{962BE17E-8DB4-4B17-A1B9-CFAAC18E5482}" type="pres">
      <dgm:prSet presAssocID="{294E67E5-1E95-431C-91E5-3A95E6D729F2}" presName="transSpace" presStyleCnt="0"/>
      <dgm:spPr/>
    </dgm:pt>
    <dgm:pt modelId="{437A047F-8A94-4049-BB73-8D13E11E6EE7}" type="pres">
      <dgm:prSet presAssocID="{4759F290-F2B4-4E5E-A838-DCC5BB57AB38}" presName="posSpace" presStyleCnt="0"/>
      <dgm:spPr/>
    </dgm:pt>
    <dgm:pt modelId="{31715E87-D4BA-439C-8EE9-39BCC86D80E1}" type="pres">
      <dgm:prSet presAssocID="{4759F290-F2B4-4E5E-A838-DCC5BB57AB38}" presName="vertFlow" presStyleCnt="0"/>
      <dgm:spPr/>
    </dgm:pt>
    <dgm:pt modelId="{11C139F2-7B32-4920-BE44-2C6323E19364}" type="pres">
      <dgm:prSet presAssocID="{4759F290-F2B4-4E5E-A838-DCC5BB57AB38}" presName="topSpace" presStyleCnt="0"/>
      <dgm:spPr/>
    </dgm:pt>
    <dgm:pt modelId="{6183FE03-A9BE-4904-A0AC-7A6C6661740D}" type="pres">
      <dgm:prSet presAssocID="{4759F290-F2B4-4E5E-A838-DCC5BB57AB38}" presName="firstComp" presStyleCnt="0"/>
      <dgm:spPr/>
    </dgm:pt>
    <dgm:pt modelId="{C7E3B49C-3CF7-4B89-A2FE-125D9143C5D7}" type="pres">
      <dgm:prSet presAssocID="{4759F290-F2B4-4E5E-A838-DCC5BB57AB38}" presName="firstChild" presStyleLbl="bgAccFollowNode1" presStyleIdx="2" presStyleCnt="4"/>
      <dgm:spPr/>
    </dgm:pt>
    <dgm:pt modelId="{E338D754-189F-4684-9F7C-20D6C899E241}" type="pres">
      <dgm:prSet presAssocID="{4759F290-F2B4-4E5E-A838-DCC5BB57AB38}" presName="firstChildTx" presStyleLbl="bgAccFollowNode1" presStyleIdx="2" presStyleCnt="4">
        <dgm:presLayoutVars>
          <dgm:bulletEnabled val="1"/>
        </dgm:presLayoutVars>
      </dgm:prSet>
      <dgm:spPr/>
    </dgm:pt>
    <dgm:pt modelId="{7F417C86-4FB1-4C49-9980-2D9115F7EF00}" type="pres">
      <dgm:prSet presAssocID="{50DA3792-84F4-48A7-9B04-ACFF4F3F2998}" presName="comp" presStyleCnt="0"/>
      <dgm:spPr/>
    </dgm:pt>
    <dgm:pt modelId="{61AB16D7-9C23-4877-A546-A68E224E619E}" type="pres">
      <dgm:prSet presAssocID="{50DA3792-84F4-48A7-9B04-ACFF4F3F2998}" presName="child" presStyleLbl="bgAccFollowNode1" presStyleIdx="3" presStyleCnt="4"/>
      <dgm:spPr/>
    </dgm:pt>
    <dgm:pt modelId="{547E35F6-D7AD-4D4C-850D-636A0384F2E5}" type="pres">
      <dgm:prSet presAssocID="{50DA3792-84F4-48A7-9B04-ACFF4F3F2998}" presName="childTx" presStyleLbl="bgAccFollowNode1" presStyleIdx="3" presStyleCnt="4">
        <dgm:presLayoutVars>
          <dgm:bulletEnabled val="1"/>
        </dgm:presLayoutVars>
      </dgm:prSet>
      <dgm:spPr/>
    </dgm:pt>
    <dgm:pt modelId="{C2F6ABD5-B44F-496A-9A49-9C8C1AA14CB8}" type="pres">
      <dgm:prSet presAssocID="{4759F290-F2B4-4E5E-A838-DCC5BB57AB38}" presName="negSpace" presStyleCnt="0"/>
      <dgm:spPr/>
    </dgm:pt>
    <dgm:pt modelId="{F2D03BFC-9381-460C-9B6F-B128CE3B407F}" type="pres">
      <dgm:prSet presAssocID="{4759F290-F2B4-4E5E-A838-DCC5BB57AB38}" presName="circle" presStyleLbl="node1" presStyleIdx="1" presStyleCnt="2"/>
      <dgm:spPr/>
    </dgm:pt>
  </dgm:ptLst>
  <dgm:cxnLst>
    <dgm:cxn modelId="{F443F206-1857-4E83-9DAC-1AC668175442}" srcId="{4759F290-F2B4-4E5E-A838-DCC5BB57AB38}" destId="{5087EF53-A4CA-4813-89CB-0A4B092E6E80}" srcOrd="0" destOrd="0" parTransId="{EF895991-9998-4CBE-AE31-A2D938B4D8A8}" sibTransId="{3DEF4395-3289-4426-A074-A45B23510E45}"/>
    <dgm:cxn modelId="{1C4BE42C-DFBB-4F1D-8DF2-24C38C9A85FF}" type="presOf" srcId="{1A087429-F8AD-4BD5-BD64-EBE4997E311F}" destId="{54373A0B-4057-4C55-8308-1DF7FB64C327}" srcOrd="0" destOrd="0" presId="urn:microsoft.com/office/officeart/2005/8/layout/hList9"/>
    <dgm:cxn modelId="{4F7E9565-7E9D-4418-B451-C371049A8849}" srcId="{1A087429-F8AD-4BD5-BD64-EBE4997E311F}" destId="{A74764FB-68E8-43CD-8E86-5516605B5727}" srcOrd="1" destOrd="0" parTransId="{F6DDCE62-97E5-4D89-AC53-C0CF3D1A9752}" sibTransId="{90A3665B-0F56-41F0-8983-C8F5FB73BD04}"/>
    <dgm:cxn modelId="{9180AE69-F8CF-4F5E-A23D-CECE05B0AF95}" type="presOf" srcId="{E1780AD5-6926-4E1C-B378-7E5E0D3BCC41}" destId="{CFF00559-51EE-4117-9AA9-699510FE9E12}" srcOrd="1" destOrd="0" presId="urn:microsoft.com/office/officeart/2005/8/layout/hList9"/>
    <dgm:cxn modelId="{03A5D24A-AE1F-410F-9A5B-B6AC013B8D90}" type="presOf" srcId="{4759F290-F2B4-4E5E-A838-DCC5BB57AB38}" destId="{F2D03BFC-9381-460C-9B6F-B128CE3B407F}" srcOrd="0" destOrd="0" presId="urn:microsoft.com/office/officeart/2005/8/layout/hList9"/>
    <dgm:cxn modelId="{5C5F636F-DD34-4901-B084-939156902530}" srcId="{4759F290-F2B4-4E5E-A838-DCC5BB57AB38}" destId="{50DA3792-84F4-48A7-9B04-ACFF4F3F2998}" srcOrd="1" destOrd="0" parTransId="{EB9E8BDF-8D08-400B-A15F-280BDE5AFC50}" sibTransId="{27C783B8-6467-4E4B-AC30-1268152541DC}"/>
    <dgm:cxn modelId="{DA124B51-7D53-47C4-BDDD-BEA87C685217}" type="presOf" srcId="{A74764FB-68E8-43CD-8E86-5516605B5727}" destId="{B250A7C5-1F79-4056-BA11-AB37B7D58CA0}" srcOrd="1" destOrd="0" presId="urn:microsoft.com/office/officeart/2005/8/layout/hList9"/>
    <dgm:cxn modelId="{856B5B52-8618-4D29-9AC4-BDEF4D08A5A4}" srcId="{D4524036-921B-4483-949D-82D6DDDF1AA7}" destId="{4759F290-F2B4-4E5E-A838-DCC5BB57AB38}" srcOrd="1" destOrd="0" parTransId="{0DE50333-E09C-497B-80E3-14E1C62076B5}" sibTransId="{6AF1DCB2-51A2-4C48-93CA-06E288C9A35F}"/>
    <dgm:cxn modelId="{7B0A6682-D3A7-42C1-99FA-0B3E679A7F45}" type="presOf" srcId="{A74764FB-68E8-43CD-8E86-5516605B5727}" destId="{BBBAC2E9-F9E4-4045-984A-0BD5739416ED}" srcOrd="0" destOrd="0" presId="urn:microsoft.com/office/officeart/2005/8/layout/hList9"/>
    <dgm:cxn modelId="{920ED289-54B7-4315-BF2D-DA1BB9B23F71}" srcId="{1A087429-F8AD-4BD5-BD64-EBE4997E311F}" destId="{E1780AD5-6926-4E1C-B378-7E5E0D3BCC41}" srcOrd="0" destOrd="0" parTransId="{CB1A4068-7AAD-495B-96D4-0BA2F5E86D9D}" sibTransId="{8ED4294A-ED54-411B-A1B9-C0B57EFF3008}"/>
    <dgm:cxn modelId="{1F0E5C92-1B9F-4240-8409-CDC03C650245}" type="presOf" srcId="{D4524036-921B-4483-949D-82D6DDDF1AA7}" destId="{01BAE2CB-61D5-4003-9297-A87E22EB23AB}" srcOrd="0" destOrd="0" presId="urn:microsoft.com/office/officeart/2005/8/layout/hList9"/>
    <dgm:cxn modelId="{F43B849A-F5B5-4B0B-88E0-AB6AF7133860}" type="presOf" srcId="{50DA3792-84F4-48A7-9B04-ACFF4F3F2998}" destId="{61AB16D7-9C23-4877-A546-A68E224E619E}" srcOrd="0" destOrd="0" presId="urn:microsoft.com/office/officeart/2005/8/layout/hList9"/>
    <dgm:cxn modelId="{45B95DA3-99B4-47FD-8809-DDBD114519CD}" type="presOf" srcId="{E1780AD5-6926-4E1C-B378-7E5E0D3BCC41}" destId="{1E487C6C-13A0-42BD-9E21-575C599A0CA7}" srcOrd="0" destOrd="0" presId="urn:microsoft.com/office/officeart/2005/8/layout/hList9"/>
    <dgm:cxn modelId="{CFEC55C0-42EC-4C08-A548-EA5EFB5315E3}" type="presOf" srcId="{5087EF53-A4CA-4813-89CB-0A4B092E6E80}" destId="{E338D754-189F-4684-9F7C-20D6C899E241}" srcOrd="1" destOrd="0" presId="urn:microsoft.com/office/officeart/2005/8/layout/hList9"/>
    <dgm:cxn modelId="{BD771CCA-5C28-41F5-911F-B719936DA43A}" type="presOf" srcId="{50DA3792-84F4-48A7-9B04-ACFF4F3F2998}" destId="{547E35F6-D7AD-4D4C-850D-636A0384F2E5}" srcOrd="1" destOrd="0" presId="urn:microsoft.com/office/officeart/2005/8/layout/hList9"/>
    <dgm:cxn modelId="{18D290D6-B379-4C9B-BFC3-C07E7718CC9B}" srcId="{D4524036-921B-4483-949D-82D6DDDF1AA7}" destId="{1A087429-F8AD-4BD5-BD64-EBE4997E311F}" srcOrd="0" destOrd="0" parTransId="{A5C660E1-1258-414D-87DA-4B750764A725}" sibTransId="{294E67E5-1E95-431C-91E5-3A95E6D729F2}"/>
    <dgm:cxn modelId="{819C85E4-A66E-4AFA-9C95-0477C916DD76}" type="presOf" srcId="{5087EF53-A4CA-4813-89CB-0A4B092E6E80}" destId="{C7E3B49C-3CF7-4B89-A2FE-125D9143C5D7}" srcOrd="0" destOrd="0" presId="urn:microsoft.com/office/officeart/2005/8/layout/hList9"/>
    <dgm:cxn modelId="{E2458064-3618-4CB8-90D8-86E449812266}" type="presParOf" srcId="{01BAE2CB-61D5-4003-9297-A87E22EB23AB}" destId="{D65B00F4-A5A7-4B9E-8385-9027C4B33408}" srcOrd="0" destOrd="0" presId="urn:microsoft.com/office/officeart/2005/8/layout/hList9"/>
    <dgm:cxn modelId="{316289F6-2D43-48C3-8444-8C59A85F2699}" type="presParOf" srcId="{01BAE2CB-61D5-4003-9297-A87E22EB23AB}" destId="{F3ED9F9C-723C-42A4-8938-80D6557F33D6}" srcOrd="1" destOrd="0" presId="urn:microsoft.com/office/officeart/2005/8/layout/hList9"/>
    <dgm:cxn modelId="{2CE52EF6-F3C6-47BE-B04F-3C9E20D8F972}" type="presParOf" srcId="{F3ED9F9C-723C-42A4-8938-80D6557F33D6}" destId="{90AC2573-E93C-4588-8EE6-2005324A9701}" srcOrd="0" destOrd="0" presId="urn:microsoft.com/office/officeart/2005/8/layout/hList9"/>
    <dgm:cxn modelId="{A86923AC-DA8E-421C-A581-FEB79DD8F75D}" type="presParOf" srcId="{F3ED9F9C-723C-42A4-8938-80D6557F33D6}" destId="{E349B73F-8F6E-4C49-AA3A-1B0E8AC1791C}" srcOrd="1" destOrd="0" presId="urn:microsoft.com/office/officeart/2005/8/layout/hList9"/>
    <dgm:cxn modelId="{0ECB3265-F8D1-4C7C-A138-FEEDD81D543D}" type="presParOf" srcId="{E349B73F-8F6E-4C49-AA3A-1B0E8AC1791C}" destId="{1E487C6C-13A0-42BD-9E21-575C599A0CA7}" srcOrd="0" destOrd="0" presId="urn:microsoft.com/office/officeart/2005/8/layout/hList9"/>
    <dgm:cxn modelId="{964525CA-9AF6-47D7-AB14-13FD53FC44FC}" type="presParOf" srcId="{E349B73F-8F6E-4C49-AA3A-1B0E8AC1791C}" destId="{CFF00559-51EE-4117-9AA9-699510FE9E12}" srcOrd="1" destOrd="0" presId="urn:microsoft.com/office/officeart/2005/8/layout/hList9"/>
    <dgm:cxn modelId="{0ADD3850-1F6D-4204-A97B-371842972A8E}" type="presParOf" srcId="{F3ED9F9C-723C-42A4-8938-80D6557F33D6}" destId="{43065889-52E5-411F-99C3-44B7D1F3FA37}" srcOrd="2" destOrd="0" presId="urn:microsoft.com/office/officeart/2005/8/layout/hList9"/>
    <dgm:cxn modelId="{7CF953F4-C8CF-4ACD-B2CD-CEDC6029B33F}" type="presParOf" srcId="{43065889-52E5-411F-99C3-44B7D1F3FA37}" destId="{BBBAC2E9-F9E4-4045-984A-0BD5739416ED}" srcOrd="0" destOrd="0" presId="urn:microsoft.com/office/officeart/2005/8/layout/hList9"/>
    <dgm:cxn modelId="{64268AE9-9F19-47A2-BB2E-8838E36D41EF}" type="presParOf" srcId="{43065889-52E5-411F-99C3-44B7D1F3FA37}" destId="{B250A7C5-1F79-4056-BA11-AB37B7D58CA0}" srcOrd="1" destOrd="0" presId="urn:microsoft.com/office/officeart/2005/8/layout/hList9"/>
    <dgm:cxn modelId="{14959156-A9F5-4BC2-8EC6-705EE0A99244}" type="presParOf" srcId="{01BAE2CB-61D5-4003-9297-A87E22EB23AB}" destId="{52D5087F-07C3-438C-9C28-DD9C64CB9E2B}" srcOrd="2" destOrd="0" presId="urn:microsoft.com/office/officeart/2005/8/layout/hList9"/>
    <dgm:cxn modelId="{3E3F5D72-4120-4C34-A5B7-6F45667A5588}" type="presParOf" srcId="{01BAE2CB-61D5-4003-9297-A87E22EB23AB}" destId="{54373A0B-4057-4C55-8308-1DF7FB64C327}" srcOrd="3" destOrd="0" presId="urn:microsoft.com/office/officeart/2005/8/layout/hList9"/>
    <dgm:cxn modelId="{C7C64A89-2DB2-4508-84DA-9B337BA10B3F}" type="presParOf" srcId="{01BAE2CB-61D5-4003-9297-A87E22EB23AB}" destId="{962BE17E-8DB4-4B17-A1B9-CFAAC18E5482}" srcOrd="4" destOrd="0" presId="urn:microsoft.com/office/officeart/2005/8/layout/hList9"/>
    <dgm:cxn modelId="{822AAA74-C491-47F1-8941-CF243386711D}" type="presParOf" srcId="{01BAE2CB-61D5-4003-9297-A87E22EB23AB}" destId="{437A047F-8A94-4049-BB73-8D13E11E6EE7}" srcOrd="5" destOrd="0" presId="urn:microsoft.com/office/officeart/2005/8/layout/hList9"/>
    <dgm:cxn modelId="{4B5C23CA-B853-4807-91DC-DD1B1DF7737C}" type="presParOf" srcId="{01BAE2CB-61D5-4003-9297-A87E22EB23AB}" destId="{31715E87-D4BA-439C-8EE9-39BCC86D80E1}" srcOrd="6" destOrd="0" presId="urn:microsoft.com/office/officeart/2005/8/layout/hList9"/>
    <dgm:cxn modelId="{AFE9954B-6499-469E-B38A-B717D438F3C9}" type="presParOf" srcId="{31715E87-D4BA-439C-8EE9-39BCC86D80E1}" destId="{11C139F2-7B32-4920-BE44-2C6323E19364}" srcOrd="0" destOrd="0" presId="urn:microsoft.com/office/officeart/2005/8/layout/hList9"/>
    <dgm:cxn modelId="{CEA793E3-8A51-4609-897E-E36743A857BA}" type="presParOf" srcId="{31715E87-D4BA-439C-8EE9-39BCC86D80E1}" destId="{6183FE03-A9BE-4904-A0AC-7A6C6661740D}" srcOrd="1" destOrd="0" presId="urn:microsoft.com/office/officeart/2005/8/layout/hList9"/>
    <dgm:cxn modelId="{FC08B9AA-1355-4944-9C2A-66B0C7B8D502}" type="presParOf" srcId="{6183FE03-A9BE-4904-A0AC-7A6C6661740D}" destId="{C7E3B49C-3CF7-4B89-A2FE-125D9143C5D7}" srcOrd="0" destOrd="0" presId="urn:microsoft.com/office/officeart/2005/8/layout/hList9"/>
    <dgm:cxn modelId="{4705D049-7EEA-42BA-AD42-2B8D1F2C0A31}" type="presParOf" srcId="{6183FE03-A9BE-4904-A0AC-7A6C6661740D}" destId="{E338D754-189F-4684-9F7C-20D6C899E241}" srcOrd="1" destOrd="0" presId="urn:microsoft.com/office/officeart/2005/8/layout/hList9"/>
    <dgm:cxn modelId="{ABE92AA5-3076-4379-A4E7-26378373223D}" type="presParOf" srcId="{31715E87-D4BA-439C-8EE9-39BCC86D80E1}" destId="{7F417C86-4FB1-4C49-9980-2D9115F7EF00}" srcOrd="2" destOrd="0" presId="urn:microsoft.com/office/officeart/2005/8/layout/hList9"/>
    <dgm:cxn modelId="{61AB889E-1B27-4C90-85B5-88AE98EF0EC0}" type="presParOf" srcId="{7F417C86-4FB1-4C49-9980-2D9115F7EF00}" destId="{61AB16D7-9C23-4877-A546-A68E224E619E}" srcOrd="0" destOrd="0" presId="urn:microsoft.com/office/officeart/2005/8/layout/hList9"/>
    <dgm:cxn modelId="{CCA0A31A-DE7A-440C-8599-547BBD805A95}" type="presParOf" srcId="{7F417C86-4FB1-4C49-9980-2D9115F7EF00}" destId="{547E35F6-D7AD-4D4C-850D-636A0384F2E5}" srcOrd="1" destOrd="0" presId="urn:microsoft.com/office/officeart/2005/8/layout/hList9"/>
    <dgm:cxn modelId="{359029E2-A19A-47CD-80F6-236D2E021042}" type="presParOf" srcId="{01BAE2CB-61D5-4003-9297-A87E22EB23AB}" destId="{C2F6ABD5-B44F-496A-9A49-9C8C1AA14CB8}" srcOrd="7" destOrd="0" presId="urn:microsoft.com/office/officeart/2005/8/layout/hList9"/>
    <dgm:cxn modelId="{D6259427-EE53-43A8-A378-3BD705DC8E96}" type="presParOf" srcId="{01BAE2CB-61D5-4003-9297-A87E22EB23AB}" destId="{F2D03BFC-9381-460C-9B6F-B128CE3B407F}"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3CBFA1-D44C-49F8-AB50-E71DE9DC7EEC}"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it-IT"/>
        </a:p>
      </dgm:t>
    </dgm:pt>
    <dgm:pt modelId="{25DA1A69-C130-4B14-A20C-A6E5D22F79C7}">
      <dgm:prSet phldrT="[Testo]" custT="1"/>
      <dgm:spPr>
        <a:ln>
          <a:solidFill>
            <a:srgbClr val="18C320"/>
          </a:solidFill>
        </a:ln>
      </dgm:spPr>
      <dgm:t>
        <a:bodyPr/>
        <a:lstStyle/>
        <a:p>
          <a:pPr>
            <a:buSzPts val="1600"/>
            <a:buFont typeface="Arial" panose="020B0604020202020204" pitchFamily="34" charset="0"/>
            <a:buChar char="•"/>
          </a:pPr>
          <a:r>
            <a:rPr lang="fr-FR" sz="1800" b="1" i="0" u="none" strike="noStrike" cap="none" dirty="0">
              <a:solidFill>
                <a:srgbClr val="18C320"/>
              </a:solidFill>
              <a:latin typeface="Arial"/>
              <a:ea typeface="Arial"/>
              <a:cs typeface="Arial"/>
              <a:sym typeface="Arial"/>
            </a:rPr>
            <a:t>Chaîne de production (B2B): </a:t>
          </a:r>
          <a:r>
            <a:rPr lang="fr-FR" sz="1800" b="0" i="0" u="none" strike="noStrike" cap="none" dirty="0">
              <a:solidFill>
                <a:schemeClr val="tx1"/>
              </a:solidFill>
              <a:latin typeface="Arial"/>
              <a:ea typeface="Arial"/>
              <a:cs typeface="Arial"/>
              <a:sym typeface="Arial"/>
            </a:rPr>
            <a:t>le dernier kilomètre joue un rôle crucial car l’approvisionnement en matières premières est effectué pour faire progresser les processus de production des usines.</a:t>
          </a:r>
          <a:endParaRPr lang="it-IT" sz="1800" dirty="0"/>
        </a:p>
      </dgm:t>
    </dgm:pt>
    <dgm:pt modelId="{9FEEB5DC-E2E8-4A79-8F08-42BF5F68CDD8}" type="parTrans" cxnId="{501A3186-6B4A-4E62-B6AA-7798FA7F3BFE}">
      <dgm:prSet/>
      <dgm:spPr/>
      <dgm:t>
        <a:bodyPr/>
        <a:lstStyle/>
        <a:p>
          <a:endParaRPr lang="it-IT" sz="1800"/>
        </a:p>
      </dgm:t>
    </dgm:pt>
    <dgm:pt modelId="{E3EF5B25-DED6-412A-9F89-8823816982B2}" type="sibTrans" cxnId="{501A3186-6B4A-4E62-B6AA-7798FA7F3BFE}">
      <dgm:prSet/>
      <dgm:spPr/>
      <dgm:t>
        <a:bodyPr/>
        <a:lstStyle/>
        <a:p>
          <a:endParaRPr lang="it-IT" sz="1800"/>
        </a:p>
      </dgm:t>
    </dgm:pt>
    <dgm:pt modelId="{D321485B-E857-4098-91F7-A7596970E6BE}">
      <dgm:prSet custT="1"/>
      <dgm:spPr>
        <a:noFill/>
        <a:ln>
          <a:solidFill>
            <a:srgbClr val="18C320"/>
          </a:solidFill>
        </a:ln>
      </dgm:spPr>
      <dgm:t>
        <a:bodyPr/>
        <a:lstStyle/>
        <a:p>
          <a:r>
            <a:rPr lang="fr-FR" sz="1800" b="1" i="0" u="none" strike="noStrike" kern="1200" cap="none" dirty="0">
              <a:solidFill>
                <a:srgbClr val="18C320"/>
              </a:solidFill>
              <a:latin typeface="Arial"/>
              <a:ea typeface="Arial"/>
              <a:cs typeface="Arial"/>
              <a:sym typeface="Arial"/>
            </a:rPr>
            <a:t>Chaîne de distribution (B2B): </a:t>
          </a:r>
          <a:r>
            <a:rPr lang="fr-FR" sz="1800" b="0" i="0" u="none" strike="noStrike" kern="1200" cap="none" dirty="0">
              <a:solidFill>
                <a:srgbClr val="000000"/>
              </a:solidFill>
              <a:latin typeface="Arial"/>
              <a:ea typeface="Arial"/>
              <a:cs typeface="Arial"/>
              <a:sym typeface="Arial"/>
            </a:rPr>
            <a:t>dans ce cas, le dernier kilomètre livre les produits nécessaires pour stocker les étagères des magasins.</a:t>
          </a:r>
          <a:endParaRPr lang="en-US" sz="1800" b="0" i="0" u="none" strike="noStrike" kern="1200" cap="none" dirty="0">
            <a:latin typeface="Arial"/>
            <a:ea typeface="Arial"/>
            <a:cs typeface="Arial"/>
            <a:sym typeface="Arial"/>
          </a:endParaRPr>
        </a:p>
      </dgm:t>
    </dgm:pt>
    <dgm:pt modelId="{91885B9B-0F42-48B1-83B5-91578EE4ADBC}" type="parTrans" cxnId="{F2E01560-D2CE-4ABB-9AF1-689FC4652B4A}">
      <dgm:prSet/>
      <dgm:spPr/>
      <dgm:t>
        <a:bodyPr/>
        <a:lstStyle/>
        <a:p>
          <a:endParaRPr lang="it-IT" sz="1800"/>
        </a:p>
      </dgm:t>
    </dgm:pt>
    <dgm:pt modelId="{3B6F9B35-1975-4E10-AABF-EE409F184F4E}" type="sibTrans" cxnId="{F2E01560-D2CE-4ABB-9AF1-689FC4652B4A}">
      <dgm:prSet/>
      <dgm:spPr/>
      <dgm:t>
        <a:bodyPr/>
        <a:lstStyle/>
        <a:p>
          <a:endParaRPr lang="it-IT" sz="1800"/>
        </a:p>
      </dgm:t>
    </dgm:pt>
    <dgm:pt modelId="{86AE1261-6FF6-4A58-9CBB-0DBF4DC2FD9A}" type="pres">
      <dgm:prSet presAssocID="{EC3CBFA1-D44C-49F8-AB50-E71DE9DC7EEC}" presName="diagram" presStyleCnt="0">
        <dgm:presLayoutVars>
          <dgm:dir/>
          <dgm:resizeHandles val="exact"/>
        </dgm:presLayoutVars>
      </dgm:prSet>
      <dgm:spPr/>
    </dgm:pt>
    <dgm:pt modelId="{DDDDF85E-07E3-40F2-84E7-D37330327CA4}" type="pres">
      <dgm:prSet presAssocID="{25DA1A69-C130-4B14-A20C-A6E5D22F79C7}" presName="node" presStyleLbl="node1" presStyleIdx="0" presStyleCnt="2">
        <dgm:presLayoutVars>
          <dgm:bulletEnabled val="1"/>
        </dgm:presLayoutVars>
      </dgm:prSet>
      <dgm:spPr/>
    </dgm:pt>
    <dgm:pt modelId="{F3958FFF-477D-4183-B57C-6E570029F8CA}" type="pres">
      <dgm:prSet presAssocID="{E3EF5B25-DED6-412A-9F89-8823816982B2}" presName="sibTrans" presStyleCnt="0"/>
      <dgm:spPr/>
    </dgm:pt>
    <dgm:pt modelId="{71A523CF-7400-4DB0-8980-1E2FF8019313}" type="pres">
      <dgm:prSet presAssocID="{D321485B-E857-4098-91F7-A7596970E6BE}" presName="node" presStyleLbl="node1" presStyleIdx="1" presStyleCnt="2">
        <dgm:presLayoutVars>
          <dgm:bulletEnabled val="1"/>
        </dgm:presLayoutVars>
      </dgm:prSet>
      <dgm:spPr/>
    </dgm:pt>
  </dgm:ptLst>
  <dgm:cxnLst>
    <dgm:cxn modelId="{7D1FFB05-D032-46CB-9D42-7B456D737769}" type="presOf" srcId="{D321485B-E857-4098-91F7-A7596970E6BE}" destId="{71A523CF-7400-4DB0-8980-1E2FF8019313}" srcOrd="0" destOrd="0" presId="urn:microsoft.com/office/officeart/2005/8/layout/default"/>
    <dgm:cxn modelId="{F2E01560-D2CE-4ABB-9AF1-689FC4652B4A}" srcId="{EC3CBFA1-D44C-49F8-AB50-E71DE9DC7EEC}" destId="{D321485B-E857-4098-91F7-A7596970E6BE}" srcOrd="1" destOrd="0" parTransId="{91885B9B-0F42-48B1-83B5-91578EE4ADBC}" sibTransId="{3B6F9B35-1975-4E10-AABF-EE409F184F4E}"/>
    <dgm:cxn modelId="{C787FA47-9C55-4AC1-BE8E-D95A8CA58213}" type="presOf" srcId="{EC3CBFA1-D44C-49F8-AB50-E71DE9DC7EEC}" destId="{86AE1261-6FF6-4A58-9CBB-0DBF4DC2FD9A}" srcOrd="0" destOrd="0" presId="urn:microsoft.com/office/officeart/2005/8/layout/default"/>
    <dgm:cxn modelId="{501A3186-6B4A-4E62-B6AA-7798FA7F3BFE}" srcId="{EC3CBFA1-D44C-49F8-AB50-E71DE9DC7EEC}" destId="{25DA1A69-C130-4B14-A20C-A6E5D22F79C7}" srcOrd="0" destOrd="0" parTransId="{9FEEB5DC-E2E8-4A79-8F08-42BF5F68CDD8}" sibTransId="{E3EF5B25-DED6-412A-9F89-8823816982B2}"/>
    <dgm:cxn modelId="{8C97FCB6-9EE7-4EA7-A995-11F53CC5095E}" type="presOf" srcId="{25DA1A69-C130-4B14-A20C-A6E5D22F79C7}" destId="{DDDDF85E-07E3-40F2-84E7-D37330327CA4}" srcOrd="0" destOrd="0" presId="urn:microsoft.com/office/officeart/2005/8/layout/default"/>
    <dgm:cxn modelId="{6948FE93-D7E6-41FD-AA7B-A2E59B7F739E}" type="presParOf" srcId="{86AE1261-6FF6-4A58-9CBB-0DBF4DC2FD9A}" destId="{DDDDF85E-07E3-40F2-84E7-D37330327CA4}" srcOrd="0" destOrd="0" presId="urn:microsoft.com/office/officeart/2005/8/layout/default"/>
    <dgm:cxn modelId="{262A1B73-AD75-47B0-AC31-3E2DD47B1F04}" type="presParOf" srcId="{86AE1261-6FF6-4A58-9CBB-0DBF4DC2FD9A}" destId="{F3958FFF-477D-4183-B57C-6E570029F8CA}" srcOrd="1" destOrd="0" presId="urn:microsoft.com/office/officeart/2005/8/layout/default"/>
    <dgm:cxn modelId="{61D42B20-A5B0-4303-8238-55D252F9C07A}" type="presParOf" srcId="{86AE1261-6FF6-4A58-9CBB-0DBF4DC2FD9A}" destId="{71A523CF-7400-4DB0-8980-1E2FF8019313}"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927828-9EA4-4338-B4B9-6B8322364B5C}" type="doc">
      <dgm:prSet loTypeId="urn:microsoft.com/office/officeart/2005/8/layout/bProcess3" loCatId="process" qsTypeId="urn:microsoft.com/office/officeart/2005/8/quickstyle/simple1" qsCatId="simple" csTypeId="urn:microsoft.com/office/officeart/2005/8/colors/accent0_1" csCatId="mainScheme" phldr="1"/>
      <dgm:spPr/>
    </dgm:pt>
    <dgm:pt modelId="{F9CD7D13-A12B-4909-AD13-48C1EB1AB5F6}">
      <dgm:prSet phldrT="[Testo]" custT="1"/>
      <dgm:spPr/>
      <dgm:t>
        <a:bodyPr/>
        <a:lstStyle/>
        <a:p>
          <a:pPr>
            <a:buClr>
              <a:srgbClr val="000000"/>
            </a:buClr>
            <a:buSzPts val="1600"/>
            <a:buFont typeface="Arial"/>
            <a:buNone/>
          </a:pPr>
          <a:r>
            <a:rPr lang="fr-FR" sz="1200" b="1" i="0" u="none" strike="noStrike" cap="none" dirty="0">
              <a:latin typeface="+mj-lt"/>
              <a:ea typeface="Arial"/>
              <a:cs typeface="Arial"/>
              <a:sym typeface="Arial"/>
            </a:rPr>
            <a:t>Le client passe une commande en ligne </a:t>
          </a:r>
          <a:r>
            <a:rPr lang="fr-FR" sz="1200" b="0" i="0" u="none" strike="noStrike" cap="none" dirty="0">
              <a:latin typeface="+mj-lt"/>
              <a:ea typeface="Arial"/>
              <a:cs typeface="Arial"/>
              <a:sym typeface="Arial"/>
            </a:rPr>
            <a:t>à l’aide d’un navigateur web ou d’une application mobile</a:t>
          </a:r>
          <a:endParaRPr lang="it-IT" sz="1200" dirty="0">
            <a:latin typeface="+mj-lt"/>
          </a:endParaRPr>
        </a:p>
      </dgm:t>
    </dgm:pt>
    <dgm:pt modelId="{9B1588AB-9D7C-461B-955C-651A7A1D6B47}" type="parTrans" cxnId="{E7ACDB9E-BE02-41BF-B764-55D26026445F}">
      <dgm:prSet/>
      <dgm:spPr/>
      <dgm:t>
        <a:bodyPr/>
        <a:lstStyle/>
        <a:p>
          <a:endParaRPr lang="it-IT" sz="1200">
            <a:latin typeface="+mj-lt"/>
          </a:endParaRPr>
        </a:p>
      </dgm:t>
    </dgm:pt>
    <dgm:pt modelId="{E0AEEDFB-3BA6-44C1-AB58-F4619FB99D7A}" type="sibTrans" cxnId="{E7ACDB9E-BE02-41BF-B764-55D26026445F}">
      <dgm:prSet custT="1"/>
      <dgm:spPr/>
      <dgm:t>
        <a:bodyPr/>
        <a:lstStyle/>
        <a:p>
          <a:endParaRPr lang="it-IT" sz="1200">
            <a:latin typeface="+mj-lt"/>
          </a:endParaRPr>
        </a:p>
      </dgm:t>
    </dgm:pt>
    <dgm:pt modelId="{468C6A95-20A6-4FF2-A529-A4F2CB51548A}">
      <dgm:prSet custT="1"/>
      <dgm:spPr/>
      <dgm:t>
        <a:bodyPr/>
        <a:lstStyle/>
        <a:p>
          <a:r>
            <a:rPr lang="fr-FR" sz="1200" b="0" i="0" u="none" strike="noStrike" cap="none" dirty="0">
              <a:latin typeface="+mj-lt"/>
              <a:ea typeface="Arial"/>
              <a:cs typeface="Arial"/>
              <a:sym typeface="Arial"/>
            </a:rPr>
            <a:t>La commande est envoyée à un système centralisé de </a:t>
          </a:r>
          <a:r>
            <a:rPr lang="fr-FR" sz="1200" b="1" i="0" u="none" strike="noStrike" cap="none" dirty="0">
              <a:latin typeface="+mj-lt"/>
              <a:ea typeface="Arial"/>
              <a:cs typeface="Arial"/>
              <a:sym typeface="Arial"/>
            </a:rPr>
            <a:t>gestion des commandes</a:t>
          </a:r>
          <a:r>
            <a:rPr lang="fr-FR" sz="1200" b="0" i="0" u="none" strike="noStrike" cap="none" dirty="0">
              <a:latin typeface="+mj-lt"/>
              <a:ea typeface="Arial"/>
              <a:cs typeface="Arial"/>
              <a:sym typeface="Arial"/>
            </a:rPr>
            <a:t>, qui confirme la </a:t>
          </a:r>
          <a:r>
            <a:rPr lang="fr-FR" sz="1200" b="1" i="0" u="none" strike="noStrike" cap="none" dirty="0">
              <a:latin typeface="+mj-lt"/>
              <a:ea typeface="Arial"/>
              <a:cs typeface="Arial"/>
              <a:sym typeface="Arial"/>
            </a:rPr>
            <a:t>disponibilité des stocks</a:t>
          </a:r>
          <a:endParaRPr lang="en-US" sz="1200" dirty="0">
            <a:latin typeface="+mj-lt"/>
          </a:endParaRPr>
        </a:p>
      </dgm:t>
    </dgm:pt>
    <dgm:pt modelId="{0FF164CF-6CA7-4D7B-81BC-2E38B72050EB}" type="parTrans" cxnId="{D490100D-42F7-494D-8151-A7558F60EFFA}">
      <dgm:prSet/>
      <dgm:spPr/>
      <dgm:t>
        <a:bodyPr/>
        <a:lstStyle/>
        <a:p>
          <a:endParaRPr lang="it-IT" sz="1200">
            <a:latin typeface="+mj-lt"/>
          </a:endParaRPr>
        </a:p>
      </dgm:t>
    </dgm:pt>
    <dgm:pt modelId="{9389CA74-AC52-44CA-8CD3-7875DBAF0C98}" type="sibTrans" cxnId="{D490100D-42F7-494D-8151-A7558F60EFFA}">
      <dgm:prSet custT="1"/>
      <dgm:spPr/>
      <dgm:t>
        <a:bodyPr/>
        <a:lstStyle/>
        <a:p>
          <a:endParaRPr lang="it-IT" sz="1200">
            <a:latin typeface="+mj-lt"/>
          </a:endParaRPr>
        </a:p>
      </dgm:t>
    </dgm:pt>
    <dgm:pt modelId="{1DBE4530-813E-4E73-84BD-0A81ED9465BB}">
      <dgm:prSet custT="1"/>
      <dgm:spPr>
        <a:solidFill>
          <a:srgbClr val="18C320"/>
        </a:solidFill>
      </dgm:spPr>
      <dgm:t>
        <a:bodyPr/>
        <a:lstStyle/>
        <a:p>
          <a:r>
            <a:rPr lang="fr-FR" sz="1200" b="0" i="0" u="none" strike="noStrike" cap="none" dirty="0">
              <a:latin typeface="+mj-lt"/>
              <a:ea typeface="Arial"/>
              <a:cs typeface="Arial"/>
              <a:sym typeface="Arial"/>
            </a:rPr>
            <a:t>La plateforme envoie une demande à l’</a:t>
          </a:r>
          <a:r>
            <a:rPr lang="fr-FR" sz="1200" b="1" i="0" u="none" strike="noStrike" cap="none" dirty="0">
              <a:latin typeface="+mj-lt"/>
              <a:ea typeface="Arial"/>
              <a:cs typeface="Arial"/>
              <a:sym typeface="Arial"/>
            </a:rPr>
            <a:t>entrepôt</a:t>
          </a:r>
          <a:r>
            <a:rPr lang="fr-FR" sz="1200" b="0" i="0" u="none" strike="noStrike" cap="none" dirty="0">
              <a:latin typeface="+mj-lt"/>
              <a:ea typeface="Arial"/>
              <a:cs typeface="Arial"/>
              <a:sym typeface="Arial"/>
            </a:rPr>
            <a:t> hébergeant le stock pour expédier les produits au client final. </a:t>
          </a:r>
          <a:endParaRPr lang="en-US" sz="1200" dirty="0">
            <a:latin typeface="+mj-lt"/>
          </a:endParaRPr>
        </a:p>
      </dgm:t>
    </dgm:pt>
    <dgm:pt modelId="{B2A8171F-3270-4C6D-8893-B004487F7185}" type="parTrans" cxnId="{66A0A7BB-B0BF-4DEE-BCB4-FB0AC1949635}">
      <dgm:prSet/>
      <dgm:spPr/>
      <dgm:t>
        <a:bodyPr/>
        <a:lstStyle/>
        <a:p>
          <a:endParaRPr lang="it-IT" sz="1200">
            <a:latin typeface="+mj-lt"/>
          </a:endParaRPr>
        </a:p>
      </dgm:t>
    </dgm:pt>
    <dgm:pt modelId="{5F5E74F8-D514-414A-8D8F-A529F47F4770}" type="sibTrans" cxnId="{66A0A7BB-B0BF-4DEE-BCB4-FB0AC1949635}">
      <dgm:prSet custT="1"/>
      <dgm:spPr/>
      <dgm:t>
        <a:bodyPr/>
        <a:lstStyle/>
        <a:p>
          <a:endParaRPr lang="it-IT" sz="1200">
            <a:latin typeface="+mj-lt"/>
          </a:endParaRPr>
        </a:p>
      </dgm:t>
    </dgm:pt>
    <dgm:pt modelId="{20A940D4-3B10-4FB5-807B-26AB964F72CC}">
      <dgm:prSet custT="1"/>
      <dgm:spPr>
        <a:solidFill>
          <a:srgbClr val="18C320"/>
        </a:solidFill>
      </dgm:spPr>
      <dgm:t>
        <a:bodyPr/>
        <a:lstStyle/>
        <a:p>
          <a:r>
            <a:rPr lang="fr-FR" sz="1200" b="0" i="0" u="none" strike="noStrike" cap="none" dirty="0">
              <a:latin typeface="+mj-lt"/>
              <a:ea typeface="Arial"/>
              <a:cs typeface="Arial"/>
              <a:sym typeface="Arial"/>
            </a:rPr>
            <a:t>L’agent charge ensuite le colis dans le véhicule et le livre à un </a:t>
          </a:r>
          <a:r>
            <a:rPr lang="fr-FR" sz="1200" b="1" i="0" u="none" strike="noStrike" cap="none" dirty="0">
              <a:latin typeface="+mj-lt"/>
              <a:ea typeface="Arial"/>
              <a:cs typeface="Arial"/>
              <a:sym typeface="Arial"/>
            </a:rPr>
            <a:t>hub</a:t>
          </a:r>
          <a:r>
            <a:rPr lang="fr-FR" sz="1200" b="0" i="0" u="none" strike="noStrike" cap="none" dirty="0">
              <a:latin typeface="+mj-lt"/>
              <a:ea typeface="Arial"/>
              <a:cs typeface="Arial"/>
              <a:sym typeface="Arial"/>
            </a:rPr>
            <a:t> prédéterminé</a:t>
          </a:r>
          <a:endParaRPr lang="en-US" sz="1200" dirty="0">
            <a:latin typeface="+mj-lt"/>
          </a:endParaRPr>
        </a:p>
      </dgm:t>
    </dgm:pt>
    <dgm:pt modelId="{BDAD2B5C-D0FE-4046-BA04-C7C885B75853}" type="parTrans" cxnId="{D3B0D8D8-420F-4982-90ED-B02AC83094B5}">
      <dgm:prSet/>
      <dgm:spPr/>
      <dgm:t>
        <a:bodyPr/>
        <a:lstStyle/>
        <a:p>
          <a:endParaRPr lang="it-IT" sz="1200">
            <a:latin typeface="+mj-lt"/>
          </a:endParaRPr>
        </a:p>
      </dgm:t>
    </dgm:pt>
    <dgm:pt modelId="{435D1BED-2AA3-4F5D-AC91-40C6CF32391E}" type="sibTrans" cxnId="{D3B0D8D8-420F-4982-90ED-B02AC83094B5}">
      <dgm:prSet custT="1"/>
      <dgm:spPr/>
      <dgm:t>
        <a:bodyPr/>
        <a:lstStyle/>
        <a:p>
          <a:endParaRPr lang="it-IT" sz="1200">
            <a:latin typeface="+mj-lt"/>
          </a:endParaRPr>
        </a:p>
      </dgm:t>
    </dgm:pt>
    <dgm:pt modelId="{89F0B5C1-747B-4716-950A-BAA0D73CFBB8}">
      <dgm:prSet phldrT="[Testo]" custT="1"/>
      <dgm:spPr/>
      <dgm:t>
        <a:bodyPr/>
        <a:lstStyle/>
        <a:p>
          <a:pPr>
            <a:buClr>
              <a:srgbClr val="000000"/>
            </a:buClr>
            <a:buSzPts val="1600"/>
            <a:buFont typeface="Arial"/>
            <a:buNone/>
          </a:pPr>
          <a:r>
            <a:rPr lang="fr-FR" sz="1200" b="0" i="0" u="none" strike="noStrike" cap="none" dirty="0">
              <a:latin typeface="+mj-lt"/>
              <a:ea typeface="Arial"/>
              <a:cs typeface="Arial"/>
              <a:sym typeface="Arial"/>
            </a:rPr>
            <a:t>La plate-forme communique directement avec le serveur du </a:t>
          </a:r>
          <a:r>
            <a:rPr lang="fr-FR" sz="1200" b="1" i="0" u="none" strike="noStrike" cap="none" dirty="0">
              <a:latin typeface="+mj-lt"/>
              <a:ea typeface="Arial"/>
              <a:cs typeface="Arial"/>
              <a:sym typeface="Arial"/>
            </a:rPr>
            <a:t>détaillant </a:t>
          </a:r>
          <a:r>
            <a:rPr lang="fr-FR" sz="1200" b="0" i="0" u="none" strike="noStrike" cap="none" dirty="0">
              <a:latin typeface="+mj-lt"/>
              <a:ea typeface="Arial"/>
              <a:cs typeface="Arial"/>
              <a:sym typeface="Arial"/>
            </a:rPr>
            <a:t>ou du </a:t>
          </a:r>
          <a:r>
            <a:rPr lang="fr-FR" sz="1200" b="1" i="0" u="none" strike="noStrike" cap="none" dirty="0">
              <a:latin typeface="+mj-lt"/>
              <a:ea typeface="Arial"/>
              <a:cs typeface="Arial"/>
              <a:sym typeface="Arial"/>
            </a:rPr>
            <a:t>fournisseur de commerce </a:t>
          </a:r>
          <a:r>
            <a:rPr lang="fr-FR" sz="1200" b="0" i="0" u="none" strike="noStrike" cap="none" dirty="0">
              <a:latin typeface="+mj-lt"/>
              <a:ea typeface="Arial"/>
              <a:cs typeface="Arial"/>
              <a:sym typeface="Arial"/>
            </a:rPr>
            <a:t>électronique</a:t>
          </a:r>
          <a:endParaRPr lang="it-IT" sz="1200" dirty="0">
            <a:latin typeface="+mj-lt"/>
          </a:endParaRPr>
        </a:p>
      </dgm:t>
    </dgm:pt>
    <dgm:pt modelId="{6CB77991-09E8-425A-A695-56DD5E2192A1}" type="parTrans" cxnId="{0085235D-16D2-4210-B09F-DC9C568F87FE}">
      <dgm:prSet/>
      <dgm:spPr/>
      <dgm:t>
        <a:bodyPr/>
        <a:lstStyle/>
        <a:p>
          <a:endParaRPr lang="it-IT" sz="1200">
            <a:latin typeface="+mj-lt"/>
          </a:endParaRPr>
        </a:p>
      </dgm:t>
    </dgm:pt>
    <dgm:pt modelId="{F74A8F96-9374-4B9B-88BC-69E318D53E3A}" type="sibTrans" cxnId="{0085235D-16D2-4210-B09F-DC9C568F87FE}">
      <dgm:prSet custT="1"/>
      <dgm:spPr/>
      <dgm:t>
        <a:bodyPr/>
        <a:lstStyle/>
        <a:p>
          <a:endParaRPr lang="it-IT" sz="1200">
            <a:latin typeface="+mj-lt"/>
          </a:endParaRPr>
        </a:p>
      </dgm:t>
    </dgm:pt>
    <dgm:pt modelId="{CD7E466A-8DDB-4A69-8291-EB04C6F45B63}">
      <dgm:prSet custT="1"/>
      <dgm:spPr/>
      <dgm:t>
        <a:bodyPr/>
        <a:lstStyle/>
        <a:p>
          <a:r>
            <a:rPr lang="fr-FR" sz="1200" b="0" i="0" u="none" strike="noStrike" cap="none" dirty="0">
              <a:latin typeface="+mj-lt"/>
              <a:ea typeface="Arial"/>
              <a:cs typeface="Arial"/>
              <a:sym typeface="Arial"/>
            </a:rPr>
            <a:t>Le client dispose d’une option de paiement en ligne.
</a:t>
          </a:r>
          <a:endParaRPr lang="en-US" sz="1200" dirty="0">
            <a:latin typeface="+mj-lt"/>
          </a:endParaRPr>
        </a:p>
      </dgm:t>
    </dgm:pt>
    <dgm:pt modelId="{F36C2F9B-9F96-4946-8D18-91DB769AFD14}" type="parTrans" cxnId="{947B859B-553E-46B6-B2C0-E7A97201F5DD}">
      <dgm:prSet/>
      <dgm:spPr/>
      <dgm:t>
        <a:bodyPr/>
        <a:lstStyle/>
        <a:p>
          <a:endParaRPr lang="it-IT" sz="1200">
            <a:latin typeface="+mj-lt"/>
          </a:endParaRPr>
        </a:p>
      </dgm:t>
    </dgm:pt>
    <dgm:pt modelId="{09DBCFE9-31DD-405F-BF06-9AD284BED56F}" type="sibTrans" cxnId="{947B859B-553E-46B6-B2C0-E7A97201F5DD}">
      <dgm:prSet custT="1"/>
      <dgm:spPr/>
      <dgm:t>
        <a:bodyPr/>
        <a:lstStyle/>
        <a:p>
          <a:endParaRPr lang="it-IT" sz="1200">
            <a:latin typeface="+mj-lt"/>
          </a:endParaRPr>
        </a:p>
      </dgm:t>
    </dgm:pt>
    <dgm:pt modelId="{0AF7B129-A983-44E3-A1E5-D325BD1551B8}">
      <dgm:prSet custT="1"/>
      <dgm:spPr>
        <a:solidFill>
          <a:srgbClr val="18C320"/>
        </a:solidFill>
      </dgm:spPr>
      <dgm:t>
        <a:bodyPr/>
        <a:lstStyle/>
        <a:p>
          <a:r>
            <a:rPr lang="fr-FR" sz="1200" b="0" i="0" u="none" strike="noStrike" cap="none" dirty="0">
              <a:latin typeface="+mj-lt"/>
              <a:ea typeface="Arial"/>
              <a:cs typeface="Arial"/>
              <a:sym typeface="Arial"/>
            </a:rPr>
            <a:t>L’expéditeur envoie un agent pour récupérer l’article du client dans l’entrepôt. </a:t>
          </a:r>
          <a:endParaRPr lang="en-US" sz="1200" dirty="0">
            <a:latin typeface="+mj-lt"/>
          </a:endParaRPr>
        </a:p>
      </dgm:t>
    </dgm:pt>
    <dgm:pt modelId="{4EECB49B-1A8C-46E2-930C-5352E1404A4A}" type="parTrans" cxnId="{92650EE3-A71B-494C-AF54-A8858032ED5F}">
      <dgm:prSet/>
      <dgm:spPr/>
      <dgm:t>
        <a:bodyPr/>
        <a:lstStyle/>
        <a:p>
          <a:endParaRPr lang="it-IT" sz="1200">
            <a:latin typeface="+mj-lt"/>
          </a:endParaRPr>
        </a:p>
      </dgm:t>
    </dgm:pt>
    <dgm:pt modelId="{AE0E2523-52C3-45E3-9D23-CF98BA984AEC}" type="sibTrans" cxnId="{92650EE3-A71B-494C-AF54-A8858032ED5F}">
      <dgm:prSet custT="1"/>
      <dgm:spPr/>
      <dgm:t>
        <a:bodyPr/>
        <a:lstStyle/>
        <a:p>
          <a:endParaRPr lang="it-IT" sz="1200">
            <a:latin typeface="+mj-lt"/>
          </a:endParaRPr>
        </a:p>
      </dgm:t>
    </dgm:pt>
    <dgm:pt modelId="{513DAC43-9178-4183-AB70-842D956C5FB9}">
      <dgm:prSet custT="1"/>
      <dgm:spPr>
        <a:solidFill>
          <a:srgbClr val="18C320"/>
        </a:solidFill>
      </dgm:spPr>
      <dgm:t>
        <a:bodyPr/>
        <a:lstStyle/>
        <a:p>
          <a:r>
            <a:rPr lang="fr-FR" sz="1200" b="0" i="0" u="none" strike="noStrike" cap="none" dirty="0">
              <a:latin typeface="+mj-lt"/>
              <a:ea typeface="Arial"/>
              <a:cs typeface="Arial"/>
              <a:sym typeface="Arial"/>
            </a:rPr>
            <a:t>Depuis le hub, un agent récupère le </a:t>
          </a:r>
          <a:r>
            <a:rPr lang="fr-FR" sz="1200" b="1" i="0" u="none" strike="noStrike" cap="none" dirty="0">
              <a:latin typeface="+mj-lt"/>
              <a:ea typeface="Arial"/>
              <a:cs typeface="Arial"/>
              <a:sym typeface="Arial"/>
            </a:rPr>
            <a:t>colis</a:t>
          </a:r>
          <a:r>
            <a:rPr lang="fr-FR" sz="1200" b="0" i="0" u="none" strike="noStrike" cap="none" dirty="0">
              <a:latin typeface="+mj-lt"/>
              <a:ea typeface="Arial"/>
              <a:cs typeface="Arial"/>
              <a:sym typeface="Arial"/>
            </a:rPr>
            <a:t> et </a:t>
          </a:r>
          <a:r>
            <a:rPr lang="fr-FR" sz="1200" b="1" i="0" u="none" strike="noStrike" cap="none" dirty="0">
              <a:latin typeface="+mj-lt"/>
              <a:ea typeface="Arial"/>
              <a:cs typeface="Arial"/>
              <a:sym typeface="Arial"/>
            </a:rPr>
            <a:t>le livre à la porte du client</a:t>
          </a:r>
          <a:r>
            <a:rPr lang="en-US" sz="1200" b="1" i="0" u="none" strike="noStrike" cap="none" dirty="0">
              <a:latin typeface="+mj-lt"/>
              <a:ea typeface="Arial"/>
              <a:cs typeface="Arial"/>
              <a:sym typeface="Arial"/>
            </a:rPr>
            <a:t>.</a:t>
          </a:r>
          <a:endParaRPr lang="en-US" sz="1200" dirty="0">
            <a:latin typeface="+mj-lt"/>
          </a:endParaRPr>
        </a:p>
      </dgm:t>
    </dgm:pt>
    <dgm:pt modelId="{4EF67DDB-63FB-49AF-9350-4D803B820282}" type="parTrans" cxnId="{01BB4833-1F7E-48FA-997D-D97064594509}">
      <dgm:prSet/>
      <dgm:spPr/>
      <dgm:t>
        <a:bodyPr/>
        <a:lstStyle/>
        <a:p>
          <a:endParaRPr lang="it-IT" sz="1200">
            <a:latin typeface="+mj-lt"/>
          </a:endParaRPr>
        </a:p>
      </dgm:t>
    </dgm:pt>
    <dgm:pt modelId="{92AFE0A3-164E-41D6-B3E4-5A603B3C96FF}" type="sibTrans" cxnId="{01BB4833-1F7E-48FA-997D-D97064594509}">
      <dgm:prSet/>
      <dgm:spPr/>
      <dgm:t>
        <a:bodyPr/>
        <a:lstStyle/>
        <a:p>
          <a:endParaRPr lang="it-IT" sz="1200">
            <a:latin typeface="+mj-lt"/>
          </a:endParaRPr>
        </a:p>
      </dgm:t>
    </dgm:pt>
    <dgm:pt modelId="{589590C9-FD06-4FB7-9FEB-0A560766395B}" type="pres">
      <dgm:prSet presAssocID="{DC927828-9EA4-4338-B4B9-6B8322364B5C}" presName="Name0" presStyleCnt="0">
        <dgm:presLayoutVars>
          <dgm:dir/>
          <dgm:resizeHandles val="exact"/>
        </dgm:presLayoutVars>
      </dgm:prSet>
      <dgm:spPr/>
    </dgm:pt>
    <dgm:pt modelId="{570F1B97-C580-47BD-AFE7-F1810C476340}" type="pres">
      <dgm:prSet presAssocID="{F9CD7D13-A12B-4909-AD13-48C1EB1AB5F6}" presName="node" presStyleLbl="node1" presStyleIdx="0" presStyleCnt="8">
        <dgm:presLayoutVars>
          <dgm:bulletEnabled val="1"/>
        </dgm:presLayoutVars>
      </dgm:prSet>
      <dgm:spPr/>
    </dgm:pt>
    <dgm:pt modelId="{F76E4917-BFE6-4FD1-BD23-6DF58AF8DD78}" type="pres">
      <dgm:prSet presAssocID="{E0AEEDFB-3BA6-44C1-AB58-F4619FB99D7A}" presName="sibTrans" presStyleLbl="sibTrans1D1" presStyleIdx="0" presStyleCnt="7"/>
      <dgm:spPr/>
    </dgm:pt>
    <dgm:pt modelId="{15D07321-C0C8-4ED9-A1BF-E68F18D84889}" type="pres">
      <dgm:prSet presAssocID="{E0AEEDFB-3BA6-44C1-AB58-F4619FB99D7A}" presName="connectorText" presStyleLbl="sibTrans1D1" presStyleIdx="0" presStyleCnt="7"/>
      <dgm:spPr/>
    </dgm:pt>
    <dgm:pt modelId="{1BDF26A2-C9D1-4602-A7F9-A31438DDFB8C}" type="pres">
      <dgm:prSet presAssocID="{89F0B5C1-747B-4716-950A-BAA0D73CFBB8}" presName="node" presStyleLbl="node1" presStyleIdx="1" presStyleCnt="8">
        <dgm:presLayoutVars>
          <dgm:bulletEnabled val="1"/>
        </dgm:presLayoutVars>
      </dgm:prSet>
      <dgm:spPr/>
    </dgm:pt>
    <dgm:pt modelId="{B09FA07F-07E9-4962-840F-D393392ABFDC}" type="pres">
      <dgm:prSet presAssocID="{F74A8F96-9374-4B9B-88BC-69E318D53E3A}" presName="sibTrans" presStyleLbl="sibTrans1D1" presStyleIdx="1" presStyleCnt="7"/>
      <dgm:spPr/>
    </dgm:pt>
    <dgm:pt modelId="{0861FB22-3301-4655-928A-ED0A6C87C037}" type="pres">
      <dgm:prSet presAssocID="{F74A8F96-9374-4B9B-88BC-69E318D53E3A}" presName="connectorText" presStyleLbl="sibTrans1D1" presStyleIdx="1" presStyleCnt="7"/>
      <dgm:spPr/>
    </dgm:pt>
    <dgm:pt modelId="{86596400-911C-42C0-876D-27270CF84B7F}" type="pres">
      <dgm:prSet presAssocID="{468C6A95-20A6-4FF2-A529-A4F2CB51548A}" presName="node" presStyleLbl="node1" presStyleIdx="2" presStyleCnt="8">
        <dgm:presLayoutVars>
          <dgm:bulletEnabled val="1"/>
        </dgm:presLayoutVars>
      </dgm:prSet>
      <dgm:spPr/>
    </dgm:pt>
    <dgm:pt modelId="{3861BF5F-E2DE-4778-8183-9B013BEFA2DB}" type="pres">
      <dgm:prSet presAssocID="{9389CA74-AC52-44CA-8CD3-7875DBAF0C98}" presName="sibTrans" presStyleLbl="sibTrans1D1" presStyleIdx="2" presStyleCnt="7"/>
      <dgm:spPr/>
    </dgm:pt>
    <dgm:pt modelId="{18854966-9858-4F36-9CE5-990EB4BE48DE}" type="pres">
      <dgm:prSet presAssocID="{9389CA74-AC52-44CA-8CD3-7875DBAF0C98}" presName="connectorText" presStyleLbl="sibTrans1D1" presStyleIdx="2" presStyleCnt="7"/>
      <dgm:spPr/>
    </dgm:pt>
    <dgm:pt modelId="{B5FD8959-F4D4-4C5C-A4FF-AFEFC12040A3}" type="pres">
      <dgm:prSet presAssocID="{CD7E466A-8DDB-4A69-8291-EB04C6F45B63}" presName="node" presStyleLbl="node1" presStyleIdx="3" presStyleCnt="8">
        <dgm:presLayoutVars>
          <dgm:bulletEnabled val="1"/>
        </dgm:presLayoutVars>
      </dgm:prSet>
      <dgm:spPr/>
    </dgm:pt>
    <dgm:pt modelId="{A67528C3-81F8-4600-A1B9-41526BC74AD1}" type="pres">
      <dgm:prSet presAssocID="{09DBCFE9-31DD-405F-BF06-9AD284BED56F}" presName="sibTrans" presStyleLbl="sibTrans1D1" presStyleIdx="3" presStyleCnt="7"/>
      <dgm:spPr/>
    </dgm:pt>
    <dgm:pt modelId="{0FEAA837-E21D-4B44-B7A0-96B3DF1C9AE2}" type="pres">
      <dgm:prSet presAssocID="{09DBCFE9-31DD-405F-BF06-9AD284BED56F}" presName="connectorText" presStyleLbl="sibTrans1D1" presStyleIdx="3" presStyleCnt="7"/>
      <dgm:spPr/>
    </dgm:pt>
    <dgm:pt modelId="{23DBA8E3-23DD-4899-BBE6-9D711C885FF2}" type="pres">
      <dgm:prSet presAssocID="{1DBE4530-813E-4E73-84BD-0A81ED9465BB}" presName="node" presStyleLbl="node1" presStyleIdx="4" presStyleCnt="8">
        <dgm:presLayoutVars>
          <dgm:bulletEnabled val="1"/>
        </dgm:presLayoutVars>
      </dgm:prSet>
      <dgm:spPr/>
    </dgm:pt>
    <dgm:pt modelId="{9A988187-40F5-486F-ADC5-9920E9D64778}" type="pres">
      <dgm:prSet presAssocID="{5F5E74F8-D514-414A-8D8F-A529F47F4770}" presName="sibTrans" presStyleLbl="sibTrans1D1" presStyleIdx="4" presStyleCnt="7"/>
      <dgm:spPr/>
    </dgm:pt>
    <dgm:pt modelId="{CF8FB77F-0635-464A-8959-33433D0E01EF}" type="pres">
      <dgm:prSet presAssocID="{5F5E74F8-D514-414A-8D8F-A529F47F4770}" presName="connectorText" presStyleLbl="sibTrans1D1" presStyleIdx="4" presStyleCnt="7"/>
      <dgm:spPr/>
    </dgm:pt>
    <dgm:pt modelId="{77B2EDD4-F8BA-4A25-AFF2-6B100ACAE98A}" type="pres">
      <dgm:prSet presAssocID="{0AF7B129-A983-44E3-A1E5-D325BD1551B8}" presName="node" presStyleLbl="node1" presStyleIdx="5" presStyleCnt="8">
        <dgm:presLayoutVars>
          <dgm:bulletEnabled val="1"/>
        </dgm:presLayoutVars>
      </dgm:prSet>
      <dgm:spPr/>
    </dgm:pt>
    <dgm:pt modelId="{21004307-3F36-46B6-A2D6-0E8135474A14}" type="pres">
      <dgm:prSet presAssocID="{AE0E2523-52C3-45E3-9D23-CF98BA984AEC}" presName="sibTrans" presStyleLbl="sibTrans1D1" presStyleIdx="5" presStyleCnt="7"/>
      <dgm:spPr/>
    </dgm:pt>
    <dgm:pt modelId="{1C0DA1C0-393B-44D5-900C-D9ABE2D66481}" type="pres">
      <dgm:prSet presAssocID="{AE0E2523-52C3-45E3-9D23-CF98BA984AEC}" presName="connectorText" presStyleLbl="sibTrans1D1" presStyleIdx="5" presStyleCnt="7"/>
      <dgm:spPr/>
    </dgm:pt>
    <dgm:pt modelId="{110722B4-F16D-45F1-BCF2-62C1EB6C70EE}" type="pres">
      <dgm:prSet presAssocID="{20A940D4-3B10-4FB5-807B-26AB964F72CC}" presName="node" presStyleLbl="node1" presStyleIdx="6" presStyleCnt="8">
        <dgm:presLayoutVars>
          <dgm:bulletEnabled val="1"/>
        </dgm:presLayoutVars>
      </dgm:prSet>
      <dgm:spPr/>
    </dgm:pt>
    <dgm:pt modelId="{FFFFE4DA-C7EA-49FC-BFC6-7D3969B0340A}" type="pres">
      <dgm:prSet presAssocID="{435D1BED-2AA3-4F5D-AC91-40C6CF32391E}" presName="sibTrans" presStyleLbl="sibTrans1D1" presStyleIdx="6" presStyleCnt="7"/>
      <dgm:spPr/>
    </dgm:pt>
    <dgm:pt modelId="{0EB2D5C2-2196-4E98-8363-A0D4AFCFB347}" type="pres">
      <dgm:prSet presAssocID="{435D1BED-2AA3-4F5D-AC91-40C6CF32391E}" presName="connectorText" presStyleLbl="sibTrans1D1" presStyleIdx="6" presStyleCnt="7"/>
      <dgm:spPr/>
    </dgm:pt>
    <dgm:pt modelId="{66391270-DF05-4EE5-860E-26A49123A807}" type="pres">
      <dgm:prSet presAssocID="{513DAC43-9178-4183-AB70-842D956C5FB9}" presName="node" presStyleLbl="node1" presStyleIdx="7" presStyleCnt="8">
        <dgm:presLayoutVars>
          <dgm:bulletEnabled val="1"/>
        </dgm:presLayoutVars>
      </dgm:prSet>
      <dgm:spPr/>
    </dgm:pt>
  </dgm:ptLst>
  <dgm:cxnLst>
    <dgm:cxn modelId="{52229A00-6436-41AE-97E8-95F665282357}" type="presOf" srcId="{468C6A95-20A6-4FF2-A529-A4F2CB51548A}" destId="{86596400-911C-42C0-876D-27270CF84B7F}" srcOrd="0" destOrd="0" presId="urn:microsoft.com/office/officeart/2005/8/layout/bProcess3"/>
    <dgm:cxn modelId="{FB3E0C01-925B-48FB-9A09-FC9A7954525F}" type="presOf" srcId="{F74A8F96-9374-4B9B-88BC-69E318D53E3A}" destId="{0861FB22-3301-4655-928A-ED0A6C87C037}" srcOrd="1" destOrd="0" presId="urn:microsoft.com/office/officeart/2005/8/layout/bProcess3"/>
    <dgm:cxn modelId="{6DC1FE09-7727-4A69-94BA-FDBEDED1E14C}" type="presOf" srcId="{435D1BED-2AA3-4F5D-AC91-40C6CF32391E}" destId="{FFFFE4DA-C7EA-49FC-BFC6-7D3969B0340A}" srcOrd="0" destOrd="0" presId="urn:microsoft.com/office/officeart/2005/8/layout/bProcess3"/>
    <dgm:cxn modelId="{D490100D-42F7-494D-8151-A7558F60EFFA}" srcId="{DC927828-9EA4-4338-B4B9-6B8322364B5C}" destId="{468C6A95-20A6-4FF2-A529-A4F2CB51548A}" srcOrd="2" destOrd="0" parTransId="{0FF164CF-6CA7-4D7B-81BC-2E38B72050EB}" sibTransId="{9389CA74-AC52-44CA-8CD3-7875DBAF0C98}"/>
    <dgm:cxn modelId="{9E190424-E56F-4D58-9035-E751FBA6717E}" type="presOf" srcId="{F9CD7D13-A12B-4909-AD13-48C1EB1AB5F6}" destId="{570F1B97-C580-47BD-AFE7-F1810C476340}" srcOrd="0" destOrd="0" presId="urn:microsoft.com/office/officeart/2005/8/layout/bProcess3"/>
    <dgm:cxn modelId="{3CEF4228-3E08-4611-A4F3-536BC5A28CEB}" type="presOf" srcId="{435D1BED-2AA3-4F5D-AC91-40C6CF32391E}" destId="{0EB2D5C2-2196-4E98-8363-A0D4AFCFB347}" srcOrd="1" destOrd="0" presId="urn:microsoft.com/office/officeart/2005/8/layout/bProcess3"/>
    <dgm:cxn modelId="{7D685B2E-4382-40C8-8209-162C86DAC614}" type="presOf" srcId="{20A940D4-3B10-4FB5-807B-26AB964F72CC}" destId="{110722B4-F16D-45F1-BCF2-62C1EB6C70EE}" srcOrd="0" destOrd="0" presId="urn:microsoft.com/office/officeart/2005/8/layout/bProcess3"/>
    <dgm:cxn modelId="{01BB4833-1F7E-48FA-997D-D97064594509}" srcId="{DC927828-9EA4-4338-B4B9-6B8322364B5C}" destId="{513DAC43-9178-4183-AB70-842D956C5FB9}" srcOrd="7" destOrd="0" parTransId="{4EF67DDB-63FB-49AF-9350-4D803B820282}" sibTransId="{92AFE0A3-164E-41D6-B3E4-5A603B3C96FF}"/>
    <dgm:cxn modelId="{0085235D-16D2-4210-B09F-DC9C568F87FE}" srcId="{DC927828-9EA4-4338-B4B9-6B8322364B5C}" destId="{89F0B5C1-747B-4716-950A-BAA0D73CFBB8}" srcOrd="1" destOrd="0" parTransId="{6CB77991-09E8-425A-A695-56DD5E2192A1}" sibTransId="{F74A8F96-9374-4B9B-88BC-69E318D53E3A}"/>
    <dgm:cxn modelId="{B4DD7243-164E-44D4-897A-14939CD9B17F}" type="presOf" srcId="{9389CA74-AC52-44CA-8CD3-7875DBAF0C98}" destId="{3861BF5F-E2DE-4778-8183-9B013BEFA2DB}" srcOrd="0" destOrd="0" presId="urn:microsoft.com/office/officeart/2005/8/layout/bProcess3"/>
    <dgm:cxn modelId="{72AFE26E-FA68-499E-90D5-4D2CDF403D78}" type="presOf" srcId="{89F0B5C1-747B-4716-950A-BAA0D73CFBB8}" destId="{1BDF26A2-C9D1-4602-A7F9-A31438DDFB8C}" srcOrd="0" destOrd="0" presId="urn:microsoft.com/office/officeart/2005/8/layout/bProcess3"/>
    <dgm:cxn modelId="{F9EF8251-C527-4EF6-945A-9A934CA58924}" type="presOf" srcId="{AE0E2523-52C3-45E3-9D23-CF98BA984AEC}" destId="{21004307-3F36-46B6-A2D6-0E8135474A14}" srcOrd="0" destOrd="0" presId="urn:microsoft.com/office/officeart/2005/8/layout/bProcess3"/>
    <dgm:cxn modelId="{66BC8F74-8775-4B5F-8170-6B0245BE48C1}" type="presOf" srcId="{AE0E2523-52C3-45E3-9D23-CF98BA984AEC}" destId="{1C0DA1C0-393B-44D5-900C-D9ABE2D66481}" srcOrd="1" destOrd="0" presId="urn:microsoft.com/office/officeart/2005/8/layout/bProcess3"/>
    <dgm:cxn modelId="{1154E478-9747-4DA1-9DDF-91ED9758610A}" type="presOf" srcId="{513DAC43-9178-4183-AB70-842D956C5FB9}" destId="{66391270-DF05-4EE5-860E-26A49123A807}" srcOrd="0" destOrd="0" presId="urn:microsoft.com/office/officeart/2005/8/layout/bProcess3"/>
    <dgm:cxn modelId="{77893A83-E34A-453F-8E19-EE31B584D032}" type="presOf" srcId="{0AF7B129-A983-44E3-A1E5-D325BD1551B8}" destId="{77B2EDD4-F8BA-4A25-AFF2-6B100ACAE98A}" srcOrd="0" destOrd="0" presId="urn:microsoft.com/office/officeart/2005/8/layout/bProcess3"/>
    <dgm:cxn modelId="{4B465F84-3D62-4975-8528-D13FBDA0CC74}" type="presOf" srcId="{5F5E74F8-D514-414A-8D8F-A529F47F4770}" destId="{9A988187-40F5-486F-ADC5-9920E9D64778}" srcOrd="0" destOrd="0" presId="urn:microsoft.com/office/officeart/2005/8/layout/bProcess3"/>
    <dgm:cxn modelId="{3EC84889-FB16-4BE3-AB48-F9B92F7ED216}" type="presOf" srcId="{09DBCFE9-31DD-405F-BF06-9AD284BED56F}" destId="{A67528C3-81F8-4600-A1B9-41526BC74AD1}" srcOrd="0" destOrd="0" presId="urn:microsoft.com/office/officeart/2005/8/layout/bProcess3"/>
    <dgm:cxn modelId="{3DD92392-E210-41FD-BD3C-17EB4FBD6CA5}" type="presOf" srcId="{E0AEEDFB-3BA6-44C1-AB58-F4619FB99D7A}" destId="{15D07321-C0C8-4ED9-A1BF-E68F18D84889}" srcOrd="1" destOrd="0" presId="urn:microsoft.com/office/officeart/2005/8/layout/bProcess3"/>
    <dgm:cxn modelId="{B6FAD393-6B9F-4CA3-AAD3-19EA4A44CBDC}" type="presOf" srcId="{DC927828-9EA4-4338-B4B9-6B8322364B5C}" destId="{589590C9-FD06-4FB7-9FEB-0A560766395B}" srcOrd="0" destOrd="0" presId="urn:microsoft.com/office/officeart/2005/8/layout/bProcess3"/>
    <dgm:cxn modelId="{947B859B-553E-46B6-B2C0-E7A97201F5DD}" srcId="{DC927828-9EA4-4338-B4B9-6B8322364B5C}" destId="{CD7E466A-8DDB-4A69-8291-EB04C6F45B63}" srcOrd="3" destOrd="0" parTransId="{F36C2F9B-9F96-4946-8D18-91DB769AFD14}" sibTransId="{09DBCFE9-31DD-405F-BF06-9AD284BED56F}"/>
    <dgm:cxn modelId="{E7ACDB9E-BE02-41BF-B764-55D26026445F}" srcId="{DC927828-9EA4-4338-B4B9-6B8322364B5C}" destId="{F9CD7D13-A12B-4909-AD13-48C1EB1AB5F6}" srcOrd="0" destOrd="0" parTransId="{9B1588AB-9D7C-461B-955C-651A7A1D6B47}" sibTransId="{E0AEEDFB-3BA6-44C1-AB58-F4619FB99D7A}"/>
    <dgm:cxn modelId="{66A0A7BB-B0BF-4DEE-BCB4-FB0AC1949635}" srcId="{DC927828-9EA4-4338-B4B9-6B8322364B5C}" destId="{1DBE4530-813E-4E73-84BD-0A81ED9465BB}" srcOrd="4" destOrd="0" parTransId="{B2A8171F-3270-4C6D-8893-B004487F7185}" sibTransId="{5F5E74F8-D514-414A-8D8F-A529F47F4770}"/>
    <dgm:cxn modelId="{024638C4-9D6E-4C0F-8498-488E0E40FF1F}" type="presOf" srcId="{1DBE4530-813E-4E73-84BD-0A81ED9465BB}" destId="{23DBA8E3-23DD-4899-BBE6-9D711C885FF2}" srcOrd="0" destOrd="0" presId="urn:microsoft.com/office/officeart/2005/8/layout/bProcess3"/>
    <dgm:cxn modelId="{F2FC08D3-AA50-4649-BF2D-1249306A86B9}" type="presOf" srcId="{5F5E74F8-D514-414A-8D8F-A529F47F4770}" destId="{CF8FB77F-0635-464A-8959-33433D0E01EF}" srcOrd="1" destOrd="0" presId="urn:microsoft.com/office/officeart/2005/8/layout/bProcess3"/>
    <dgm:cxn modelId="{D3B0D8D8-420F-4982-90ED-B02AC83094B5}" srcId="{DC927828-9EA4-4338-B4B9-6B8322364B5C}" destId="{20A940D4-3B10-4FB5-807B-26AB964F72CC}" srcOrd="6" destOrd="0" parTransId="{BDAD2B5C-D0FE-4046-BA04-C7C885B75853}" sibTransId="{435D1BED-2AA3-4F5D-AC91-40C6CF32391E}"/>
    <dgm:cxn modelId="{026BEEDF-BB57-49B7-BB6D-30A51DCE4399}" type="presOf" srcId="{F74A8F96-9374-4B9B-88BC-69E318D53E3A}" destId="{B09FA07F-07E9-4962-840F-D393392ABFDC}" srcOrd="0" destOrd="0" presId="urn:microsoft.com/office/officeart/2005/8/layout/bProcess3"/>
    <dgm:cxn modelId="{92650EE3-A71B-494C-AF54-A8858032ED5F}" srcId="{DC927828-9EA4-4338-B4B9-6B8322364B5C}" destId="{0AF7B129-A983-44E3-A1E5-D325BD1551B8}" srcOrd="5" destOrd="0" parTransId="{4EECB49B-1A8C-46E2-930C-5352E1404A4A}" sibTransId="{AE0E2523-52C3-45E3-9D23-CF98BA984AEC}"/>
    <dgm:cxn modelId="{263AB8EB-A30F-4FF4-A6EC-1814112CC0CD}" type="presOf" srcId="{E0AEEDFB-3BA6-44C1-AB58-F4619FB99D7A}" destId="{F76E4917-BFE6-4FD1-BD23-6DF58AF8DD78}" srcOrd="0" destOrd="0" presId="urn:microsoft.com/office/officeart/2005/8/layout/bProcess3"/>
    <dgm:cxn modelId="{366EEAEB-4F81-4632-8B9B-32B731556EAB}" type="presOf" srcId="{CD7E466A-8DDB-4A69-8291-EB04C6F45B63}" destId="{B5FD8959-F4D4-4C5C-A4FF-AFEFC12040A3}" srcOrd="0" destOrd="0" presId="urn:microsoft.com/office/officeart/2005/8/layout/bProcess3"/>
    <dgm:cxn modelId="{716F5AEF-5842-4E7D-87D4-F28A8207C4FD}" type="presOf" srcId="{9389CA74-AC52-44CA-8CD3-7875DBAF0C98}" destId="{18854966-9858-4F36-9CE5-990EB4BE48DE}" srcOrd="1" destOrd="0" presId="urn:microsoft.com/office/officeart/2005/8/layout/bProcess3"/>
    <dgm:cxn modelId="{6FCD33F5-D7C0-4CDA-B52E-9427FA21B79E}" type="presOf" srcId="{09DBCFE9-31DD-405F-BF06-9AD284BED56F}" destId="{0FEAA837-E21D-4B44-B7A0-96B3DF1C9AE2}" srcOrd="1" destOrd="0" presId="urn:microsoft.com/office/officeart/2005/8/layout/bProcess3"/>
    <dgm:cxn modelId="{8961526E-E536-467A-A892-437899AB97C9}" type="presParOf" srcId="{589590C9-FD06-4FB7-9FEB-0A560766395B}" destId="{570F1B97-C580-47BD-AFE7-F1810C476340}" srcOrd="0" destOrd="0" presId="urn:microsoft.com/office/officeart/2005/8/layout/bProcess3"/>
    <dgm:cxn modelId="{EC40C1AA-9BA3-4015-952E-4DEA154F147A}" type="presParOf" srcId="{589590C9-FD06-4FB7-9FEB-0A560766395B}" destId="{F76E4917-BFE6-4FD1-BD23-6DF58AF8DD78}" srcOrd="1" destOrd="0" presId="urn:microsoft.com/office/officeart/2005/8/layout/bProcess3"/>
    <dgm:cxn modelId="{5F23A8BD-3025-4C90-AE16-4DAEE513DC65}" type="presParOf" srcId="{F76E4917-BFE6-4FD1-BD23-6DF58AF8DD78}" destId="{15D07321-C0C8-4ED9-A1BF-E68F18D84889}" srcOrd="0" destOrd="0" presId="urn:microsoft.com/office/officeart/2005/8/layout/bProcess3"/>
    <dgm:cxn modelId="{E4B35960-ACD3-482D-86B1-17E32C2DBC53}" type="presParOf" srcId="{589590C9-FD06-4FB7-9FEB-0A560766395B}" destId="{1BDF26A2-C9D1-4602-A7F9-A31438DDFB8C}" srcOrd="2" destOrd="0" presId="urn:microsoft.com/office/officeart/2005/8/layout/bProcess3"/>
    <dgm:cxn modelId="{145C11CC-261F-44F1-A054-612B5A711EAC}" type="presParOf" srcId="{589590C9-FD06-4FB7-9FEB-0A560766395B}" destId="{B09FA07F-07E9-4962-840F-D393392ABFDC}" srcOrd="3" destOrd="0" presId="urn:microsoft.com/office/officeart/2005/8/layout/bProcess3"/>
    <dgm:cxn modelId="{2B9B0B92-1653-43BE-B4CF-A6F42663D4A9}" type="presParOf" srcId="{B09FA07F-07E9-4962-840F-D393392ABFDC}" destId="{0861FB22-3301-4655-928A-ED0A6C87C037}" srcOrd="0" destOrd="0" presId="urn:microsoft.com/office/officeart/2005/8/layout/bProcess3"/>
    <dgm:cxn modelId="{4660D513-F59A-4DD6-A23E-A26D5FF4BAC7}" type="presParOf" srcId="{589590C9-FD06-4FB7-9FEB-0A560766395B}" destId="{86596400-911C-42C0-876D-27270CF84B7F}" srcOrd="4" destOrd="0" presId="urn:microsoft.com/office/officeart/2005/8/layout/bProcess3"/>
    <dgm:cxn modelId="{19E74A30-892D-4B73-85DE-5DB28A50A9FF}" type="presParOf" srcId="{589590C9-FD06-4FB7-9FEB-0A560766395B}" destId="{3861BF5F-E2DE-4778-8183-9B013BEFA2DB}" srcOrd="5" destOrd="0" presId="urn:microsoft.com/office/officeart/2005/8/layout/bProcess3"/>
    <dgm:cxn modelId="{D010D42D-8100-4DF7-8E24-DAAA2FFD3FD0}" type="presParOf" srcId="{3861BF5F-E2DE-4778-8183-9B013BEFA2DB}" destId="{18854966-9858-4F36-9CE5-990EB4BE48DE}" srcOrd="0" destOrd="0" presId="urn:microsoft.com/office/officeart/2005/8/layout/bProcess3"/>
    <dgm:cxn modelId="{A864DA36-0FCE-49AF-8C71-3A0292F9E4A3}" type="presParOf" srcId="{589590C9-FD06-4FB7-9FEB-0A560766395B}" destId="{B5FD8959-F4D4-4C5C-A4FF-AFEFC12040A3}" srcOrd="6" destOrd="0" presId="urn:microsoft.com/office/officeart/2005/8/layout/bProcess3"/>
    <dgm:cxn modelId="{D9B3F1E6-062F-4081-B0E1-92DE62E075C5}" type="presParOf" srcId="{589590C9-FD06-4FB7-9FEB-0A560766395B}" destId="{A67528C3-81F8-4600-A1B9-41526BC74AD1}" srcOrd="7" destOrd="0" presId="urn:microsoft.com/office/officeart/2005/8/layout/bProcess3"/>
    <dgm:cxn modelId="{59356568-787E-4058-9115-7C80084C9A64}" type="presParOf" srcId="{A67528C3-81F8-4600-A1B9-41526BC74AD1}" destId="{0FEAA837-E21D-4B44-B7A0-96B3DF1C9AE2}" srcOrd="0" destOrd="0" presId="urn:microsoft.com/office/officeart/2005/8/layout/bProcess3"/>
    <dgm:cxn modelId="{65A8229C-6FA0-41EA-B5C4-2FDD18DD84D5}" type="presParOf" srcId="{589590C9-FD06-4FB7-9FEB-0A560766395B}" destId="{23DBA8E3-23DD-4899-BBE6-9D711C885FF2}" srcOrd="8" destOrd="0" presId="urn:microsoft.com/office/officeart/2005/8/layout/bProcess3"/>
    <dgm:cxn modelId="{F3EF3F11-1CF5-4BFD-971E-C8E215D98DF3}" type="presParOf" srcId="{589590C9-FD06-4FB7-9FEB-0A560766395B}" destId="{9A988187-40F5-486F-ADC5-9920E9D64778}" srcOrd="9" destOrd="0" presId="urn:microsoft.com/office/officeart/2005/8/layout/bProcess3"/>
    <dgm:cxn modelId="{CCAF603C-46DB-4D63-9D55-9B3694965942}" type="presParOf" srcId="{9A988187-40F5-486F-ADC5-9920E9D64778}" destId="{CF8FB77F-0635-464A-8959-33433D0E01EF}" srcOrd="0" destOrd="0" presId="urn:microsoft.com/office/officeart/2005/8/layout/bProcess3"/>
    <dgm:cxn modelId="{BEAB065E-88C0-4421-BE4F-FB2A33E03466}" type="presParOf" srcId="{589590C9-FD06-4FB7-9FEB-0A560766395B}" destId="{77B2EDD4-F8BA-4A25-AFF2-6B100ACAE98A}" srcOrd="10" destOrd="0" presId="urn:microsoft.com/office/officeart/2005/8/layout/bProcess3"/>
    <dgm:cxn modelId="{D4D1090D-4A81-4A63-BBE4-5D917D3D47D3}" type="presParOf" srcId="{589590C9-FD06-4FB7-9FEB-0A560766395B}" destId="{21004307-3F36-46B6-A2D6-0E8135474A14}" srcOrd="11" destOrd="0" presId="urn:microsoft.com/office/officeart/2005/8/layout/bProcess3"/>
    <dgm:cxn modelId="{6942B226-D5DB-4A01-84E8-5FB41AF2D7BB}" type="presParOf" srcId="{21004307-3F36-46B6-A2D6-0E8135474A14}" destId="{1C0DA1C0-393B-44D5-900C-D9ABE2D66481}" srcOrd="0" destOrd="0" presId="urn:microsoft.com/office/officeart/2005/8/layout/bProcess3"/>
    <dgm:cxn modelId="{959019FB-4B0F-473D-93C6-57829DBAA5EA}" type="presParOf" srcId="{589590C9-FD06-4FB7-9FEB-0A560766395B}" destId="{110722B4-F16D-45F1-BCF2-62C1EB6C70EE}" srcOrd="12" destOrd="0" presId="urn:microsoft.com/office/officeart/2005/8/layout/bProcess3"/>
    <dgm:cxn modelId="{54DDABA8-9E44-4124-A9CF-D158B88EF1ED}" type="presParOf" srcId="{589590C9-FD06-4FB7-9FEB-0A560766395B}" destId="{FFFFE4DA-C7EA-49FC-BFC6-7D3969B0340A}" srcOrd="13" destOrd="0" presId="urn:microsoft.com/office/officeart/2005/8/layout/bProcess3"/>
    <dgm:cxn modelId="{FB47B144-C1D3-45BA-B6DA-099226F592FA}" type="presParOf" srcId="{FFFFE4DA-C7EA-49FC-BFC6-7D3969B0340A}" destId="{0EB2D5C2-2196-4E98-8363-A0D4AFCFB347}" srcOrd="0" destOrd="0" presId="urn:microsoft.com/office/officeart/2005/8/layout/bProcess3"/>
    <dgm:cxn modelId="{4693CE1E-7A16-4773-B613-B9848A7D93A6}" type="presParOf" srcId="{589590C9-FD06-4FB7-9FEB-0A560766395B}" destId="{66391270-DF05-4EE5-860E-26A49123A807}"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87C6C-13A0-42BD-9E21-575C599A0CA7}">
      <dsp:nvSpPr>
        <dsp:cNvPr id="0" name=""/>
        <dsp:cNvSpPr/>
      </dsp:nvSpPr>
      <dsp:spPr>
        <a:xfrm>
          <a:off x="1419458" y="732725"/>
          <a:ext cx="2658367" cy="1773131"/>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just" defTabSz="711200">
            <a:lnSpc>
              <a:spcPct val="90000"/>
            </a:lnSpc>
            <a:spcBef>
              <a:spcPct val="0"/>
            </a:spcBef>
            <a:spcAft>
              <a:spcPct val="35000"/>
            </a:spcAft>
            <a:buClr>
              <a:srgbClr val="000000"/>
            </a:buClr>
            <a:buSzPts val="1600"/>
            <a:buFont typeface="Arial"/>
            <a:buNone/>
          </a:pPr>
          <a:r>
            <a:rPr lang="fr-FR" sz="1600" kern="1200" dirty="0"/>
            <a:t>Vendre ou livrer des produits ou des services par une entreprise directement au consommateur final.
</a:t>
          </a:r>
          <a:endParaRPr lang="it-IT" sz="1600" kern="1200" dirty="0"/>
        </a:p>
      </dsp:txBody>
      <dsp:txXfrm>
        <a:off x="1844796" y="732725"/>
        <a:ext cx="2233028" cy="1773131"/>
      </dsp:txXfrm>
    </dsp:sp>
    <dsp:sp modelId="{BBBAC2E9-F9E4-4045-984A-0BD5739416ED}">
      <dsp:nvSpPr>
        <dsp:cNvPr id="0" name=""/>
        <dsp:cNvSpPr/>
      </dsp:nvSpPr>
      <dsp:spPr>
        <a:xfrm>
          <a:off x="1419458" y="2505856"/>
          <a:ext cx="2658367" cy="1773131"/>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just" defTabSz="666750">
            <a:lnSpc>
              <a:spcPct val="90000"/>
            </a:lnSpc>
            <a:spcBef>
              <a:spcPct val="0"/>
            </a:spcBef>
            <a:spcAft>
              <a:spcPct val="35000"/>
            </a:spcAft>
            <a:buClr>
              <a:srgbClr val="000000"/>
            </a:buClr>
            <a:buSzPts val="1600"/>
            <a:buFont typeface="Arial"/>
            <a:buNone/>
          </a:pPr>
          <a:r>
            <a:rPr lang="fr-FR" sz="1500" b="0" i="0" u="none" strike="noStrike" kern="1200" cap="none" dirty="0">
              <a:latin typeface="Arial"/>
              <a:ea typeface="Arial"/>
              <a:cs typeface="Arial"/>
              <a:sym typeface="Wingdings" panose="05000000000000000000" pitchFamily="2" charset="2"/>
            </a:rPr>
            <a:t> Amazon.com, par exemple, est une plate-forme de vente au détail en ligne qui vend des produits de l’entreprise aux consommateurs finaux</a:t>
          </a:r>
          <a:endParaRPr lang="it-IT" sz="1500" kern="1200" dirty="0"/>
        </a:p>
      </dsp:txBody>
      <dsp:txXfrm>
        <a:off x="1844796" y="2505856"/>
        <a:ext cx="2233028" cy="1773131"/>
      </dsp:txXfrm>
    </dsp:sp>
    <dsp:sp modelId="{54373A0B-4057-4C55-8308-1DF7FB64C327}">
      <dsp:nvSpPr>
        <dsp:cNvPr id="0" name=""/>
        <dsp:cNvSpPr/>
      </dsp:nvSpPr>
      <dsp:spPr>
        <a:xfrm>
          <a:off x="1662" y="23827"/>
          <a:ext cx="1772244" cy="1772244"/>
        </a:xfrm>
        <a:prstGeom prst="ellipse">
          <a:avLst/>
        </a:prstGeom>
        <a:solidFill>
          <a:srgbClr val="18C3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B2C </a:t>
          </a:r>
          <a:r>
            <a:rPr lang="en-US" sz="1800" kern="1200" dirty="0" err="1"/>
            <a:t>signifie</a:t>
          </a:r>
          <a:r>
            <a:rPr lang="en-US" sz="1800" kern="1200" dirty="0"/>
            <a:t> « business to consumer »</a:t>
          </a:r>
          <a:endParaRPr lang="it-IT" sz="1800" kern="1200" dirty="0"/>
        </a:p>
      </dsp:txBody>
      <dsp:txXfrm>
        <a:off x="261201" y="283366"/>
        <a:ext cx="1253166" cy="1253166"/>
      </dsp:txXfrm>
    </dsp:sp>
    <dsp:sp modelId="{C7E3B49C-3CF7-4B89-A2FE-125D9143C5D7}">
      <dsp:nvSpPr>
        <dsp:cNvPr id="0" name=""/>
        <dsp:cNvSpPr/>
      </dsp:nvSpPr>
      <dsp:spPr>
        <a:xfrm>
          <a:off x="5850070" y="732725"/>
          <a:ext cx="2658367" cy="1773131"/>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just" defTabSz="711200">
            <a:lnSpc>
              <a:spcPct val="90000"/>
            </a:lnSpc>
            <a:spcBef>
              <a:spcPct val="0"/>
            </a:spcBef>
            <a:spcAft>
              <a:spcPct val="35000"/>
            </a:spcAft>
            <a:buClr>
              <a:srgbClr val="000000"/>
            </a:buClr>
            <a:buSzPts val="1600"/>
            <a:buFont typeface="Arial"/>
            <a:buNone/>
          </a:pPr>
          <a:r>
            <a:rPr lang="fr-FR" sz="1600" kern="1200" dirty="0"/>
            <a:t>Vendre ou livrer des produits ou des services d’une entreprise à une entreprise. Le B2B est une transaction ou une entreprise entre entreprises.</a:t>
          </a:r>
          <a:endParaRPr lang="it-IT" sz="1600" kern="1200" dirty="0"/>
        </a:p>
      </dsp:txBody>
      <dsp:txXfrm>
        <a:off x="6275409" y="732725"/>
        <a:ext cx="2233028" cy="1773131"/>
      </dsp:txXfrm>
    </dsp:sp>
    <dsp:sp modelId="{61AB16D7-9C23-4877-A546-A68E224E619E}">
      <dsp:nvSpPr>
        <dsp:cNvPr id="0" name=""/>
        <dsp:cNvSpPr/>
      </dsp:nvSpPr>
      <dsp:spPr>
        <a:xfrm>
          <a:off x="5850070" y="2505856"/>
          <a:ext cx="2658367" cy="1773131"/>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fr-FR" sz="1500" b="0" i="0" u="none" strike="noStrike" kern="1200" cap="none" dirty="0">
              <a:latin typeface="Arial"/>
              <a:ea typeface="Arial"/>
              <a:cs typeface="Arial"/>
              <a:sym typeface="Wingdings" panose="05000000000000000000" pitchFamily="2" charset="2"/>
            </a:rPr>
            <a:t> La société Apple est spécialisée dans l’électronique grand public et les logiciels. Pour produire l’iPhone, ils achèteront des pièces à d’autres entreprises. </a:t>
          </a:r>
          <a:endParaRPr lang="it-IT" sz="1500" kern="1200" dirty="0"/>
        </a:p>
      </dsp:txBody>
      <dsp:txXfrm>
        <a:off x="6275409" y="2505856"/>
        <a:ext cx="2233028" cy="1773131"/>
      </dsp:txXfrm>
    </dsp:sp>
    <dsp:sp modelId="{F2D03BFC-9381-460C-9B6F-B128CE3B407F}">
      <dsp:nvSpPr>
        <dsp:cNvPr id="0" name=""/>
        <dsp:cNvSpPr/>
      </dsp:nvSpPr>
      <dsp:spPr>
        <a:xfrm>
          <a:off x="4432274" y="23827"/>
          <a:ext cx="1772244" cy="1772244"/>
        </a:xfrm>
        <a:prstGeom prst="ellipse">
          <a:avLst/>
        </a:prstGeom>
        <a:solidFill>
          <a:srgbClr val="18C3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B2B </a:t>
          </a:r>
          <a:r>
            <a:rPr lang="en-US" sz="1800" kern="1200" dirty="0" err="1"/>
            <a:t>signifie</a:t>
          </a:r>
          <a:r>
            <a:rPr lang="en-US" sz="1800" kern="1200" dirty="0"/>
            <a:t> « business to business »</a:t>
          </a:r>
          <a:endParaRPr lang="it-IT" sz="1800" kern="1200" dirty="0"/>
        </a:p>
      </dsp:txBody>
      <dsp:txXfrm>
        <a:off x="4691813" y="283366"/>
        <a:ext cx="1253166" cy="1253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DF85E-07E3-40F2-84E7-D37330327CA4}">
      <dsp:nvSpPr>
        <dsp:cNvPr id="0" name=""/>
        <dsp:cNvSpPr/>
      </dsp:nvSpPr>
      <dsp:spPr>
        <a:xfrm>
          <a:off x="925" y="568188"/>
          <a:ext cx="3609761" cy="2165856"/>
        </a:xfrm>
        <a:prstGeom prst="rect">
          <a:avLst/>
        </a:prstGeom>
        <a:solidFill>
          <a:schemeClr val="lt1">
            <a:hueOff val="0"/>
            <a:satOff val="0"/>
            <a:lumOff val="0"/>
            <a:alphaOff val="0"/>
          </a:schemeClr>
        </a:solidFill>
        <a:ln w="25400" cap="flat" cmpd="sng" algn="ctr">
          <a:solidFill>
            <a:srgbClr val="18C32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SzPts val="1600"/>
            <a:buFont typeface="Arial" panose="020B0604020202020204" pitchFamily="34" charset="0"/>
            <a:buNone/>
          </a:pPr>
          <a:r>
            <a:rPr lang="fr-FR" sz="1800" b="1" i="0" u="none" strike="noStrike" kern="1200" cap="none" dirty="0">
              <a:solidFill>
                <a:srgbClr val="18C320"/>
              </a:solidFill>
              <a:latin typeface="Arial"/>
              <a:ea typeface="Arial"/>
              <a:cs typeface="Arial"/>
              <a:sym typeface="Arial"/>
            </a:rPr>
            <a:t>Chaîne de production (B2B): </a:t>
          </a:r>
          <a:r>
            <a:rPr lang="fr-FR" sz="1800" b="0" i="0" u="none" strike="noStrike" kern="1200" cap="none" dirty="0">
              <a:solidFill>
                <a:schemeClr val="tx1"/>
              </a:solidFill>
              <a:latin typeface="Arial"/>
              <a:ea typeface="Arial"/>
              <a:cs typeface="Arial"/>
              <a:sym typeface="Arial"/>
            </a:rPr>
            <a:t>le dernier kilomètre joue un rôle crucial car l’approvisionnement en matières premières est effectué pour faire progresser les processus de production des usines.</a:t>
          </a:r>
          <a:endParaRPr lang="it-IT" sz="1800" kern="1200" dirty="0"/>
        </a:p>
      </dsp:txBody>
      <dsp:txXfrm>
        <a:off x="925" y="568188"/>
        <a:ext cx="3609761" cy="2165856"/>
      </dsp:txXfrm>
    </dsp:sp>
    <dsp:sp modelId="{71A523CF-7400-4DB0-8980-1E2FF8019313}">
      <dsp:nvSpPr>
        <dsp:cNvPr id="0" name=""/>
        <dsp:cNvSpPr/>
      </dsp:nvSpPr>
      <dsp:spPr>
        <a:xfrm>
          <a:off x="3971663" y="568188"/>
          <a:ext cx="3609761" cy="2165856"/>
        </a:xfrm>
        <a:prstGeom prst="rect">
          <a:avLst/>
        </a:prstGeom>
        <a:noFill/>
        <a:ln w="25400" cap="flat" cmpd="sng" algn="ctr">
          <a:solidFill>
            <a:srgbClr val="18C32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i="0" u="none" strike="noStrike" kern="1200" cap="none" dirty="0">
              <a:solidFill>
                <a:srgbClr val="18C320"/>
              </a:solidFill>
              <a:latin typeface="Arial"/>
              <a:ea typeface="Arial"/>
              <a:cs typeface="Arial"/>
              <a:sym typeface="Arial"/>
            </a:rPr>
            <a:t>Chaîne de distribution (B2B): </a:t>
          </a:r>
          <a:r>
            <a:rPr lang="fr-FR" sz="1800" b="0" i="0" u="none" strike="noStrike" kern="1200" cap="none" dirty="0">
              <a:solidFill>
                <a:srgbClr val="000000"/>
              </a:solidFill>
              <a:latin typeface="Arial"/>
              <a:ea typeface="Arial"/>
              <a:cs typeface="Arial"/>
              <a:sym typeface="Arial"/>
            </a:rPr>
            <a:t>dans ce cas, le dernier kilomètre livre les produits nécessaires pour stocker les étagères des magasins.</a:t>
          </a:r>
          <a:endParaRPr lang="en-US" sz="1800" b="0" i="0" u="none" strike="noStrike" kern="1200" cap="none" dirty="0">
            <a:latin typeface="Arial"/>
            <a:ea typeface="Arial"/>
            <a:cs typeface="Arial"/>
            <a:sym typeface="Arial"/>
          </a:endParaRPr>
        </a:p>
      </dsp:txBody>
      <dsp:txXfrm>
        <a:off x="3971663" y="568188"/>
        <a:ext cx="3609761" cy="21658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6E4917-BFE6-4FD1-BD23-6DF58AF8DD78}">
      <dsp:nvSpPr>
        <dsp:cNvPr id="0" name=""/>
        <dsp:cNvSpPr/>
      </dsp:nvSpPr>
      <dsp:spPr>
        <a:xfrm>
          <a:off x="2971450" y="539280"/>
          <a:ext cx="416946" cy="91440"/>
        </a:xfrm>
        <a:custGeom>
          <a:avLst/>
          <a:gdLst/>
          <a:ahLst/>
          <a:cxnLst/>
          <a:rect l="0" t="0" r="0" b="0"/>
          <a:pathLst>
            <a:path>
              <a:moveTo>
                <a:pt x="0" y="45720"/>
              </a:moveTo>
              <a:lnTo>
                <a:pt x="416946"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it-IT" sz="1200" kern="1200">
            <a:latin typeface="+mj-lt"/>
          </a:endParaRPr>
        </a:p>
      </dsp:txBody>
      <dsp:txXfrm>
        <a:off x="3168735" y="582763"/>
        <a:ext cx="22377" cy="4475"/>
      </dsp:txXfrm>
    </dsp:sp>
    <dsp:sp modelId="{570F1B97-C580-47BD-AFE7-F1810C476340}">
      <dsp:nvSpPr>
        <dsp:cNvPr id="0" name=""/>
        <dsp:cNvSpPr/>
      </dsp:nvSpPr>
      <dsp:spPr>
        <a:xfrm>
          <a:off x="1027397" y="1244"/>
          <a:ext cx="1945853" cy="116751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Clr>
              <a:srgbClr val="000000"/>
            </a:buClr>
            <a:buSzPts val="1600"/>
            <a:buFont typeface="Arial"/>
            <a:buNone/>
          </a:pPr>
          <a:r>
            <a:rPr lang="fr-FR" sz="1200" b="1" i="0" u="none" strike="noStrike" kern="1200" cap="none" dirty="0">
              <a:latin typeface="+mj-lt"/>
              <a:ea typeface="Arial"/>
              <a:cs typeface="Arial"/>
              <a:sym typeface="Arial"/>
            </a:rPr>
            <a:t>Le client passe une commande en ligne </a:t>
          </a:r>
          <a:r>
            <a:rPr lang="fr-FR" sz="1200" b="0" i="0" u="none" strike="noStrike" kern="1200" cap="none" dirty="0">
              <a:latin typeface="+mj-lt"/>
              <a:ea typeface="Arial"/>
              <a:cs typeface="Arial"/>
              <a:sym typeface="Arial"/>
            </a:rPr>
            <a:t>à l’aide d’un navigateur web ou d’une application mobile</a:t>
          </a:r>
          <a:endParaRPr lang="it-IT" sz="1200" kern="1200" dirty="0">
            <a:latin typeface="+mj-lt"/>
          </a:endParaRPr>
        </a:p>
      </dsp:txBody>
      <dsp:txXfrm>
        <a:off x="1027397" y="1244"/>
        <a:ext cx="1945853" cy="1167511"/>
      </dsp:txXfrm>
    </dsp:sp>
    <dsp:sp modelId="{B09FA07F-07E9-4962-840F-D393392ABFDC}">
      <dsp:nvSpPr>
        <dsp:cNvPr id="0" name=""/>
        <dsp:cNvSpPr/>
      </dsp:nvSpPr>
      <dsp:spPr>
        <a:xfrm>
          <a:off x="5364850" y="539280"/>
          <a:ext cx="416946" cy="91440"/>
        </a:xfrm>
        <a:custGeom>
          <a:avLst/>
          <a:gdLst/>
          <a:ahLst/>
          <a:cxnLst/>
          <a:rect l="0" t="0" r="0" b="0"/>
          <a:pathLst>
            <a:path>
              <a:moveTo>
                <a:pt x="0" y="45720"/>
              </a:moveTo>
              <a:lnTo>
                <a:pt x="416946"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it-IT" sz="1200" kern="1200">
            <a:latin typeface="+mj-lt"/>
          </a:endParaRPr>
        </a:p>
      </dsp:txBody>
      <dsp:txXfrm>
        <a:off x="5562134" y="582763"/>
        <a:ext cx="22377" cy="4475"/>
      </dsp:txXfrm>
    </dsp:sp>
    <dsp:sp modelId="{1BDF26A2-C9D1-4602-A7F9-A31438DDFB8C}">
      <dsp:nvSpPr>
        <dsp:cNvPr id="0" name=""/>
        <dsp:cNvSpPr/>
      </dsp:nvSpPr>
      <dsp:spPr>
        <a:xfrm>
          <a:off x="3420796" y="1244"/>
          <a:ext cx="1945853" cy="116751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Clr>
              <a:srgbClr val="000000"/>
            </a:buClr>
            <a:buSzPts val="1600"/>
            <a:buFont typeface="Arial"/>
            <a:buNone/>
          </a:pPr>
          <a:r>
            <a:rPr lang="fr-FR" sz="1200" b="0" i="0" u="none" strike="noStrike" kern="1200" cap="none" dirty="0">
              <a:latin typeface="+mj-lt"/>
              <a:ea typeface="Arial"/>
              <a:cs typeface="Arial"/>
              <a:sym typeface="Arial"/>
            </a:rPr>
            <a:t>La plate-forme communique directement avec le serveur du </a:t>
          </a:r>
          <a:r>
            <a:rPr lang="fr-FR" sz="1200" b="1" i="0" u="none" strike="noStrike" kern="1200" cap="none" dirty="0">
              <a:latin typeface="+mj-lt"/>
              <a:ea typeface="Arial"/>
              <a:cs typeface="Arial"/>
              <a:sym typeface="Arial"/>
            </a:rPr>
            <a:t>détaillant </a:t>
          </a:r>
          <a:r>
            <a:rPr lang="fr-FR" sz="1200" b="0" i="0" u="none" strike="noStrike" kern="1200" cap="none" dirty="0">
              <a:latin typeface="+mj-lt"/>
              <a:ea typeface="Arial"/>
              <a:cs typeface="Arial"/>
              <a:sym typeface="Arial"/>
            </a:rPr>
            <a:t>ou du </a:t>
          </a:r>
          <a:r>
            <a:rPr lang="fr-FR" sz="1200" b="1" i="0" u="none" strike="noStrike" kern="1200" cap="none" dirty="0">
              <a:latin typeface="+mj-lt"/>
              <a:ea typeface="Arial"/>
              <a:cs typeface="Arial"/>
              <a:sym typeface="Arial"/>
            </a:rPr>
            <a:t>fournisseur de commerce </a:t>
          </a:r>
          <a:r>
            <a:rPr lang="fr-FR" sz="1200" b="0" i="0" u="none" strike="noStrike" kern="1200" cap="none" dirty="0">
              <a:latin typeface="+mj-lt"/>
              <a:ea typeface="Arial"/>
              <a:cs typeface="Arial"/>
              <a:sym typeface="Arial"/>
            </a:rPr>
            <a:t>électronique</a:t>
          </a:r>
          <a:endParaRPr lang="it-IT" sz="1200" kern="1200" dirty="0">
            <a:latin typeface="+mj-lt"/>
          </a:endParaRPr>
        </a:p>
      </dsp:txBody>
      <dsp:txXfrm>
        <a:off x="3420796" y="1244"/>
        <a:ext cx="1945853" cy="1167511"/>
      </dsp:txXfrm>
    </dsp:sp>
    <dsp:sp modelId="{3861BF5F-E2DE-4778-8183-9B013BEFA2DB}">
      <dsp:nvSpPr>
        <dsp:cNvPr id="0" name=""/>
        <dsp:cNvSpPr/>
      </dsp:nvSpPr>
      <dsp:spPr>
        <a:xfrm>
          <a:off x="2000324" y="1166956"/>
          <a:ext cx="4786798" cy="416946"/>
        </a:xfrm>
        <a:custGeom>
          <a:avLst/>
          <a:gdLst/>
          <a:ahLst/>
          <a:cxnLst/>
          <a:rect l="0" t="0" r="0" b="0"/>
          <a:pathLst>
            <a:path>
              <a:moveTo>
                <a:pt x="4786798" y="0"/>
              </a:moveTo>
              <a:lnTo>
                <a:pt x="4786798" y="225573"/>
              </a:lnTo>
              <a:lnTo>
                <a:pt x="0" y="225573"/>
              </a:lnTo>
              <a:lnTo>
                <a:pt x="0" y="416946"/>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it-IT" sz="1200" kern="1200">
            <a:latin typeface="+mj-lt"/>
          </a:endParaRPr>
        </a:p>
      </dsp:txBody>
      <dsp:txXfrm>
        <a:off x="4273531" y="1373192"/>
        <a:ext cx="240383" cy="4475"/>
      </dsp:txXfrm>
    </dsp:sp>
    <dsp:sp modelId="{86596400-911C-42C0-876D-27270CF84B7F}">
      <dsp:nvSpPr>
        <dsp:cNvPr id="0" name=""/>
        <dsp:cNvSpPr/>
      </dsp:nvSpPr>
      <dsp:spPr>
        <a:xfrm>
          <a:off x="5814196" y="1244"/>
          <a:ext cx="1945853" cy="116751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i="0" u="none" strike="noStrike" kern="1200" cap="none" dirty="0">
              <a:latin typeface="+mj-lt"/>
              <a:ea typeface="Arial"/>
              <a:cs typeface="Arial"/>
              <a:sym typeface="Arial"/>
            </a:rPr>
            <a:t>La commande est envoyée à un système centralisé de </a:t>
          </a:r>
          <a:r>
            <a:rPr lang="fr-FR" sz="1200" b="1" i="0" u="none" strike="noStrike" kern="1200" cap="none" dirty="0">
              <a:latin typeface="+mj-lt"/>
              <a:ea typeface="Arial"/>
              <a:cs typeface="Arial"/>
              <a:sym typeface="Arial"/>
            </a:rPr>
            <a:t>gestion des commandes</a:t>
          </a:r>
          <a:r>
            <a:rPr lang="fr-FR" sz="1200" b="0" i="0" u="none" strike="noStrike" kern="1200" cap="none" dirty="0">
              <a:latin typeface="+mj-lt"/>
              <a:ea typeface="Arial"/>
              <a:cs typeface="Arial"/>
              <a:sym typeface="Arial"/>
            </a:rPr>
            <a:t>, qui confirme la </a:t>
          </a:r>
          <a:r>
            <a:rPr lang="fr-FR" sz="1200" b="1" i="0" u="none" strike="noStrike" kern="1200" cap="none" dirty="0">
              <a:latin typeface="+mj-lt"/>
              <a:ea typeface="Arial"/>
              <a:cs typeface="Arial"/>
              <a:sym typeface="Arial"/>
            </a:rPr>
            <a:t>disponibilité des stocks</a:t>
          </a:r>
          <a:endParaRPr lang="en-US" sz="1200" kern="1200" dirty="0">
            <a:latin typeface="+mj-lt"/>
          </a:endParaRPr>
        </a:p>
      </dsp:txBody>
      <dsp:txXfrm>
        <a:off x="5814196" y="1244"/>
        <a:ext cx="1945853" cy="1167511"/>
      </dsp:txXfrm>
    </dsp:sp>
    <dsp:sp modelId="{A67528C3-81F8-4600-A1B9-41526BC74AD1}">
      <dsp:nvSpPr>
        <dsp:cNvPr id="0" name=""/>
        <dsp:cNvSpPr/>
      </dsp:nvSpPr>
      <dsp:spPr>
        <a:xfrm>
          <a:off x="2971450" y="2154339"/>
          <a:ext cx="416946" cy="91440"/>
        </a:xfrm>
        <a:custGeom>
          <a:avLst/>
          <a:gdLst/>
          <a:ahLst/>
          <a:cxnLst/>
          <a:rect l="0" t="0" r="0" b="0"/>
          <a:pathLst>
            <a:path>
              <a:moveTo>
                <a:pt x="0" y="45720"/>
              </a:moveTo>
              <a:lnTo>
                <a:pt x="416946"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it-IT" sz="1200" kern="1200">
            <a:latin typeface="+mj-lt"/>
          </a:endParaRPr>
        </a:p>
      </dsp:txBody>
      <dsp:txXfrm>
        <a:off x="3168735" y="2197821"/>
        <a:ext cx="22377" cy="4475"/>
      </dsp:txXfrm>
    </dsp:sp>
    <dsp:sp modelId="{B5FD8959-F4D4-4C5C-A4FF-AFEFC12040A3}">
      <dsp:nvSpPr>
        <dsp:cNvPr id="0" name=""/>
        <dsp:cNvSpPr/>
      </dsp:nvSpPr>
      <dsp:spPr>
        <a:xfrm>
          <a:off x="1027397" y="1616303"/>
          <a:ext cx="1945853" cy="116751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i="0" u="none" strike="noStrike" kern="1200" cap="none" dirty="0">
              <a:latin typeface="+mj-lt"/>
              <a:ea typeface="Arial"/>
              <a:cs typeface="Arial"/>
              <a:sym typeface="Arial"/>
            </a:rPr>
            <a:t>Le client dispose d’une option de paiement en ligne.
</a:t>
          </a:r>
          <a:endParaRPr lang="en-US" sz="1200" kern="1200" dirty="0">
            <a:latin typeface="+mj-lt"/>
          </a:endParaRPr>
        </a:p>
      </dsp:txBody>
      <dsp:txXfrm>
        <a:off x="1027397" y="1616303"/>
        <a:ext cx="1945853" cy="1167511"/>
      </dsp:txXfrm>
    </dsp:sp>
    <dsp:sp modelId="{9A988187-40F5-486F-ADC5-9920E9D64778}">
      <dsp:nvSpPr>
        <dsp:cNvPr id="0" name=""/>
        <dsp:cNvSpPr/>
      </dsp:nvSpPr>
      <dsp:spPr>
        <a:xfrm>
          <a:off x="5364850" y="2154339"/>
          <a:ext cx="416946" cy="91440"/>
        </a:xfrm>
        <a:custGeom>
          <a:avLst/>
          <a:gdLst/>
          <a:ahLst/>
          <a:cxnLst/>
          <a:rect l="0" t="0" r="0" b="0"/>
          <a:pathLst>
            <a:path>
              <a:moveTo>
                <a:pt x="0" y="45720"/>
              </a:moveTo>
              <a:lnTo>
                <a:pt x="416946"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it-IT" sz="1200" kern="1200">
            <a:latin typeface="+mj-lt"/>
          </a:endParaRPr>
        </a:p>
      </dsp:txBody>
      <dsp:txXfrm>
        <a:off x="5562134" y="2197821"/>
        <a:ext cx="22377" cy="4475"/>
      </dsp:txXfrm>
    </dsp:sp>
    <dsp:sp modelId="{23DBA8E3-23DD-4899-BBE6-9D711C885FF2}">
      <dsp:nvSpPr>
        <dsp:cNvPr id="0" name=""/>
        <dsp:cNvSpPr/>
      </dsp:nvSpPr>
      <dsp:spPr>
        <a:xfrm>
          <a:off x="3420796" y="1616303"/>
          <a:ext cx="1945853" cy="1167511"/>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i="0" u="none" strike="noStrike" kern="1200" cap="none" dirty="0">
              <a:latin typeface="+mj-lt"/>
              <a:ea typeface="Arial"/>
              <a:cs typeface="Arial"/>
              <a:sym typeface="Arial"/>
            </a:rPr>
            <a:t>La plateforme envoie une demande à l’</a:t>
          </a:r>
          <a:r>
            <a:rPr lang="fr-FR" sz="1200" b="1" i="0" u="none" strike="noStrike" kern="1200" cap="none" dirty="0">
              <a:latin typeface="+mj-lt"/>
              <a:ea typeface="Arial"/>
              <a:cs typeface="Arial"/>
              <a:sym typeface="Arial"/>
            </a:rPr>
            <a:t>entrepôt</a:t>
          </a:r>
          <a:r>
            <a:rPr lang="fr-FR" sz="1200" b="0" i="0" u="none" strike="noStrike" kern="1200" cap="none" dirty="0">
              <a:latin typeface="+mj-lt"/>
              <a:ea typeface="Arial"/>
              <a:cs typeface="Arial"/>
              <a:sym typeface="Arial"/>
            </a:rPr>
            <a:t> hébergeant le stock pour expédier les produits au client final. </a:t>
          </a:r>
          <a:endParaRPr lang="en-US" sz="1200" kern="1200" dirty="0">
            <a:latin typeface="+mj-lt"/>
          </a:endParaRPr>
        </a:p>
      </dsp:txBody>
      <dsp:txXfrm>
        <a:off x="3420796" y="1616303"/>
        <a:ext cx="1945853" cy="1167511"/>
      </dsp:txXfrm>
    </dsp:sp>
    <dsp:sp modelId="{21004307-3F36-46B6-A2D6-0E8135474A14}">
      <dsp:nvSpPr>
        <dsp:cNvPr id="0" name=""/>
        <dsp:cNvSpPr/>
      </dsp:nvSpPr>
      <dsp:spPr>
        <a:xfrm>
          <a:off x="2000324" y="2782014"/>
          <a:ext cx="4786798" cy="416946"/>
        </a:xfrm>
        <a:custGeom>
          <a:avLst/>
          <a:gdLst/>
          <a:ahLst/>
          <a:cxnLst/>
          <a:rect l="0" t="0" r="0" b="0"/>
          <a:pathLst>
            <a:path>
              <a:moveTo>
                <a:pt x="4786798" y="0"/>
              </a:moveTo>
              <a:lnTo>
                <a:pt x="4786798" y="225573"/>
              </a:lnTo>
              <a:lnTo>
                <a:pt x="0" y="225573"/>
              </a:lnTo>
              <a:lnTo>
                <a:pt x="0" y="416946"/>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it-IT" sz="1200" kern="1200">
            <a:latin typeface="+mj-lt"/>
          </a:endParaRPr>
        </a:p>
      </dsp:txBody>
      <dsp:txXfrm>
        <a:off x="4273531" y="2988250"/>
        <a:ext cx="240383" cy="4475"/>
      </dsp:txXfrm>
    </dsp:sp>
    <dsp:sp modelId="{77B2EDD4-F8BA-4A25-AFF2-6B100ACAE98A}">
      <dsp:nvSpPr>
        <dsp:cNvPr id="0" name=""/>
        <dsp:cNvSpPr/>
      </dsp:nvSpPr>
      <dsp:spPr>
        <a:xfrm>
          <a:off x="5814196" y="1616303"/>
          <a:ext cx="1945853" cy="1167511"/>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i="0" u="none" strike="noStrike" kern="1200" cap="none" dirty="0">
              <a:latin typeface="+mj-lt"/>
              <a:ea typeface="Arial"/>
              <a:cs typeface="Arial"/>
              <a:sym typeface="Arial"/>
            </a:rPr>
            <a:t>L’expéditeur envoie un agent pour récupérer l’article du client dans l’entrepôt. </a:t>
          </a:r>
          <a:endParaRPr lang="en-US" sz="1200" kern="1200" dirty="0">
            <a:latin typeface="+mj-lt"/>
          </a:endParaRPr>
        </a:p>
      </dsp:txBody>
      <dsp:txXfrm>
        <a:off x="5814196" y="1616303"/>
        <a:ext cx="1945853" cy="1167511"/>
      </dsp:txXfrm>
    </dsp:sp>
    <dsp:sp modelId="{FFFFE4DA-C7EA-49FC-BFC6-7D3969B0340A}">
      <dsp:nvSpPr>
        <dsp:cNvPr id="0" name=""/>
        <dsp:cNvSpPr/>
      </dsp:nvSpPr>
      <dsp:spPr>
        <a:xfrm>
          <a:off x="2971450" y="3769397"/>
          <a:ext cx="416946" cy="91440"/>
        </a:xfrm>
        <a:custGeom>
          <a:avLst/>
          <a:gdLst/>
          <a:ahLst/>
          <a:cxnLst/>
          <a:rect l="0" t="0" r="0" b="0"/>
          <a:pathLst>
            <a:path>
              <a:moveTo>
                <a:pt x="0" y="45720"/>
              </a:moveTo>
              <a:lnTo>
                <a:pt x="416946"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it-IT" sz="1200" kern="1200">
            <a:latin typeface="+mj-lt"/>
          </a:endParaRPr>
        </a:p>
      </dsp:txBody>
      <dsp:txXfrm>
        <a:off x="3168735" y="3812879"/>
        <a:ext cx="22377" cy="4475"/>
      </dsp:txXfrm>
    </dsp:sp>
    <dsp:sp modelId="{110722B4-F16D-45F1-BCF2-62C1EB6C70EE}">
      <dsp:nvSpPr>
        <dsp:cNvPr id="0" name=""/>
        <dsp:cNvSpPr/>
      </dsp:nvSpPr>
      <dsp:spPr>
        <a:xfrm>
          <a:off x="1027397" y="3231361"/>
          <a:ext cx="1945853" cy="1167511"/>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i="0" u="none" strike="noStrike" kern="1200" cap="none" dirty="0">
              <a:latin typeface="+mj-lt"/>
              <a:ea typeface="Arial"/>
              <a:cs typeface="Arial"/>
              <a:sym typeface="Arial"/>
            </a:rPr>
            <a:t>L’agent charge ensuite le colis dans le véhicule et le livre à un </a:t>
          </a:r>
          <a:r>
            <a:rPr lang="fr-FR" sz="1200" b="1" i="0" u="none" strike="noStrike" kern="1200" cap="none" dirty="0">
              <a:latin typeface="+mj-lt"/>
              <a:ea typeface="Arial"/>
              <a:cs typeface="Arial"/>
              <a:sym typeface="Arial"/>
            </a:rPr>
            <a:t>hub</a:t>
          </a:r>
          <a:r>
            <a:rPr lang="fr-FR" sz="1200" b="0" i="0" u="none" strike="noStrike" kern="1200" cap="none" dirty="0">
              <a:latin typeface="+mj-lt"/>
              <a:ea typeface="Arial"/>
              <a:cs typeface="Arial"/>
              <a:sym typeface="Arial"/>
            </a:rPr>
            <a:t> prédéterminé</a:t>
          </a:r>
          <a:endParaRPr lang="en-US" sz="1200" kern="1200" dirty="0">
            <a:latin typeface="+mj-lt"/>
          </a:endParaRPr>
        </a:p>
      </dsp:txBody>
      <dsp:txXfrm>
        <a:off x="1027397" y="3231361"/>
        <a:ext cx="1945853" cy="1167511"/>
      </dsp:txXfrm>
    </dsp:sp>
    <dsp:sp modelId="{66391270-DF05-4EE5-860E-26A49123A807}">
      <dsp:nvSpPr>
        <dsp:cNvPr id="0" name=""/>
        <dsp:cNvSpPr/>
      </dsp:nvSpPr>
      <dsp:spPr>
        <a:xfrm>
          <a:off x="3420796" y="3231361"/>
          <a:ext cx="1945853" cy="1167511"/>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i="0" u="none" strike="noStrike" kern="1200" cap="none" dirty="0">
              <a:latin typeface="+mj-lt"/>
              <a:ea typeface="Arial"/>
              <a:cs typeface="Arial"/>
              <a:sym typeface="Arial"/>
            </a:rPr>
            <a:t>Depuis le hub, un agent récupère le </a:t>
          </a:r>
          <a:r>
            <a:rPr lang="fr-FR" sz="1200" b="1" i="0" u="none" strike="noStrike" kern="1200" cap="none" dirty="0">
              <a:latin typeface="+mj-lt"/>
              <a:ea typeface="Arial"/>
              <a:cs typeface="Arial"/>
              <a:sym typeface="Arial"/>
            </a:rPr>
            <a:t>colis</a:t>
          </a:r>
          <a:r>
            <a:rPr lang="fr-FR" sz="1200" b="0" i="0" u="none" strike="noStrike" kern="1200" cap="none" dirty="0">
              <a:latin typeface="+mj-lt"/>
              <a:ea typeface="Arial"/>
              <a:cs typeface="Arial"/>
              <a:sym typeface="Arial"/>
            </a:rPr>
            <a:t> et </a:t>
          </a:r>
          <a:r>
            <a:rPr lang="fr-FR" sz="1200" b="1" i="0" u="none" strike="noStrike" kern="1200" cap="none" dirty="0">
              <a:latin typeface="+mj-lt"/>
              <a:ea typeface="Arial"/>
              <a:cs typeface="Arial"/>
              <a:sym typeface="Arial"/>
            </a:rPr>
            <a:t>le livre à la porte du client</a:t>
          </a:r>
          <a:r>
            <a:rPr lang="en-US" sz="1200" b="1" i="0" u="none" strike="noStrike" kern="1200" cap="none" dirty="0">
              <a:latin typeface="+mj-lt"/>
              <a:ea typeface="Arial"/>
              <a:cs typeface="Arial"/>
              <a:sym typeface="Arial"/>
            </a:rPr>
            <a:t>.</a:t>
          </a:r>
          <a:endParaRPr lang="en-US" sz="1200" kern="1200" dirty="0">
            <a:latin typeface="+mj-lt"/>
          </a:endParaRPr>
        </a:p>
      </dsp:txBody>
      <dsp:txXfrm>
        <a:off x="3420796" y="3231361"/>
        <a:ext cx="1945853" cy="1167511"/>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7" name="Google Shape;10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25" name="Google Shape;1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25" name="Google Shape;1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68684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25" name="Google Shape;1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49812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25" name="Google Shape;1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64714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34" name="Google Shape;134;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 name="Google Shape;15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60" name="Google Shape;16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71" name="Google Shape;17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82" name="Google Shape;18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93" name="Google Shape;193;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04" name="Google Shape;204;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5" name="Google Shape;215;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0b78f225a7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2" name="Google Shape;222;g10b78f225a7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4" name="Google Shape;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7" name="Google Shape;5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5" name="Google Shape;6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f409fdab49_1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5" name="Google Shape;75;gf409fdab49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6763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f409fdab49_1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5" name="Google Shape;75;gf409fdab49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4" name="Google Shape;84;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2" name="Google Shape;17;p7">
            <a:extLst>
              <a:ext uri="{FF2B5EF4-FFF2-40B4-BE49-F238E27FC236}">
                <a16:creationId xmlns:a16="http://schemas.microsoft.com/office/drawing/2014/main" id="{62CFF694-6044-90B1-2D13-934FBF690074}"/>
              </a:ext>
            </a:extLst>
          </p:cNvPr>
          <p:cNvSpPr txBox="1"/>
          <p:nvPr userDrawn="1"/>
        </p:nvSpPr>
        <p:spPr>
          <a:xfrm>
            <a:off x="2263339" y="6425328"/>
            <a:ext cx="4511380" cy="365125"/>
          </a:xfrm>
          <a:prstGeom prst="rect">
            <a:avLst/>
          </a:prstGeom>
          <a:noFill/>
          <a:ln>
            <a:noFill/>
          </a:ln>
        </p:spPr>
        <p:txBody>
          <a:bodyPr spcFirstLastPara="1" wrap="square" lIns="34275" tIns="34275" rIns="34275" bIns="34275" anchor="ctr" anchorCtr="0">
            <a:noAutofit/>
          </a:bodyPr>
          <a:lstStyle/>
          <a:p>
            <a:pPr marL="0" marR="0" lvl="0" indent="0" algn="just"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www.youtube.com/watch?v=FqHZLiqP2MA" TargetMode="External"/><Relationship Id="rId3" Type="http://schemas.openxmlformats.org/officeDocument/2006/relationships/slideLayout" Target="../slideLayouts/slideLayout2.xml"/><Relationship Id="rId7" Type="http://schemas.openxmlformats.org/officeDocument/2006/relationships/image" Target="../media/image10.png"/><Relationship Id="rId2" Type="http://schemas.openxmlformats.org/officeDocument/2006/relationships/video" Target="https://www.youtube.com/embed/k2o9orkfLVI?feature=oembed" TargetMode="External"/><Relationship Id="rId1" Type="http://schemas.openxmlformats.org/officeDocument/2006/relationships/video" Target="https://www.youtube.com/embed/FqHZLiqP2MA?feature=oembed" TargetMode="Externa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notesSlide" Target="../notesSlides/notesSlide12.xml"/><Relationship Id="rId9" Type="http://schemas.openxmlformats.org/officeDocument/2006/relationships/hyperlink" Target="https://www.youtube.com/watch?v=k2o9orkfLVI&amp;t=1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mecalux.it/blog/last-mile-logistica"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eea.europa.eu/publications/the-first-and-last-mile" TargetMode="External"/><Relationship Id="rId5" Type="http://schemas.openxmlformats.org/officeDocument/2006/relationships/hyperlink" Target="https://www.getfareye.com/insights/blog/last-mile-delivery-guide" TargetMode="External"/><Relationship Id="rId4" Type="http://schemas.openxmlformats.org/officeDocument/2006/relationships/hyperlink" Target="https://brandalyzer.blog/2016/03/23/the-five-major-flows-in-supply-chai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1.1.1</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064700" y="4291569"/>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it-IT" sz="2400" b="1" dirty="0">
                <a:solidFill>
                  <a:schemeClr val="dk1"/>
                </a:solidFill>
              </a:rPr>
              <a:t>Introduction à la logistique du dernier kilomètre</a:t>
            </a:r>
            <a:endParaRPr lang="en-US" sz="2400" b="1" dirty="0">
              <a:solidFill>
                <a:schemeClr val="dk1"/>
              </a:solidFill>
            </a:endParaRPr>
          </a:p>
        </p:txBody>
      </p:sp>
      <p:sp>
        <p:nvSpPr>
          <p:cNvPr id="27" name="Google Shape;27;p4"/>
          <p:cNvSpPr txBox="1"/>
          <p:nvPr/>
        </p:nvSpPr>
        <p:spPr>
          <a:xfrm>
            <a:off x="352969"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dirty="0">
                <a:solidFill>
                  <a:schemeClr val="lt1"/>
                </a:solidFill>
                <a:latin typeface="Arial"/>
                <a:ea typeface="Arial"/>
                <a:cs typeface="Arial"/>
                <a:sym typeface="Arial"/>
              </a:rPr>
              <a:t>CHAPITRE 1: </a:t>
            </a:r>
            <a:r>
              <a:rPr lang="en-US" sz="2000" b="1" i="0" u="none" strike="noStrike" cap="none" dirty="0" err="1">
                <a:solidFill>
                  <a:schemeClr val="lt1"/>
                </a:solidFill>
                <a:latin typeface="Arial"/>
                <a:ea typeface="Arial"/>
                <a:cs typeface="Arial"/>
                <a:sym typeface="Arial"/>
              </a:rPr>
              <a:t>L’environnement</a:t>
            </a:r>
            <a:r>
              <a:rPr lang="en-US" sz="2000" b="1" i="0" u="none" strike="noStrike" cap="none" dirty="0">
                <a:solidFill>
                  <a:schemeClr val="lt1"/>
                </a:solidFill>
                <a:latin typeface="Arial"/>
                <a:ea typeface="Arial"/>
                <a:cs typeface="Arial"/>
                <a:sym typeface="Arial"/>
              </a:rPr>
              <a:t> de la </a:t>
            </a:r>
            <a:r>
              <a:rPr lang="en-US" sz="2000" b="1" i="0" u="none" strike="noStrike" cap="none" dirty="0" err="1">
                <a:solidFill>
                  <a:schemeClr val="lt1"/>
                </a:solidFill>
                <a:latin typeface="Arial"/>
                <a:ea typeface="Arial"/>
                <a:cs typeface="Arial"/>
                <a:sym typeface="Arial"/>
              </a:rPr>
              <a:t>logistique</a:t>
            </a:r>
            <a:r>
              <a:rPr lang="en-US" sz="2000" b="1" i="0" u="none" strike="noStrike" cap="none" dirty="0">
                <a:solidFill>
                  <a:schemeClr val="lt1"/>
                </a:solidFill>
                <a:latin typeface="Arial"/>
                <a:ea typeface="Arial"/>
                <a:cs typeface="Arial"/>
                <a:sym typeface="Arial"/>
              </a:rPr>
              <a:t> du dernier </a:t>
            </a:r>
            <a:r>
              <a:rPr lang="en-US" sz="2000" b="1" i="0" u="none" strike="noStrike" cap="none" dirty="0" err="1">
                <a:solidFill>
                  <a:schemeClr val="lt1"/>
                </a:solidFill>
                <a:latin typeface="Arial"/>
                <a:ea typeface="Arial"/>
                <a:cs typeface="Arial"/>
                <a:sym typeface="Arial"/>
              </a:rPr>
              <a:t>kilomètre</a:t>
            </a:r>
            <a:endParaRPr lang="en-US"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348615"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en-US" sz="2000" b="1" i="0" u="none" strike="noStrike" cap="none" dirty="0">
                <a:solidFill>
                  <a:schemeClr val="dk1"/>
                </a:solidFill>
                <a:latin typeface="Arial"/>
                <a:ea typeface="Arial"/>
                <a:cs typeface="Arial"/>
                <a:sym typeface="Arial"/>
              </a:rPr>
              <a:t>UNITÉ 1: </a:t>
            </a:r>
            <a:r>
              <a:rPr lang="fr-FR" sz="2000" b="1" dirty="0">
                <a:solidFill>
                  <a:schemeClr val="dk1"/>
                </a:solidFill>
              </a:rPr>
              <a:t>Portée et définition de la logistique de distribution du dernier kilomètre</a:t>
            </a:r>
            <a:endParaRPr lang="en-US"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10</a:t>
            </a:fld>
            <a:endParaRPr/>
          </a:p>
        </p:txBody>
      </p:sp>
      <p:sp>
        <p:nvSpPr>
          <p:cNvPr id="110" name="Google Shape;110;p10"/>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70000" lnSpcReduction="20000"/>
          </a:bodyPr>
          <a:lstStyle/>
          <a:p>
            <a:pPr marL="742950" lvl="0" indent="-742950">
              <a:lnSpc>
                <a:spcPct val="90000"/>
              </a:lnSpc>
              <a:buSzPts val="2400"/>
            </a:pPr>
            <a:r>
              <a:rPr lang="fr-FR" sz="2400" dirty="0">
                <a:solidFill>
                  <a:schemeClr val="lt1"/>
                </a:solidFill>
              </a:rPr>
              <a:t>2.2 Contexte d’application : LMD dans l’ensemble de la chaîne d’approvisionnement </a:t>
            </a:r>
            <a:endParaRPr sz="2400" b="0" i="0" u="none" strike="noStrike" cap="none" dirty="0">
              <a:solidFill>
                <a:schemeClr val="lt1"/>
              </a:solidFill>
              <a:latin typeface="Arial"/>
              <a:ea typeface="Arial"/>
              <a:cs typeface="Arial"/>
              <a:sym typeface="Arial"/>
            </a:endParaRPr>
          </a:p>
        </p:txBody>
      </p:sp>
      <p:sp>
        <p:nvSpPr>
          <p:cNvPr id="112" name="Google Shape;112;p10"/>
          <p:cNvSpPr txBox="1"/>
          <p:nvPr/>
        </p:nvSpPr>
        <p:spPr>
          <a:xfrm>
            <a:off x="236274" y="1805290"/>
            <a:ext cx="8671452" cy="5078273"/>
          </a:xfrm>
          <a:prstGeom prst="rect">
            <a:avLst/>
          </a:prstGeom>
          <a:noFill/>
          <a:ln>
            <a:noFill/>
          </a:ln>
        </p:spPr>
        <p:txBody>
          <a:bodyPr spcFirstLastPara="1" wrap="square" lIns="91425" tIns="45700" rIns="91425" bIns="45700" anchor="t" anchorCtr="0">
            <a:spAutoFit/>
          </a:bodyPr>
          <a:lstStyle/>
          <a:p>
            <a:pPr lvl="0"/>
            <a:r>
              <a:rPr lang="fr-FR" sz="1800" dirty="0"/>
              <a:t>La </a:t>
            </a:r>
            <a:r>
              <a:rPr lang="fr-FR" sz="1800" dirty="0" err="1"/>
              <a:t>supply</a:t>
            </a:r>
            <a:r>
              <a:rPr lang="fr-FR" sz="1800" dirty="0"/>
              <a:t> </a:t>
            </a:r>
            <a:r>
              <a:rPr lang="fr-FR" sz="1800" dirty="0" err="1"/>
              <a:t>chain</a:t>
            </a:r>
            <a:r>
              <a:rPr lang="fr-FR" sz="1800" dirty="0"/>
              <a:t> est la gestion des flux. LMD est inclus dans la chaîne d’approvisionnement car il couvre la livraison cruciale aux clients.
Cependant, il ne s’agit pas seulement des marchandises. LMD doit en effet prendre en compte trois flux majeurs : 
	</a:t>
            </a:r>
            <a:r>
              <a:rPr lang="fr-FR" sz="1800" b="1" dirty="0">
                <a:solidFill>
                  <a:srgbClr val="18C320"/>
                </a:solidFill>
              </a:rPr>
              <a:t>Flux de produits </a:t>
            </a:r>
            <a:r>
              <a:rPr lang="fr-FR" sz="1800" dirty="0"/>
              <a:t>(comment les marchandises se déplacent le long de la chaîne d’approvisionnement) : Le flux de produits comprend le mouvement des marchandises d’un fournisseur à un client, ainsi que tous les retours des clients ou les besoins de service. 
	</a:t>
            </a:r>
            <a:r>
              <a:rPr lang="fr-FR" sz="1800" b="1" dirty="0">
                <a:solidFill>
                  <a:srgbClr val="18C320"/>
                </a:solidFill>
              </a:rPr>
              <a:t>Flux financier </a:t>
            </a:r>
            <a:r>
              <a:rPr lang="fr-FR" sz="1800" dirty="0"/>
              <a:t>(comment l’argent et les ressources se déplacent le long de la chaîne d’approvisionnement) : Le flux financier se compose des conditions de crédit, des calendriers de paiement et des accords de consignation et de propriété des titres
	</a:t>
            </a:r>
            <a:r>
              <a:rPr lang="fr-FR" sz="1800" b="1" dirty="0">
                <a:solidFill>
                  <a:srgbClr val="18C320"/>
                </a:solidFill>
              </a:rPr>
              <a:t>La circulation de l’information </a:t>
            </a:r>
            <a:r>
              <a:rPr lang="fr-FR" sz="1800" dirty="0"/>
              <a:t>(comment l’information est transférée tout au long de la chaîne d’approvisionnement); le flux d’informations implique la fiche d’information du produit, la transmission des commandes, les calendriers et la mise à jour de l’état de la livraison.
Ce n’est qu’en considérant ces 3 flux majeurs que la livraison du dernier kilomètre peut réussir.</a:t>
            </a:r>
            <a:endParaRPr lang="es-E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11</a:t>
            </a:fld>
            <a:endParaRPr/>
          </a:p>
        </p:txBody>
      </p:sp>
      <p:sp>
        <p:nvSpPr>
          <p:cNvPr id="128" name="Google Shape;128;p11"/>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fr-FR" sz="2400" dirty="0">
                <a:solidFill>
                  <a:schemeClr val="lt1"/>
                </a:solidFill>
              </a:rPr>
              <a:t>3.1 Différents types d’entreprises : B2B &amp; B2C</a:t>
            </a:r>
            <a:endParaRPr sz="24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CC1ADB50-F789-A560-7064-3300A915FF5E}"/>
              </a:ext>
            </a:extLst>
          </p:cNvPr>
          <p:cNvGraphicFramePr/>
          <p:nvPr>
            <p:extLst>
              <p:ext uri="{D42A27DB-BD31-4B8C-83A1-F6EECF244321}">
                <p14:modId xmlns:p14="http://schemas.microsoft.com/office/powerpoint/2010/main" val="3866132159"/>
              </p:ext>
            </p:extLst>
          </p:nvPr>
        </p:nvGraphicFramePr>
        <p:xfrm>
          <a:off x="285531" y="1770607"/>
          <a:ext cx="8510100" cy="4302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12</a:t>
            </a:fld>
            <a:endParaRPr/>
          </a:p>
        </p:txBody>
      </p:sp>
      <p:sp>
        <p:nvSpPr>
          <p:cNvPr id="128" name="Google Shape;128;p11"/>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fr-FR" sz="2400" dirty="0">
                <a:solidFill>
                  <a:schemeClr val="lt1"/>
                </a:solidFill>
              </a:rPr>
              <a:t>3.1 Différents types d’entreprises : B2B &amp; B2C</a:t>
            </a:r>
            <a:endParaRPr sz="2400" b="0" i="0" u="none" strike="noStrike" cap="none" dirty="0">
              <a:solidFill>
                <a:schemeClr val="lt1"/>
              </a:solidFill>
              <a:latin typeface="Arial"/>
              <a:ea typeface="Arial"/>
              <a:cs typeface="Arial"/>
              <a:sym typeface="Arial"/>
            </a:endParaRPr>
          </a:p>
        </p:txBody>
      </p:sp>
      <p:pic>
        <p:nvPicPr>
          <p:cNvPr id="5" name="Elementi multimediali online 4" title="B2B vs B2C | Understand The Difference | Finance Strategists | Your Online Finance Dictionary">
            <a:hlinkClick r:id="" action="ppaction://media"/>
            <a:extLst>
              <a:ext uri="{FF2B5EF4-FFF2-40B4-BE49-F238E27FC236}">
                <a16:creationId xmlns:a16="http://schemas.microsoft.com/office/drawing/2014/main" id="{3304D032-31E1-1D1B-19B6-BF7187DFC1D7}"/>
              </a:ext>
            </a:extLst>
          </p:cNvPr>
          <p:cNvPicPr>
            <a:picLocks noRot="1" noChangeAspect="1"/>
          </p:cNvPicPr>
          <p:nvPr>
            <a:videoFile r:link="rId1"/>
          </p:nvPr>
        </p:nvPicPr>
        <p:blipFill>
          <a:blip r:embed="rId5"/>
          <a:stretch>
            <a:fillRect/>
          </a:stretch>
        </p:blipFill>
        <p:spPr>
          <a:xfrm>
            <a:off x="4651829" y="1901553"/>
            <a:ext cx="2540000" cy="1435100"/>
          </a:xfrm>
          <a:prstGeom prst="rect">
            <a:avLst/>
          </a:prstGeom>
        </p:spPr>
      </p:pic>
      <p:pic>
        <p:nvPicPr>
          <p:cNvPr id="6" name="Elementi multimediali online 5" title="B2B vs B2C Sales: What Is The Difference?">
            <a:hlinkClick r:id="" action="ppaction://media"/>
            <a:extLst>
              <a:ext uri="{FF2B5EF4-FFF2-40B4-BE49-F238E27FC236}">
                <a16:creationId xmlns:a16="http://schemas.microsoft.com/office/drawing/2014/main" id="{9DE2BBAF-94D3-0C4C-3F57-DD1B3561B079}"/>
              </a:ext>
            </a:extLst>
          </p:cNvPr>
          <p:cNvPicPr>
            <a:picLocks noRot="1" noChangeAspect="1"/>
          </p:cNvPicPr>
          <p:nvPr>
            <a:videoFile r:link="rId2"/>
          </p:nvPr>
        </p:nvPicPr>
        <p:blipFill>
          <a:blip r:embed="rId6"/>
          <a:stretch>
            <a:fillRect/>
          </a:stretch>
        </p:blipFill>
        <p:spPr>
          <a:xfrm>
            <a:off x="4651829" y="4496414"/>
            <a:ext cx="2540000" cy="1435100"/>
          </a:xfrm>
          <a:prstGeom prst="rect">
            <a:avLst/>
          </a:prstGeom>
        </p:spPr>
      </p:pic>
      <p:pic>
        <p:nvPicPr>
          <p:cNvPr id="7" name="Irudia 1">
            <a:extLst>
              <a:ext uri="{FF2B5EF4-FFF2-40B4-BE49-F238E27FC236}">
                <a16:creationId xmlns:a16="http://schemas.microsoft.com/office/drawing/2014/main" id="{F3CEE966-6E8D-39F8-467A-8564469CD20C}"/>
              </a:ext>
            </a:extLst>
          </p:cNvPr>
          <p:cNvPicPr>
            <a:picLocks noChangeAspect="1"/>
          </p:cNvPicPr>
          <p:nvPr/>
        </p:nvPicPr>
        <p:blipFill>
          <a:blip r:embed="rId7"/>
          <a:stretch>
            <a:fillRect/>
          </a:stretch>
        </p:blipFill>
        <p:spPr>
          <a:xfrm>
            <a:off x="3418081" y="4947444"/>
            <a:ext cx="680737" cy="680737"/>
          </a:xfrm>
          <a:prstGeom prst="rect">
            <a:avLst/>
          </a:prstGeom>
        </p:spPr>
      </p:pic>
      <p:pic>
        <p:nvPicPr>
          <p:cNvPr id="8" name="Irudia 1">
            <a:extLst>
              <a:ext uri="{FF2B5EF4-FFF2-40B4-BE49-F238E27FC236}">
                <a16:creationId xmlns:a16="http://schemas.microsoft.com/office/drawing/2014/main" id="{775906C4-6F38-4563-0A88-1096382D82A3}"/>
              </a:ext>
            </a:extLst>
          </p:cNvPr>
          <p:cNvPicPr>
            <a:picLocks noChangeAspect="1"/>
          </p:cNvPicPr>
          <p:nvPr/>
        </p:nvPicPr>
        <p:blipFill>
          <a:blip r:embed="rId7"/>
          <a:stretch>
            <a:fillRect/>
          </a:stretch>
        </p:blipFill>
        <p:spPr>
          <a:xfrm>
            <a:off x="3287452" y="2482918"/>
            <a:ext cx="680737" cy="680737"/>
          </a:xfrm>
          <a:prstGeom prst="rect">
            <a:avLst/>
          </a:prstGeom>
        </p:spPr>
      </p:pic>
      <p:sp>
        <p:nvSpPr>
          <p:cNvPr id="9" name="CasellaDiTesto 8">
            <a:extLst>
              <a:ext uri="{FF2B5EF4-FFF2-40B4-BE49-F238E27FC236}">
                <a16:creationId xmlns:a16="http://schemas.microsoft.com/office/drawing/2014/main" id="{6BB95A1F-9835-85D7-8425-73FC4782495A}"/>
              </a:ext>
            </a:extLst>
          </p:cNvPr>
          <p:cNvSpPr txBox="1"/>
          <p:nvPr/>
        </p:nvSpPr>
        <p:spPr>
          <a:xfrm>
            <a:off x="452845" y="3248297"/>
            <a:ext cx="2316480" cy="1077218"/>
          </a:xfrm>
          <a:prstGeom prst="rect">
            <a:avLst/>
          </a:prstGeom>
          <a:noFill/>
        </p:spPr>
        <p:txBody>
          <a:bodyPr wrap="square" rtlCol="0">
            <a:spAutoFit/>
          </a:bodyPr>
          <a:lstStyle/>
          <a:p>
            <a:r>
              <a:rPr lang="fr-FR" sz="1600" dirty="0"/>
              <a:t>Regardez ces vidéos intéressantes sur les fonctionnalités B2B et B2C!</a:t>
            </a:r>
            <a:endParaRPr lang="it-IT" sz="1600" dirty="0"/>
          </a:p>
        </p:txBody>
      </p:sp>
      <p:sp>
        <p:nvSpPr>
          <p:cNvPr id="2" name="CasellaDiTesto 1">
            <a:extLst>
              <a:ext uri="{FF2B5EF4-FFF2-40B4-BE49-F238E27FC236}">
                <a16:creationId xmlns:a16="http://schemas.microsoft.com/office/drawing/2014/main" id="{DC477EE5-7E8E-EB21-A2D2-D445053413B7}"/>
              </a:ext>
            </a:extLst>
          </p:cNvPr>
          <p:cNvSpPr txBox="1"/>
          <p:nvPr/>
        </p:nvSpPr>
        <p:spPr>
          <a:xfrm>
            <a:off x="4651828" y="3663795"/>
            <a:ext cx="3360057" cy="523220"/>
          </a:xfrm>
          <a:prstGeom prst="rect">
            <a:avLst/>
          </a:prstGeom>
          <a:noFill/>
        </p:spPr>
        <p:txBody>
          <a:bodyPr wrap="square" rtlCol="0">
            <a:spAutoFit/>
          </a:bodyPr>
          <a:lstStyle/>
          <a:p>
            <a:r>
              <a:rPr lang="it-IT" dirty="0">
                <a:hlinkClick r:id="rId8"/>
              </a:rPr>
              <a:t>B2B vs B2C – </a:t>
            </a:r>
            <a:r>
              <a:rPr lang="it-IT" dirty="0" err="1">
                <a:hlinkClick r:id="rId8"/>
              </a:rPr>
              <a:t>Understand</a:t>
            </a:r>
            <a:r>
              <a:rPr lang="it-IT" dirty="0">
                <a:hlinkClick r:id="rId8"/>
              </a:rPr>
              <a:t> the </a:t>
            </a:r>
            <a:r>
              <a:rPr lang="it-IT" dirty="0" err="1">
                <a:hlinkClick r:id="rId8"/>
              </a:rPr>
              <a:t>difference</a:t>
            </a:r>
            <a:r>
              <a:rPr lang="it-IT" dirty="0">
                <a:hlinkClick r:id="rId8"/>
              </a:rPr>
              <a:t> </a:t>
            </a:r>
            <a:endParaRPr lang="it-IT" dirty="0"/>
          </a:p>
        </p:txBody>
      </p:sp>
      <p:sp>
        <p:nvSpPr>
          <p:cNvPr id="3" name="CasellaDiTesto 2">
            <a:extLst>
              <a:ext uri="{FF2B5EF4-FFF2-40B4-BE49-F238E27FC236}">
                <a16:creationId xmlns:a16="http://schemas.microsoft.com/office/drawing/2014/main" id="{EB2DCB1C-C034-A00E-8115-0ECDEC9418B3}"/>
              </a:ext>
            </a:extLst>
          </p:cNvPr>
          <p:cNvSpPr txBox="1"/>
          <p:nvPr/>
        </p:nvSpPr>
        <p:spPr>
          <a:xfrm>
            <a:off x="4651828" y="6244046"/>
            <a:ext cx="2637246" cy="523220"/>
          </a:xfrm>
          <a:prstGeom prst="rect">
            <a:avLst/>
          </a:prstGeom>
          <a:noFill/>
        </p:spPr>
        <p:txBody>
          <a:bodyPr wrap="square" rtlCol="0">
            <a:spAutoFit/>
          </a:bodyPr>
          <a:lstStyle/>
          <a:p>
            <a:r>
              <a:rPr lang="it-IT" dirty="0">
                <a:hlinkClick r:id="rId9"/>
              </a:rPr>
              <a:t>B2B vs B2C Sales: </a:t>
            </a:r>
            <a:r>
              <a:rPr lang="it-IT" dirty="0" err="1">
                <a:hlinkClick r:id="rId9"/>
              </a:rPr>
              <a:t>what’s</a:t>
            </a:r>
            <a:r>
              <a:rPr lang="it-IT" dirty="0">
                <a:hlinkClick r:id="rId9"/>
              </a:rPr>
              <a:t> the </a:t>
            </a:r>
            <a:r>
              <a:rPr lang="it-IT" dirty="0" err="1">
                <a:hlinkClick r:id="rId9"/>
              </a:rPr>
              <a:t>difference</a:t>
            </a:r>
            <a:r>
              <a:rPr lang="it-IT" dirty="0">
                <a:hlinkClick r:id="rId9"/>
              </a:rPr>
              <a:t>?</a:t>
            </a:r>
            <a:endParaRPr lang="it-IT" dirty="0"/>
          </a:p>
        </p:txBody>
      </p:sp>
    </p:spTree>
    <p:extLst>
      <p:ext uri="{BB962C8B-B14F-4D97-AF65-F5344CB8AC3E}">
        <p14:creationId xmlns:p14="http://schemas.microsoft.com/office/powerpoint/2010/main" val="55354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5"/>
                </p:tgtEl>
              </p:cMediaNode>
            </p:video>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5"/>
                                        </p:tgtEl>
                                      </p:cBhvr>
                                    </p:cmd>
                                  </p:childTnLst>
                                </p:cTn>
                              </p:par>
                            </p:childTnLst>
                          </p:cTn>
                        </p:par>
                      </p:childTnLst>
                    </p:cTn>
                  </p:par>
                </p:childTnLst>
              </p:cTn>
              <p:nextCondLst>
                <p:cond evt="onClick" delay="0">
                  <p:tgtEl>
                    <p:spTgt spid="5"/>
                  </p:tgtEl>
                </p:cond>
              </p:nextCondLst>
            </p:seq>
            <p:video>
              <p:cMediaNode vol="80000">
                <p:cTn id="17" fill="hold" display="0">
                  <p:stCondLst>
                    <p:cond delay="indefinite"/>
                  </p:stCondLst>
                </p:cTn>
                <p:tgtEl>
                  <p:spTgt spid="6"/>
                </p:tgtEl>
              </p:cMediaNode>
            </p:video>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13</a:t>
            </a:fld>
            <a:endParaRPr/>
          </a:p>
        </p:txBody>
      </p:sp>
      <p:sp>
        <p:nvSpPr>
          <p:cNvPr id="128" name="Google Shape;128;p11"/>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fr-FR" sz="2400" dirty="0">
                <a:solidFill>
                  <a:schemeClr val="lt1"/>
                </a:solidFill>
              </a:rPr>
              <a:t>3.2. Différents types de LMD : production B2B &amp; distribution B2B</a:t>
            </a:r>
            <a:endParaRPr sz="2400" b="0" i="0" u="none" strike="noStrike" cap="none" dirty="0">
              <a:solidFill>
                <a:schemeClr val="lt1"/>
              </a:solidFill>
              <a:latin typeface="Arial"/>
              <a:ea typeface="Arial"/>
              <a:cs typeface="Arial"/>
              <a:sym typeface="Arial"/>
            </a:endParaRPr>
          </a:p>
        </p:txBody>
      </p:sp>
      <p:sp>
        <p:nvSpPr>
          <p:cNvPr id="131" name="Google Shape;131;p11"/>
          <p:cNvSpPr txBox="1"/>
          <p:nvPr/>
        </p:nvSpPr>
        <p:spPr>
          <a:xfrm>
            <a:off x="472656" y="1790936"/>
            <a:ext cx="8147561" cy="1815841"/>
          </a:xfrm>
          <a:prstGeom prst="rect">
            <a:avLst/>
          </a:prstGeom>
          <a:noFill/>
          <a:ln>
            <a:noFill/>
          </a:ln>
        </p:spPr>
        <p:txBody>
          <a:bodyPr spcFirstLastPara="1" wrap="square" lIns="91425" tIns="45700" rIns="91425" bIns="45700" anchor="t" anchorCtr="0">
            <a:spAutoFit/>
          </a:bodyPr>
          <a:lstStyle/>
          <a:p>
            <a:pPr lvl="0" algn="just"/>
            <a:r>
              <a:rPr lang="fr-FR" sz="1600" dirty="0"/>
              <a:t>Un système LMD efficace est crucial pour la compétitivité d’une entreprise. Les gestionnaires qui réussissent doivent tenir compte des facteurs suivants :</a:t>
            </a:r>
          </a:p>
          <a:p>
            <a:pPr lvl="0" algn="just"/>
            <a:r>
              <a:rPr lang="fr-FR" sz="1600" dirty="0"/>
              <a:t>
	</a:t>
            </a:r>
            <a:r>
              <a:rPr lang="fr-FR" sz="1600" b="1" dirty="0">
                <a:solidFill>
                  <a:srgbClr val="18C320"/>
                </a:solidFill>
              </a:rPr>
              <a:t>LMD coûte cher </a:t>
            </a:r>
            <a:r>
              <a:rPr lang="fr-FR" sz="1600" dirty="0"/>
              <a:t>: les commandes e-commerce multiplient la complexité</a:t>
            </a:r>
          </a:p>
          <a:p>
            <a:pPr lvl="0" algn="just"/>
            <a:r>
              <a:rPr lang="fr-FR" sz="1600" dirty="0"/>
              <a:t>
	</a:t>
            </a:r>
            <a:r>
              <a:rPr lang="fr-FR" sz="1600" b="1" dirty="0">
                <a:solidFill>
                  <a:srgbClr val="18C320"/>
                </a:solidFill>
              </a:rPr>
              <a:t>L’expérience client est la clé </a:t>
            </a:r>
            <a:r>
              <a:rPr lang="fr-FR" sz="1600" dirty="0"/>
              <a:t>: les erreurs et les retards de livraison au client affecteront négativement l’ensemble du processus.</a:t>
            </a:r>
            <a:endParaRPr sz="1600" b="0" i="0" u="none" strike="noStrike" cap="none" dirty="0">
              <a:solidFill>
                <a:srgbClr val="000000"/>
              </a:solidFill>
              <a:latin typeface="Arial"/>
              <a:ea typeface="Arial"/>
              <a:cs typeface="Arial"/>
              <a:sym typeface="Arial"/>
            </a:endParaRPr>
          </a:p>
        </p:txBody>
      </p:sp>
      <p:pic>
        <p:nvPicPr>
          <p:cNvPr id="7" name="Google Shape;130;p11">
            <a:extLst>
              <a:ext uri="{FF2B5EF4-FFF2-40B4-BE49-F238E27FC236}">
                <a16:creationId xmlns:a16="http://schemas.microsoft.com/office/drawing/2014/main" id="{A8A3828B-72F7-08D4-0E0E-125F087C5C9B}"/>
              </a:ext>
            </a:extLst>
          </p:cNvPr>
          <p:cNvPicPr preferRelativeResize="0"/>
          <p:nvPr/>
        </p:nvPicPr>
        <p:blipFill rotWithShape="1">
          <a:blip r:embed="rId3">
            <a:alphaModFix/>
          </a:blip>
          <a:srcRect l="11728" t="15818" r="3122"/>
          <a:stretch/>
        </p:blipFill>
        <p:spPr>
          <a:xfrm>
            <a:off x="3286592" y="4278603"/>
            <a:ext cx="2570816" cy="1772920"/>
          </a:xfrm>
          <a:prstGeom prst="rect">
            <a:avLst/>
          </a:prstGeom>
          <a:noFill/>
          <a:ln>
            <a:noFill/>
          </a:ln>
        </p:spPr>
      </p:pic>
    </p:spTree>
    <p:extLst>
      <p:ext uri="{BB962C8B-B14F-4D97-AF65-F5344CB8AC3E}">
        <p14:creationId xmlns:p14="http://schemas.microsoft.com/office/powerpoint/2010/main" val="321540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14</a:t>
            </a:fld>
            <a:endParaRPr/>
          </a:p>
        </p:txBody>
      </p:sp>
      <p:sp>
        <p:nvSpPr>
          <p:cNvPr id="128" name="Google Shape;128;p11"/>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fr-FR" sz="2400" dirty="0">
                <a:solidFill>
                  <a:schemeClr val="lt1"/>
                </a:solidFill>
              </a:rPr>
              <a:t>3.3. Différents types de LMD : production B2B &amp; distribution B2B</a:t>
            </a:r>
            <a:endParaRPr sz="2400" b="0" i="0" u="none" strike="noStrike" cap="none" dirty="0">
              <a:solidFill>
                <a:schemeClr val="lt1"/>
              </a:solidFill>
              <a:latin typeface="Arial"/>
              <a:ea typeface="Arial"/>
              <a:cs typeface="Arial"/>
              <a:sym typeface="Arial"/>
            </a:endParaRPr>
          </a:p>
        </p:txBody>
      </p:sp>
      <p:sp>
        <p:nvSpPr>
          <p:cNvPr id="129" name="Google Shape;129;p11"/>
          <p:cNvSpPr/>
          <p:nvPr/>
        </p:nvSpPr>
        <p:spPr>
          <a:xfrm>
            <a:off x="316950" y="1643936"/>
            <a:ext cx="8510100" cy="2169784"/>
          </a:xfrm>
          <a:prstGeom prst="rect">
            <a:avLst/>
          </a:prstGeom>
          <a:noFill/>
          <a:ln>
            <a:noFill/>
          </a:ln>
        </p:spPr>
        <p:txBody>
          <a:bodyPr spcFirstLastPara="1" wrap="square" lIns="91425" tIns="45700" rIns="91425" bIns="45700" anchor="t" anchorCtr="0">
            <a:spAutoFit/>
          </a:bodyPr>
          <a:lstStyle/>
          <a:p>
            <a:pPr marL="285750" lvl="0" indent="-285750">
              <a:lnSpc>
                <a:spcPct val="150000"/>
              </a:lnSpc>
              <a:buSzPts val="1600"/>
              <a:buFont typeface="Arial" panose="020B0604020202020204" pitchFamily="34" charset="0"/>
              <a:buChar char="•"/>
            </a:pPr>
            <a:r>
              <a:rPr lang="fr-FR" sz="1800" dirty="0"/>
              <a:t>La gestion du LMD change en fonction du modèle d’affaires, ce qui influencera directement la chaîne d’approvisionnement. 
En cas de B2B, le mode de livraison et toutes les activités précédant ou suivant la livraison doivent être adaptés. Dans ce cas, nous pouvons considérer deux types de modèles. </a:t>
            </a:r>
            <a:endParaRPr lang="en-US" sz="1800" b="0" i="0" u="none" strike="noStrike" cap="none" dirty="0">
              <a:solidFill>
                <a:srgbClr val="000000"/>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4155F0AC-7C9D-6DDB-9D1C-4FC8F6C82FC1}"/>
              </a:ext>
            </a:extLst>
          </p:cNvPr>
          <p:cNvGraphicFramePr/>
          <p:nvPr>
            <p:extLst>
              <p:ext uri="{D42A27DB-BD31-4B8C-83A1-F6EECF244321}">
                <p14:modId xmlns:p14="http://schemas.microsoft.com/office/powerpoint/2010/main" val="721191472"/>
              </p:ext>
            </p:extLst>
          </p:nvPr>
        </p:nvGraphicFramePr>
        <p:xfrm>
          <a:off x="780825" y="3467044"/>
          <a:ext cx="7582350" cy="3302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2530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2"/>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15</a:t>
            </a:fld>
            <a:endParaRPr/>
          </a:p>
        </p:txBody>
      </p:sp>
      <p:sp>
        <p:nvSpPr>
          <p:cNvPr id="137" name="Google Shape;137;p12"/>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ct val="100000"/>
            </a:pPr>
            <a:r>
              <a:rPr lang="fr-FR" dirty="0">
                <a:solidFill>
                  <a:schemeClr val="lt1"/>
                </a:solidFill>
              </a:rPr>
              <a:t>3.4. Différents types de livraison du dernier kilomètre : vente au détail B2C et livraison au client final</a:t>
            </a:r>
            <a:endParaRPr b="0" i="0" u="none" strike="noStrike" cap="none" dirty="0">
              <a:solidFill>
                <a:schemeClr val="lt1"/>
              </a:solidFill>
              <a:latin typeface="Arial"/>
              <a:ea typeface="Arial"/>
              <a:cs typeface="Arial"/>
              <a:sym typeface="Arial"/>
            </a:endParaRPr>
          </a:p>
        </p:txBody>
      </p:sp>
      <p:sp>
        <p:nvSpPr>
          <p:cNvPr id="138" name="Google Shape;138;p12"/>
          <p:cNvSpPr/>
          <p:nvPr/>
        </p:nvSpPr>
        <p:spPr>
          <a:xfrm>
            <a:off x="363458" y="1467829"/>
            <a:ext cx="8432173" cy="1323399"/>
          </a:xfrm>
          <a:prstGeom prst="rect">
            <a:avLst/>
          </a:prstGeom>
          <a:noFill/>
          <a:ln>
            <a:noFill/>
          </a:ln>
        </p:spPr>
        <p:txBody>
          <a:bodyPr spcFirstLastPara="1" wrap="square" lIns="91425" tIns="45700" rIns="91425" bIns="45700" anchor="t" anchorCtr="0">
            <a:spAutoFit/>
          </a:bodyPr>
          <a:lstStyle/>
          <a:p>
            <a:pPr lvl="0" algn="just">
              <a:buSzPts val="1600"/>
            </a:pPr>
            <a:r>
              <a:rPr lang="fr-FR" sz="1600"/>
              <a:t>En B2C, le client final passe une commande afin qu’un produit spécifique puisse arriver à son domicile. Les cases vertes dans le processus ci-dessous mettent en évidence lorsque LMD est impliqué.
</a:t>
            </a:r>
            <a:endParaRPr sz="1400" b="0" i="0" u="none" strike="noStrike" cap="none" dirty="0">
              <a:solidFill>
                <a:srgbClr val="000000"/>
              </a:solidFill>
              <a:latin typeface="Arial"/>
              <a:ea typeface="Arial"/>
              <a:cs typeface="Arial"/>
              <a:sym typeface="Arial"/>
            </a:endParaRPr>
          </a:p>
        </p:txBody>
      </p:sp>
      <p:graphicFrame>
        <p:nvGraphicFramePr>
          <p:cNvPr id="3" name="Diagramma 2">
            <a:extLst>
              <a:ext uri="{FF2B5EF4-FFF2-40B4-BE49-F238E27FC236}">
                <a16:creationId xmlns:a16="http://schemas.microsoft.com/office/drawing/2014/main" id="{47883AD2-08A8-2CF0-D06B-62CDCDCB88FA}"/>
              </a:ext>
            </a:extLst>
          </p:cNvPr>
          <p:cNvGraphicFramePr/>
          <p:nvPr>
            <p:extLst>
              <p:ext uri="{D42A27DB-BD31-4B8C-83A1-F6EECF244321}">
                <p14:modId xmlns:p14="http://schemas.microsoft.com/office/powerpoint/2010/main" val="2865554615"/>
              </p:ext>
            </p:extLst>
          </p:nvPr>
        </p:nvGraphicFramePr>
        <p:xfrm>
          <a:off x="146857" y="2240379"/>
          <a:ext cx="8787447" cy="4400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5" name="Google Shape;155;p14"/>
          <p:cNvPicPr preferRelativeResize="0"/>
          <p:nvPr/>
        </p:nvPicPr>
        <p:blipFill rotWithShape="1">
          <a:blip r:embed="rId3">
            <a:alphaModFix/>
          </a:blip>
          <a:srcRect/>
          <a:stretch/>
        </p:blipFill>
        <p:spPr>
          <a:xfrm>
            <a:off x="264802" y="957400"/>
            <a:ext cx="8614395" cy="5462489"/>
          </a:xfrm>
          <a:prstGeom prst="rect">
            <a:avLst/>
          </a:prstGeom>
          <a:noFill/>
          <a:ln>
            <a:noFill/>
          </a:ln>
        </p:spPr>
      </p:pic>
      <p:sp>
        <p:nvSpPr>
          <p:cNvPr id="154" name="Google Shape;154;p1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16</a:t>
            </a:fld>
            <a:endParaRPr/>
          </a:p>
        </p:txBody>
      </p:sp>
      <p:sp>
        <p:nvSpPr>
          <p:cNvPr id="156" name="Google Shape;156;p14"/>
          <p:cNvSpPr/>
          <p:nvPr/>
        </p:nvSpPr>
        <p:spPr>
          <a:xfrm>
            <a:off x="348369" y="3589447"/>
            <a:ext cx="8367731" cy="1384995"/>
          </a:xfrm>
          <a:prstGeom prst="rect">
            <a:avLst/>
          </a:prstGeom>
          <a:noFill/>
          <a:ln>
            <a:noFill/>
          </a:ln>
        </p:spPr>
        <p:txBody>
          <a:bodyPr spcFirstLastPara="1" wrap="square" lIns="91425" tIns="45700" rIns="91425" bIns="45700" anchor="t" anchorCtr="0">
            <a:spAutoFit/>
          </a:bodyPr>
          <a:lstStyle/>
          <a:p>
            <a:pPr lvl="0" algn="just"/>
            <a:r>
              <a:rPr lang="fr-FR" sz="2100">
                <a:solidFill>
                  <a:srgbClr val="C5D8F1"/>
                </a:solidFill>
              </a:rPr>
              <a:t>Le quiz suivant représente 5 questions auxquelles vous devrez répondre pour confirmer votre compréhension de la capsule actuelle.
Chaque bonne réponse vaut 1 point. Pas de point pour les erreurs.
</a:t>
            </a:r>
            <a:endParaRPr dirty="0"/>
          </a:p>
        </p:txBody>
      </p:sp>
      <p:sp>
        <p:nvSpPr>
          <p:cNvPr id="157" name="Google Shape;157;p14">
            <a:hlinkClick r:id="" action="ppaction://hlinkshowjump?jump=nextslide"/>
          </p:cNvPr>
          <p:cNvSpPr/>
          <p:nvPr/>
        </p:nvSpPr>
        <p:spPr>
          <a:xfrm>
            <a:off x="7474187" y="5832263"/>
            <a:ext cx="903249" cy="490653"/>
          </a:xfrm>
          <a:prstGeom prst="right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5"/>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17</a:t>
            </a:fld>
            <a:endParaRPr/>
          </a:p>
        </p:txBody>
      </p:sp>
      <p:sp>
        <p:nvSpPr>
          <p:cNvPr id="163" name="Google Shape;163;p15"/>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55000" lnSpcReduction="20000"/>
          </a:bodyPr>
          <a:lstStyle/>
          <a:p>
            <a:pPr marL="742950" lvl="0" indent="-742950">
              <a:lnSpc>
                <a:spcPct val="90000"/>
              </a:lnSpc>
              <a:buSzPct val="100000"/>
            </a:pPr>
            <a:r>
              <a:rPr lang="es-ES" sz="2400">
                <a:solidFill>
                  <a:schemeClr val="lt1"/>
                </a:solidFill>
              </a:rPr>
              <a:t>Quiz d’auto-évaluation
</a:t>
            </a:r>
            <a:endParaRPr sz="2400" b="0" i="0" u="none" strike="noStrike" cap="none" dirty="0">
              <a:solidFill>
                <a:schemeClr val="lt1"/>
              </a:solidFill>
              <a:latin typeface="Arial"/>
              <a:ea typeface="Arial"/>
              <a:cs typeface="Arial"/>
              <a:sym typeface="Arial"/>
            </a:endParaRPr>
          </a:p>
        </p:txBody>
      </p:sp>
      <p:sp>
        <p:nvSpPr>
          <p:cNvPr id="164" name="Google Shape;164;p15"/>
          <p:cNvSpPr txBox="1"/>
          <p:nvPr/>
        </p:nvSpPr>
        <p:spPr>
          <a:xfrm>
            <a:off x="316950" y="1778634"/>
            <a:ext cx="8510100" cy="707846"/>
          </a:xfrm>
          <a:prstGeom prst="rect">
            <a:avLst/>
          </a:prstGeom>
          <a:noFill/>
          <a:ln>
            <a:noFill/>
          </a:ln>
        </p:spPr>
        <p:txBody>
          <a:bodyPr spcFirstLastPara="1" wrap="square" lIns="91425" tIns="45700" rIns="91425" bIns="45700" anchor="t" anchorCtr="0">
            <a:spAutoFit/>
          </a:bodyPr>
          <a:lstStyle/>
          <a:p>
            <a:pPr lvl="0"/>
            <a:r>
              <a:rPr lang="fr-FR" sz="2000" b="1" dirty="0"/>
              <a:t>Question n°1 :
</a:t>
            </a:r>
            <a:r>
              <a:rPr lang="fr-FR" sz="2000" dirty="0"/>
              <a:t>À quoi fait référence le terme Livraison du dernier kilomètre?</a:t>
            </a:r>
            <a:endParaRPr dirty="0"/>
          </a:p>
        </p:txBody>
      </p:sp>
      <p:sp>
        <p:nvSpPr>
          <p:cNvPr id="165" name="Google Shape;165;p15"/>
          <p:cNvSpPr/>
          <p:nvPr/>
        </p:nvSpPr>
        <p:spPr>
          <a:xfrm>
            <a:off x="1828799" y="3794258"/>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2.Livraison de l’article au client</a:t>
            </a:r>
            <a:endParaRPr sz="1600" dirty="0">
              <a:solidFill>
                <a:schemeClr val="dk2"/>
              </a:solidFill>
            </a:endParaRPr>
          </a:p>
        </p:txBody>
      </p:sp>
      <p:sp>
        <p:nvSpPr>
          <p:cNvPr id="166" name="Google Shape;166;p15"/>
          <p:cNvSpPr/>
          <p:nvPr/>
        </p:nvSpPr>
        <p:spPr>
          <a:xfrm>
            <a:off x="1828800" y="296244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1.Gestion de la flotte de véhicules</a:t>
            </a:r>
            <a:endParaRPr sz="1600" b="0" i="0" u="none" strike="noStrike" cap="none" dirty="0">
              <a:solidFill>
                <a:schemeClr val="dk2"/>
              </a:solidFill>
              <a:latin typeface="Arial"/>
              <a:ea typeface="Arial"/>
              <a:cs typeface="Arial"/>
              <a:sym typeface="Arial"/>
            </a:endParaRPr>
          </a:p>
        </p:txBody>
      </p:sp>
      <p:sp>
        <p:nvSpPr>
          <p:cNvPr id="167" name="Google Shape;167;p15"/>
          <p:cNvSpPr/>
          <p:nvPr/>
        </p:nvSpPr>
        <p:spPr>
          <a:xfrm>
            <a:off x="1828799" y="4531584"/>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es-ES" sz="1600" dirty="0">
                <a:solidFill>
                  <a:schemeClr val="dk2"/>
                </a:solidFill>
              </a:rPr>
              <a:t>3.Gestion de </a:t>
            </a:r>
            <a:r>
              <a:rPr lang="es-ES" sz="1600" dirty="0" err="1">
                <a:solidFill>
                  <a:schemeClr val="dk2"/>
                </a:solidFill>
              </a:rPr>
              <a:t>l’entrepôt</a:t>
            </a:r>
            <a:endParaRPr sz="1600" b="0" i="0" u="none" strike="noStrike" cap="none" dirty="0">
              <a:solidFill>
                <a:schemeClr val="dk2"/>
              </a:solidFill>
              <a:latin typeface="Arial"/>
              <a:ea typeface="Arial"/>
              <a:cs typeface="Arial"/>
              <a:sym typeface="Arial"/>
            </a:endParaRPr>
          </a:p>
        </p:txBody>
      </p:sp>
      <p:sp>
        <p:nvSpPr>
          <p:cNvPr id="168" name="Google Shape;168;p15"/>
          <p:cNvSpPr/>
          <p:nvPr/>
        </p:nvSpPr>
        <p:spPr>
          <a:xfrm>
            <a:off x="1828799" y="537551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4.Mise en œuvre du commerce électronique</a:t>
            </a:r>
            <a:endParaRPr sz="1600" b="0" i="0" u="none" strike="noStrike" cap="none" dirty="0">
              <a:solidFill>
                <a:schemeClr val="dk2"/>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18</a:t>
            </a:fld>
            <a:endParaRPr/>
          </a:p>
        </p:txBody>
      </p:sp>
      <p:sp>
        <p:nvSpPr>
          <p:cNvPr id="174" name="Google Shape;174;p16"/>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Quiz </a:t>
            </a:r>
            <a:r>
              <a:rPr lang="es-ES" sz="2400" dirty="0" err="1">
                <a:solidFill>
                  <a:schemeClr val="lt1"/>
                </a:solidFill>
              </a:rPr>
              <a:t>d’auto-évaluation</a:t>
            </a:r>
            <a:endParaRPr sz="2400" b="0" i="0" u="none" strike="noStrike" cap="none" dirty="0">
              <a:solidFill>
                <a:schemeClr val="lt1"/>
              </a:solidFill>
              <a:latin typeface="Arial"/>
              <a:ea typeface="Arial"/>
              <a:cs typeface="Arial"/>
              <a:sym typeface="Arial"/>
            </a:endParaRPr>
          </a:p>
        </p:txBody>
      </p:sp>
      <p:sp>
        <p:nvSpPr>
          <p:cNvPr id="175" name="Google Shape;175;p16"/>
          <p:cNvSpPr txBox="1"/>
          <p:nvPr/>
        </p:nvSpPr>
        <p:spPr>
          <a:xfrm>
            <a:off x="316950" y="1778634"/>
            <a:ext cx="8510100" cy="707846"/>
          </a:xfrm>
          <a:prstGeom prst="rect">
            <a:avLst/>
          </a:prstGeom>
          <a:noFill/>
          <a:ln>
            <a:noFill/>
          </a:ln>
        </p:spPr>
        <p:txBody>
          <a:bodyPr spcFirstLastPara="1" wrap="square" lIns="91425" tIns="45700" rIns="91425" bIns="45700" anchor="t" anchorCtr="0">
            <a:spAutoFit/>
          </a:bodyPr>
          <a:lstStyle/>
          <a:p>
            <a:pPr lvl="0"/>
            <a:r>
              <a:rPr lang="fr-FR" sz="2000" b="1" dirty="0"/>
              <a:t>Question n°2 :
</a:t>
            </a:r>
            <a:r>
              <a:rPr lang="fr-FR" sz="2000" dirty="0"/>
              <a:t>Sur quelle distance se déroule la livraison du dernier kilomètre?</a:t>
            </a:r>
            <a:endParaRPr dirty="0"/>
          </a:p>
        </p:txBody>
      </p:sp>
      <p:sp>
        <p:nvSpPr>
          <p:cNvPr id="176" name="Google Shape;176;p16"/>
          <p:cNvSpPr/>
          <p:nvPr/>
        </p:nvSpPr>
        <p:spPr>
          <a:xfrm>
            <a:off x="1828799" y="3794258"/>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2. Dans le même pays</a:t>
            </a:r>
            <a:endParaRPr sz="1600" b="0" i="0" u="none" strike="noStrike" cap="none" dirty="0">
              <a:solidFill>
                <a:schemeClr val="dk2"/>
              </a:solidFill>
              <a:latin typeface="Arial"/>
              <a:ea typeface="Arial"/>
              <a:cs typeface="Arial"/>
              <a:sym typeface="Arial"/>
            </a:endParaRPr>
          </a:p>
        </p:txBody>
      </p:sp>
      <p:sp>
        <p:nvSpPr>
          <p:cNvPr id="177" name="Google Shape;177;p16"/>
          <p:cNvSpPr/>
          <p:nvPr/>
        </p:nvSpPr>
        <p:spPr>
          <a:xfrm>
            <a:off x="1828800" y="296244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1. Dans la même ville ou le même quartier</a:t>
            </a:r>
            <a:endParaRPr sz="1600" b="0" i="0" u="none" strike="noStrike" cap="none" dirty="0">
              <a:solidFill>
                <a:schemeClr val="dk2"/>
              </a:solidFill>
              <a:latin typeface="Arial"/>
              <a:ea typeface="Arial"/>
              <a:cs typeface="Arial"/>
              <a:sym typeface="Arial"/>
            </a:endParaRPr>
          </a:p>
        </p:txBody>
      </p:sp>
      <p:sp>
        <p:nvSpPr>
          <p:cNvPr id="178" name="Google Shape;178;p16"/>
          <p:cNvSpPr/>
          <p:nvPr/>
        </p:nvSpPr>
        <p:spPr>
          <a:xfrm>
            <a:off x="1828799" y="4531584"/>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3. Plus de 50 km maximum</a:t>
            </a:r>
            <a:endParaRPr sz="1600" b="0" i="0" u="none" strike="noStrike" cap="none" dirty="0">
              <a:solidFill>
                <a:schemeClr val="dk2"/>
              </a:solidFill>
              <a:latin typeface="Arial"/>
              <a:ea typeface="Arial"/>
              <a:cs typeface="Arial"/>
              <a:sym typeface="Arial"/>
            </a:endParaRPr>
          </a:p>
        </p:txBody>
      </p:sp>
      <p:sp>
        <p:nvSpPr>
          <p:cNvPr id="179" name="Google Shape;179;p16"/>
          <p:cNvSpPr/>
          <p:nvPr/>
        </p:nvSpPr>
        <p:spPr>
          <a:xfrm>
            <a:off x="1828799" y="5375517"/>
            <a:ext cx="5218113" cy="591174"/>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4. Sur n’importe quelle distance, tant que c’est l’étape finale</a:t>
            </a:r>
            <a:endParaRPr sz="1600" dirty="0">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7"/>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19</a:t>
            </a:fld>
            <a:endParaRPr/>
          </a:p>
        </p:txBody>
      </p:sp>
      <p:sp>
        <p:nvSpPr>
          <p:cNvPr id="186" name="Google Shape;186;p17"/>
          <p:cNvSpPr txBox="1"/>
          <p:nvPr/>
        </p:nvSpPr>
        <p:spPr>
          <a:xfrm>
            <a:off x="316950" y="1778634"/>
            <a:ext cx="8510100" cy="13233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2000" b="1" i="0" u="none" strike="noStrike" cap="none" dirty="0" err="1">
                <a:solidFill>
                  <a:srgbClr val="000000"/>
                </a:solidFill>
                <a:latin typeface="Arial"/>
                <a:ea typeface="Arial"/>
                <a:cs typeface="Arial"/>
                <a:sym typeface="Arial"/>
              </a:rPr>
              <a:t>Question</a:t>
            </a:r>
            <a:r>
              <a:rPr lang="es-ES" sz="2000" b="1" i="0" u="none" strike="noStrike" cap="none" dirty="0">
                <a:solidFill>
                  <a:srgbClr val="000000"/>
                </a:solidFill>
                <a:latin typeface="Arial"/>
                <a:ea typeface="Arial"/>
                <a:cs typeface="Arial"/>
                <a:sym typeface="Arial"/>
              </a:rPr>
              <a:t> n°3 :</a:t>
            </a:r>
            <a:endParaRPr dirty="0"/>
          </a:p>
          <a:p>
            <a:pPr lvl="0"/>
            <a:r>
              <a:rPr lang="fr-FR" sz="2000" dirty="0">
                <a:solidFill>
                  <a:schemeClr val="dk1"/>
                </a:solidFill>
              </a:rPr>
              <a:t>Quel facteur n’affecte pas les flux de la chaîne d’approvisionnement dans la livraison du dernier kilomètre?
</a:t>
            </a:r>
            <a:endParaRPr dirty="0"/>
          </a:p>
        </p:txBody>
      </p:sp>
      <p:sp>
        <p:nvSpPr>
          <p:cNvPr id="187" name="Google Shape;187;p17"/>
          <p:cNvSpPr/>
          <p:nvPr/>
        </p:nvSpPr>
        <p:spPr>
          <a:xfrm>
            <a:off x="1828799" y="3794258"/>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es-ES" sz="1600" dirty="0">
                <a:solidFill>
                  <a:schemeClr val="dk2"/>
                </a:solidFill>
              </a:rPr>
              <a:t>2.Flux de </a:t>
            </a:r>
            <a:r>
              <a:rPr lang="es-ES" sz="1600" dirty="0" err="1">
                <a:solidFill>
                  <a:schemeClr val="dk2"/>
                </a:solidFill>
              </a:rPr>
              <a:t>production</a:t>
            </a:r>
            <a:endParaRPr sz="1600" b="0" i="0" u="none" strike="noStrike" cap="none" dirty="0">
              <a:solidFill>
                <a:schemeClr val="dk2"/>
              </a:solidFill>
              <a:latin typeface="Arial"/>
              <a:ea typeface="Arial"/>
              <a:cs typeface="Arial"/>
              <a:sym typeface="Arial"/>
            </a:endParaRPr>
          </a:p>
        </p:txBody>
      </p:sp>
      <p:sp>
        <p:nvSpPr>
          <p:cNvPr id="188" name="Google Shape;188;p17"/>
          <p:cNvSpPr/>
          <p:nvPr/>
        </p:nvSpPr>
        <p:spPr>
          <a:xfrm>
            <a:off x="1828800" y="296244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es-ES" sz="1600" dirty="0">
                <a:solidFill>
                  <a:schemeClr val="dk2"/>
                </a:solidFill>
              </a:rPr>
              <a:t>1.Flux </a:t>
            </a:r>
            <a:r>
              <a:rPr lang="es-ES" sz="1600" dirty="0" err="1">
                <a:solidFill>
                  <a:schemeClr val="dk2"/>
                </a:solidFill>
              </a:rPr>
              <a:t>d’informations</a:t>
            </a:r>
            <a:endParaRPr sz="1600" b="0" i="0" u="none" strike="noStrike" cap="none" dirty="0">
              <a:solidFill>
                <a:schemeClr val="dk2"/>
              </a:solidFill>
              <a:latin typeface="Arial"/>
              <a:ea typeface="Arial"/>
              <a:cs typeface="Arial"/>
              <a:sym typeface="Arial"/>
            </a:endParaRPr>
          </a:p>
        </p:txBody>
      </p:sp>
      <p:sp>
        <p:nvSpPr>
          <p:cNvPr id="189" name="Google Shape;189;p17"/>
          <p:cNvSpPr/>
          <p:nvPr/>
        </p:nvSpPr>
        <p:spPr>
          <a:xfrm>
            <a:off x="1828799" y="4531584"/>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es-ES" sz="1600" dirty="0">
                <a:solidFill>
                  <a:schemeClr val="dk2"/>
                </a:solidFill>
              </a:rPr>
              <a:t>3.Flux </a:t>
            </a:r>
            <a:r>
              <a:rPr lang="es-ES" sz="1600" dirty="0" err="1">
                <a:solidFill>
                  <a:schemeClr val="dk2"/>
                </a:solidFill>
              </a:rPr>
              <a:t>financiers</a:t>
            </a:r>
            <a:endParaRPr sz="1600" b="0" i="0" u="none" strike="noStrike" cap="none" dirty="0">
              <a:solidFill>
                <a:schemeClr val="dk2"/>
              </a:solidFill>
              <a:latin typeface="Arial"/>
              <a:ea typeface="Arial"/>
              <a:cs typeface="Arial"/>
              <a:sym typeface="Arial"/>
            </a:endParaRPr>
          </a:p>
        </p:txBody>
      </p:sp>
      <p:sp>
        <p:nvSpPr>
          <p:cNvPr id="190" name="Google Shape;190;p17"/>
          <p:cNvSpPr/>
          <p:nvPr/>
        </p:nvSpPr>
        <p:spPr>
          <a:xfrm>
            <a:off x="1828799" y="537551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4.Flux de gestion de l’énergie</a:t>
            </a:r>
            <a:endParaRPr sz="1600" dirty="0">
              <a:solidFill>
                <a:schemeClr val="dk2"/>
              </a:solidFill>
            </a:endParaRPr>
          </a:p>
        </p:txBody>
      </p:sp>
      <p:sp>
        <p:nvSpPr>
          <p:cNvPr id="2" name="Google Shape;174;p16">
            <a:extLst>
              <a:ext uri="{FF2B5EF4-FFF2-40B4-BE49-F238E27FC236}">
                <a16:creationId xmlns:a16="http://schemas.microsoft.com/office/drawing/2014/main" id="{3498BF2B-B6F0-74EA-78D4-89818F947C01}"/>
              </a:ext>
            </a:extLst>
          </p:cNvPr>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Quiz </a:t>
            </a:r>
            <a:r>
              <a:rPr lang="es-ES" sz="2400" dirty="0" err="1">
                <a:solidFill>
                  <a:schemeClr val="lt1"/>
                </a:solidFill>
              </a:rPr>
              <a:t>d’auto-évaluation</a:t>
            </a:r>
            <a:endParaRPr sz="2400" b="0" i="0" u="none" strike="noStrike" cap="none" dirty="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9945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1600" dirty="0">
                <a:solidFill>
                  <a:schemeClr val="dk1"/>
                </a:solidFill>
              </a:rPr>
              <a:t>n/a</a:t>
            </a: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s-ES" sz="1600" dirty="0">
                <a:solidFill>
                  <a:schemeClr val="tx1"/>
                </a:solidFill>
              </a:rPr>
              <a:t>n/a</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MLC ITS Euskadi &amp; SUSMILE Consortium </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2" name="Google Shape;39;g10b78f225a7_0_0">
            <a:extLst>
              <a:ext uri="{FF2B5EF4-FFF2-40B4-BE49-F238E27FC236}">
                <a16:creationId xmlns:a16="http://schemas.microsoft.com/office/drawing/2014/main" id="{48E5F669-EF35-42A4-5CB1-3D9F64A7FCE9}"/>
              </a:ext>
            </a:extLst>
          </p:cNvPr>
          <p:cNvSpPr txBox="1"/>
          <p:nvPr/>
        </p:nvSpPr>
        <p:spPr>
          <a:xfrm>
            <a:off x="4887475" y="4604400"/>
            <a:ext cx="4160400" cy="83095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s-ES" sz="1600" b="0" i="0" u="none" strike="noStrike" cap="none" dirty="0">
                <a:solidFill>
                  <a:schemeClr val="dk1"/>
                </a:solidFill>
                <a:latin typeface="Arial"/>
                <a:ea typeface="Arial"/>
                <a:cs typeface="Arial"/>
                <a:sym typeface="Arial"/>
              </a:rPr>
              <a:t>Cisita Parma </a:t>
            </a:r>
            <a:r>
              <a:rPr lang="es-ES" sz="1600" b="0" i="0" u="none" strike="noStrike" cap="none" dirty="0" err="1">
                <a:solidFill>
                  <a:schemeClr val="dk1"/>
                </a:solidFill>
                <a:latin typeface="Arial"/>
                <a:ea typeface="Arial"/>
                <a:cs typeface="Arial"/>
                <a:sym typeface="Arial"/>
              </a:rPr>
              <a:t>scarl</a:t>
            </a:r>
            <a:r>
              <a:rPr lang="es-ES" sz="1600" b="0" i="0" u="none" strike="noStrike" cap="none" dirty="0">
                <a:solidFill>
                  <a:schemeClr val="dk1"/>
                </a:solidFill>
                <a:latin typeface="Arial"/>
                <a:ea typeface="Arial"/>
                <a:cs typeface="Arial"/>
                <a:sym typeface="Arial"/>
              </a:rPr>
              <a:t> &amp;</a:t>
            </a:r>
          </a:p>
          <a:p>
            <a:pPr marL="0" marR="0" lvl="0" indent="0" algn="l" rtl="0">
              <a:lnSpc>
                <a:spcPct val="100000"/>
              </a:lnSpc>
              <a:spcBef>
                <a:spcPts val="0"/>
              </a:spcBef>
              <a:spcAft>
                <a:spcPts val="0"/>
              </a:spcAft>
              <a:buClr>
                <a:srgbClr val="000000"/>
              </a:buClr>
              <a:buSzPts val="1600"/>
              <a:buFont typeface="Arial"/>
              <a:buNone/>
            </a:pPr>
            <a:r>
              <a:rPr lang="es-ES" sz="1600" dirty="0">
                <a:solidFill>
                  <a:schemeClr val="dk1"/>
                </a:solidFill>
              </a:rPr>
              <a:t>ITL &amp;</a:t>
            </a:r>
          </a:p>
          <a:p>
            <a:pPr marL="0" marR="0" lvl="0" indent="0" algn="l" rtl="0">
              <a:lnSpc>
                <a:spcPct val="100000"/>
              </a:lnSpc>
              <a:spcBef>
                <a:spcPts val="0"/>
              </a:spcBef>
              <a:spcAft>
                <a:spcPts val="0"/>
              </a:spcAft>
              <a:buClr>
                <a:srgbClr val="000000"/>
              </a:buClr>
              <a:buSzPts val="1600"/>
              <a:buFont typeface="Arial"/>
              <a:buNone/>
            </a:pPr>
            <a:r>
              <a:rPr lang="es-ES" sz="1600" b="0" i="0" u="none" strike="noStrike" cap="none" dirty="0">
                <a:solidFill>
                  <a:schemeClr val="dk1"/>
                </a:solidFill>
                <a:latin typeface="Arial"/>
                <a:ea typeface="Arial"/>
                <a:cs typeface="Arial"/>
                <a:sym typeface="Arial"/>
              </a:rPr>
              <a:t>SUSMILE Consortium</a:t>
            </a:r>
            <a:endParaRPr sz="1600" b="0" i="0" u="none" strike="noStrike" cap="none" dirty="0">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8"/>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20</a:t>
            </a:fld>
            <a:endParaRPr/>
          </a:p>
        </p:txBody>
      </p:sp>
      <p:sp>
        <p:nvSpPr>
          <p:cNvPr id="197" name="Google Shape;197;p18"/>
          <p:cNvSpPr txBox="1"/>
          <p:nvPr/>
        </p:nvSpPr>
        <p:spPr>
          <a:xfrm>
            <a:off x="316950" y="1778634"/>
            <a:ext cx="8510100"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2000" b="1" i="0" u="none" strike="noStrike" cap="none" dirty="0" err="1">
                <a:solidFill>
                  <a:srgbClr val="000000"/>
                </a:solidFill>
                <a:latin typeface="Arial"/>
                <a:ea typeface="Arial"/>
                <a:cs typeface="Arial"/>
                <a:sym typeface="Arial"/>
              </a:rPr>
              <a:t>Question</a:t>
            </a:r>
            <a:r>
              <a:rPr lang="es-ES" sz="2000" b="1" i="0" u="none" strike="noStrike" cap="none" dirty="0">
                <a:solidFill>
                  <a:srgbClr val="000000"/>
                </a:solidFill>
                <a:latin typeface="Arial"/>
                <a:ea typeface="Arial"/>
                <a:cs typeface="Arial"/>
                <a:sym typeface="Arial"/>
              </a:rPr>
              <a:t> n°4 :</a:t>
            </a:r>
            <a:endParaRPr dirty="0"/>
          </a:p>
          <a:p>
            <a:pPr lvl="0"/>
            <a:r>
              <a:rPr lang="fr-FR" sz="2000" dirty="0">
                <a:solidFill>
                  <a:schemeClr val="dk1"/>
                </a:solidFill>
              </a:rPr>
              <a:t>Quel facteur est la clé du succès dans la livraison du dernier kilomètre?</a:t>
            </a:r>
            <a:endParaRPr dirty="0"/>
          </a:p>
        </p:txBody>
      </p:sp>
      <p:sp>
        <p:nvSpPr>
          <p:cNvPr id="198" name="Google Shape;198;p18"/>
          <p:cNvSpPr/>
          <p:nvPr/>
        </p:nvSpPr>
        <p:spPr>
          <a:xfrm>
            <a:off x="1828799" y="3794258"/>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2.Maximiser la charge du véhicule</a:t>
            </a:r>
            <a:endParaRPr sz="1600" b="0" i="0" u="none" strike="noStrike" cap="none" dirty="0">
              <a:solidFill>
                <a:schemeClr val="dk2"/>
              </a:solidFill>
              <a:latin typeface="Arial"/>
              <a:ea typeface="Arial"/>
              <a:cs typeface="Arial"/>
              <a:sym typeface="Arial"/>
            </a:endParaRPr>
          </a:p>
        </p:txBody>
      </p:sp>
      <p:sp>
        <p:nvSpPr>
          <p:cNvPr id="199" name="Google Shape;199;p18"/>
          <p:cNvSpPr/>
          <p:nvPr/>
        </p:nvSpPr>
        <p:spPr>
          <a:xfrm>
            <a:off x="1828800" y="296244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1.Réduire la gamme et la variété des articles</a:t>
            </a:r>
            <a:endParaRPr sz="1600" b="0" i="0" u="none" strike="noStrike" cap="none" dirty="0">
              <a:solidFill>
                <a:schemeClr val="dk2"/>
              </a:solidFill>
              <a:latin typeface="Arial"/>
              <a:ea typeface="Arial"/>
              <a:cs typeface="Arial"/>
              <a:sym typeface="Arial"/>
            </a:endParaRPr>
          </a:p>
        </p:txBody>
      </p:sp>
      <p:sp>
        <p:nvSpPr>
          <p:cNvPr id="200" name="Google Shape;200;p18"/>
          <p:cNvSpPr/>
          <p:nvPr/>
        </p:nvSpPr>
        <p:spPr>
          <a:xfrm>
            <a:off x="1828798" y="4583216"/>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es-ES" sz="1600" dirty="0">
                <a:solidFill>
                  <a:schemeClr val="dk2"/>
                </a:solidFill>
              </a:rPr>
              <a:t>3.Expérience </a:t>
            </a:r>
            <a:r>
              <a:rPr lang="es-ES" sz="1600" dirty="0" err="1">
                <a:solidFill>
                  <a:schemeClr val="dk2"/>
                </a:solidFill>
              </a:rPr>
              <a:t>client</a:t>
            </a:r>
            <a:endParaRPr sz="1600" dirty="0">
              <a:solidFill>
                <a:schemeClr val="dk2"/>
              </a:solidFill>
            </a:endParaRPr>
          </a:p>
        </p:txBody>
      </p:sp>
      <p:sp>
        <p:nvSpPr>
          <p:cNvPr id="201" name="Google Shape;201;p18"/>
          <p:cNvSpPr/>
          <p:nvPr/>
        </p:nvSpPr>
        <p:spPr>
          <a:xfrm>
            <a:off x="1828799" y="537551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es-ES" sz="1600" dirty="0">
                <a:solidFill>
                  <a:schemeClr val="dk2"/>
                </a:solidFill>
              </a:rPr>
              <a:t>4.Agrandir </a:t>
            </a:r>
            <a:r>
              <a:rPr lang="es-ES" sz="1600" dirty="0" err="1">
                <a:solidFill>
                  <a:schemeClr val="dk2"/>
                </a:solidFill>
              </a:rPr>
              <a:t>l’entrepôt</a:t>
            </a:r>
            <a:endParaRPr sz="1600" b="0" i="0" u="none" strike="noStrike" cap="none" dirty="0">
              <a:solidFill>
                <a:schemeClr val="dk2"/>
              </a:solidFill>
              <a:latin typeface="Arial"/>
              <a:ea typeface="Arial"/>
              <a:cs typeface="Arial"/>
              <a:sym typeface="Arial"/>
            </a:endParaRPr>
          </a:p>
        </p:txBody>
      </p:sp>
      <p:sp>
        <p:nvSpPr>
          <p:cNvPr id="2" name="Google Shape;174;p16">
            <a:extLst>
              <a:ext uri="{FF2B5EF4-FFF2-40B4-BE49-F238E27FC236}">
                <a16:creationId xmlns:a16="http://schemas.microsoft.com/office/drawing/2014/main" id="{B63A1CDE-0875-480B-6CA7-98DCF46BA161}"/>
              </a:ext>
            </a:extLst>
          </p:cNvPr>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Quiz </a:t>
            </a:r>
            <a:r>
              <a:rPr lang="es-ES" sz="2400" dirty="0" err="1">
                <a:solidFill>
                  <a:schemeClr val="lt1"/>
                </a:solidFill>
              </a:rPr>
              <a:t>d’auto-évaluation</a:t>
            </a:r>
            <a:endParaRPr sz="2400" b="0" i="0" u="none" strike="noStrike" cap="none" dirty="0">
              <a:solidFill>
                <a:schemeClr val="lt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9"/>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21</a:t>
            </a:fld>
            <a:endParaRPr/>
          </a:p>
        </p:txBody>
      </p:sp>
      <p:sp>
        <p:nvSpPr>
          <p:cNvPr id="208" name="Google Shape;208;p19"/>
          <p:cNvSpPr txBox="1"/>
          <p:nvPr/>
        </p:nvSpPr>
        <p:spPr>
          <a:xfrm>
            <a:off x="316950" y="1778634"/>
            <a:ext cx="8510100"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2000" b="1" i="0" u="none" strike="noStrike" cap="none" dirty="0" err="1">
                <a:solidFill>
                  <a:srgbClr val="000000"/>
                </a:solidFill>
                <a:latin typeface="Arial"/>
                <a:ea typeface="Arial"/>
                <a:cs typeface="Arial"/>
                <a:sym typeface="Arial"/>
              </a:rPr>
              <a:t>Question</a:t>
            </a:r>
            <a:r>
              <a:rPr lang="es-ES" sz="2000" b="1" i="0" u="none" strike="noStrike" cap="none" dirty="0">
                <a:solidFill>
                  <a:srgbClr val="000000"/>
                </a:solidFill>
                <a:latin typeface="Arial"/>
                <a:ea typeface="Arial"/>
                <a:cs typeface="Arial"/>
                <a:sym typeface="Arial"/>
              </a:rPr>
              <a:t> n°5 :</a:t>
            </a:r>
            <a:endParaRPr dirty="0"/>
          </a:p>
          <a:p>
            <a:pPr lvl="0"/>
            <a:r>
              <a:rPr lang="fr-FR" sz="2000" dirty="0">
                <a:solidFill>
                  <a:schemeClr val="dk1"/>
                </a:solidFill>
              </a:rPr>
              <a:t>Quelle phrase est fausse à propos de la livraison B2C au détail?
</a:t>
            </a:r>
            <a:endParaRPr dirty="0"/>
          </a:p>
        </p:txBody>
      </p:sp>
      <p:sp>
        <p:nvSpPr>
          <p:cNvPr id="209" name="Google Shape;209;p19"/>
          <p:cNvSpPr/>
          <p:nvPr/>
        </p:nvSpPr>
        <p:spPr>
          <a:xfrm>
            <a:off x="1828798" y="3776781"/>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2. Aucune plaque tournante du transport n’est impliquée dans le processus</a:t>
            </a:r>
            <a:endParaRPr sz="1600" dirty="0">
              <a:solidFill>
                <a:schemeClr val="dk2"/>
              </a:solidFill>
            </a:endParaRPr>
          </a:p>
        </p:txBody>
      </p:sp>
      <p:sp>
        <p:nvSpPr>
          <p:cNvPr id="210" name="Google Shape;210;p19"/>
          <p:cNvSpPr/>
          <p:nvPr/>
        </p:nvSpPr>
        <p:spPr>
          <a:xfrm>
            <a:off x="1828800" y="2962446"/>
            <a:ext cx="5218113" cy="466553"/>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1.La commande du client est enregistrée numériquement dans le système de gestion du vendeur</a:t>
            </a:r>
            <a:endParaRPr sz="1600" b="0" i="0" u="none" strike="noStrike" cap="none" dirty="0">
              <a:solidFill>
                <a:schemeClr val="dk2"/>
              </a:solidFill>
              <a:latin typeface="Arial"/>
              <a:ea typeface="Arial"/>
              <a:cs typeface="Arial"/>
              <a:sym typeface="Arial"/>
            </a:endParaRPr>
          </a:p>
        </p:txBody>
      </p:sp>
      <p:sp>
        <p:nvSpPr>
          <p:cNvPr id="211" name="Google Shape;211;p19"/>
          <p:cNvSpPr/>
          <p:nvPr/>
        </p:nvSpPr>
        <p:spPr>
          <a:xfrm>
            <a:off x="1828799" y="4531584"/>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dirty="0">
                <a:solidFill>
                  <a:schemeClr val="dk2"/>
                </a:solidFill>
              </a:rPr>
              <a:t>3. Les colis sont scannés lorsqu’ils sont chargés sur les camions</a:t>
            </a:r>
            <a:endParaRPr sz="1600" b="0" i="0" u="none" strike="noStrike" cap="none" dirty="0">
              <a:solidFill>
                <a:schemeClr val="dk2"/>
              </a:solidFill>
              <a:latin typeface="Arial"/>
              <a:ea typeface="Arial"/>
              <a:cs typeface="Arial"/>
              <a:sym typeface="Arial"/>
            </a:endParaRPr>
          </a:p>
        </p:txBody>
      </p:sp>
      <p:sp>
        <p:nvSpPr>
          <p:cNvPr id="212" name="Google Shape;212;p19"/>
          <p:cNvSpPr/>
          <p:nvPr/>
        </p:nvSpPr>
        <p:spPr>
          <a:xfrm>
            <a:off x="1828798" y="5375517"/>
            <a:ext cx="5218113" cy="407020"/>
          </a:xfrm>
          <a:prstGeom prst="rect">
            <a:avLst/>
          </a:prstGeom>
          <a:solidFill>
            <a:srgbClr val="009FC6">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buSzPts val="1600"/>
            </a:pPr>
            <a:r>
              <a:rPr lang="fr-FR" sz="1600" dirty="0">
                <a:solidFill>
                  <a:schemeClr val="dk2"/>
                </a:solidFill>
              </a:rPr>
              <a:t>4. L’article est livré au destinataire prévu</a:t>
            </a:r>
            <a:endParaRPr dirty="0"/>
          </a:p>
        </p:txBody>
      </p:sp>
      <p:sp>
        <p:nvSpPr>
          <p:cNvPr id="2" name="Google Shape;174;p16">
            <a:extLst>
              <a:ext uri="{FF2B5EF4-FFF2-40B4-BE49-F238E27FC236}">
                <a16:creationId xmlns:a16="http://schemas.microsoft.com/office/drawing/2014/main" id="{B8BC15D2-D688-B146-A2B1-4C85998FE663}"/>
              </a:ext>
            </a:extLst>
          </p:cNvPr>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Quiz </a:t>
            </a:r>
            <a:r>
              <a:rPr lang="es-ES" sz="2400" dirty="0" err="1">
                <a:solidFill>
                  <a:schemeClr val="lt1"/>
                </a:solidFill>
              </a:rPr>
              <a:t>d’auto-évaluation</a:t>
            </a:r>
            <a:endParaRPr sz="2400" b="0" i="0" u="none" strike="noStrike" cap="none" dirty="0">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pic>
        <p:nvPicPr>
          <p:cNvPr id="217" name="Google Shape;217;p20" descr="Une image contenant lumière&#10;&#10;Description générée automatiquement"/>
          <p:cNvPicPr preferRelativeResize="0"/>
          <p:nvPr/>
        </p:nvPicPr>
        <p:blipFill rotWithShape="1">
          <a:blip r:embed="rId3">
            <a:alphaModFix/>
          </a:blip>
          <a:srcRect t="21656"/>
          <a:stretch/>
        </p:blipFill>
        <p:spPr>
          <a:xfrm>
            <a:off x="6630854" y="1190636"/>
            <a:ext cx="1860157" cy="1943092"/>
          </a:xfrm>
          <a:prstGeom prst="rect">
            <a:avLst/>
          </a:prstGeom>
          <a:noFill/>
          <a:ln>
            <a:noFill/>
          </a:ln>
        </p:spPr>
      </p:pic>
      <p:sp>
        <p:nvSpPr>
          <p:cNvPr id="218" name="Google Shape;218;p20"/>
          <p:cNvSpPr/>
          <p:nvPr/>
        </p:nvSpPr>
        <p:spPr>
          <a:xfrm>
            <a:off x="2937245" y="3208068"/>
            <a:ext cx="3088888" cy="441863"/>
          </a:xfrm>
          <a:prstGeom prst="roundRect">
            <a:avLst>
              <a:gd name="adj" fmla="val 16667"/>
            </a:avLst>
          </a:prstGeom>
          <a:solidFill>
            <a:srgbClr val="009FC6"/>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fr-FR" sz="1600" b="1" dirty="0">
                <a:solidFill>
                  <a:schemeClr val="lt1"/>
                </a:solidFill>
              </a:rPr>
              <a:t>Valider et arrêter la capsule</a:t>
            </a:r>
            <a:endParaRPr dirty="0"/>
          </a:p>
        </p:txBody>
      </p:sp>
      <p:sp>
        <p:nvSpPr>
          <p:cNvPr id="219" name="Google Shape;219;p20"/>
          <p:cNvSpPr/>
          <p:nvPr/>
        </p:nvSpPr>
        <p:spPr>
          <a:xfrm>
            <a:off x="7666037" y="580099"/>
            <a:ext cx="1148575" cy="610537"/>
          </a:xfrm>
          <a:prstGeom prst="wedgeEllipseCallout">
            <a:avLst>
              <a:gd name="adj1" fmla="val -36218"/>
              <a:gd name="adj2" fmla="val 73459"/>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lvl="0" algn="ctr"/>
            <a:r>
              <a:rPr lang="es-ES" b="1" dirty="0" err="1">
                <a:solidFill>
                  <a:schemeClr val="lt1"/>
                </a:solidFill>
              </a:rPr>
              <a:t>Réessayer</a:t>
            </a:r>
            <a:r>
              <a:rPr lang="es-ES" b="1" dirty="0">
                <a:solidFill>
                  <a:schemeClr val="lt1"/>
                </a:solidFill>
              </a:rPr>
              <a:t>?</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10b78f225a7_0_15"/>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23</a:t>
            </a:fld>
            <a:endParaRPr/>
          </a:p>
        </p:txBody>
      </p:sp>
      <p:sp>
        <p:nvSpPr>
          <p:cNvPr id="225" name="Google Shape;225;g10b78f225a7_0_15"/>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gn="ctr">
              <a:lnSpc>
                <a:spcPct val="90000"/>
              </a:lnSpc>
              <a:buClr>
                <a:schemeClr val="lt1"/>
              </a:buClr>
              <a:buSzPts val="3959"/>
            </a:pPr>
            <a:r>
              <a:rPr lang="es-ES" sz="2800" dirty="0" err="1">
                <a:solidFill>
                  <a:schemeClr val="lt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Références</a:t>
            </a:r>
            <a:endParaRPr sz="2800" b="0" i="0" u="none" strike="noStrike" cap="none" dirty="0">
              <a:solidFill>
                <a:schemeClr val="lt1"/>
              </a:solidFill>
              <a:latin typeface="Arial"/>
              <a:ea typeface="Arial"/>
              <a:cs typeface="Arial"/>
              <a:sym typeface="Arial"/>
            </a:endParaRPr>
          </a:p>
        </p:txBody>
      </p:sp>
      <p:sp>
        <p:nvSpPr>
          <p:cNvPr id="226" name="Google Shape;226;g10b78f225a7_0_15"/>
          <p:cNvSpPr txBox="1"/>
          <p:nvPr/>
        </p:nvSpPr>
        <p:spPr>
          <a:xfrm>
            <a:off x="311650" y="2088480"/>
            <a:ext cx="8399417" cy="3662501"/>
          </a:xfrm>
          <a:prstGeom prst="rect">
            <a:avLst/>
          </a:prstGeom>
          <a:noFill/>
          <a:ln>
            <a:noFill/>
          </a:ln>
        </p:spPr>
        <p:txBody>
          <a:bodyPr spcFirstLastPara="1" wrap="square" lIns="91425" tIns="45700" rIns="91425" bIns="45700" anchor="t" anchorCtr="0">
            <a:spAutoFit/>
          </a:bodyPr>
          <a:lstStyle/>
          <a:p>
            <a:pPr marL="228600" marR="0" lvl="0" indent="-228600" algn="l" rtl="0">
              <a:lnSpc>
                <a:spcPct val="150000"/>
              </a:lnSpc>
              <a:spcBef>
                <a:spcPts val="0"/>
              </a:spcBef>
              <a:spcAft>
                <a:spcPts val="0"/>
              </a:spcAft>
              <a:buClr>
                <a:srgbClr val="000000"/>
              </a:buClr>
              <a:buSzPts val="1200"/>
              <a:buFont typeface="Arial"/>
              <a:buAutoNum type="arabicParenBoth"/>
            </a:pPr>
            <a:r>
              <a:rPr lang="it-IT" sz="1600" b="0" i="0" u="none" strike="noStrike" cap="none" dirty="0" err="1">
                <a:solidFill>
                  <a:srgbClr val="000000"/>
                </a:solidFill>
                <a:latin typeface="Arial"/>
                <a:ea typeface="Arial"/>
                <a:cs typeface="Arial"/>
                <a:sym typeface="Arial"/>
              </a:rPr>
              <a:t>Mecalux</a:t>
            </a:r>
            <a:r>
              <a:rPr lang="it-IT" sz="1600" b="0" i="0" u="none" strike="noStrike" cap="none" dirty="0">
                <a:solidFill>
                  <a:srgbClr val="000000"/>
                </a:solidFill>
                <a:latin typeface="Arial"/>
                <a:ea typeface="Arial"/>
                <a:cs typeface="Arial"/>
                <a:sym typeface="Arial"/>
              </a:rPr>
              <a:t> Italia Srl (2019). Last </a:t>
            </a:r>
            <a:r>
              <a:rPr lang="it-IT" sz="1600" b="0" i="0" u="none" strike="noStrike" cap="none" dirty="0" err="1">
                <a:solidFill>
                  <a:srgbClr val="000000"/>
                </a:solidFill>
                <a:latin typeface="Arial"/>
                <a:ea typeface="Arial"/>
                <a:cs typeface="Arial"/>
                <a:sym typeface="Arial"/>
              </a:rPr>
              <a:t>Mile</a:t>
            </a:r>
            <a:r>
              <a:rPr lang="it-IT" sz="1600" b="0" i="0" u="none" strike="noStrike" cap="none" dirty="0">
                <a:solidFill>
                  <a:srgbClr val="000000"/>
                </a:solidFill>
                <a:latin typeface="Arial"/>
                <a:ea typeface="Arial"/>
                <a:cs typeface="Arial"/>
                <a:sym typeface="Arial"/>
              </a:rPr>
              <a:t>: definizione, caratteristiche e strategie per gestire la logistica dell’ultimo miglio, </a:t>
            </a:r>
            <a:r>
              <a:rPr lang="it-IT" sz="1600" b="0" i="0" u="sng" strike="noStrike" cap="none" dirty="0">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https://www.mecalux.it/blog/last-mile-logistica</a:t>
            </a:r>
            <a:r>
              <a:rPr lang="it-IT" sz="1600" b="0" i="0" u="none" strike="noStrike" cap="none" dirty="0">
                <a:solidFill>
                  <a:srgbClr val="000000"/>
                </a:solidFill>
                <a:latin typeface="Arial"/>
                <a:ea typeface="Arial"/>
                <a:cs typeface="Arial"/>
                <a:sym typeface="Arial"/>
              </a:rPr>
              <a:t> </a:t>
            </a:r>
          </a:p>
          <a:p>
            <a:pPr marL="228600" marR="0" lvl="0" indent="-228600" algn="l" rtl="0">
              <a:lnSpc>
                <a:spcPct val="150000"/>
              </a:lnSpc>
              <a:spcBef>
                <a:spcPts val="0"/>
              </a:spcBef>
              <a:spcAft>
                <a:spcPts val="0"/>
              </a:spcAft>
              <a:buClr>
                <a:srgbClr val="000000"/>
              </a:buClr>
              <a:buSzPts val="1200"/>
              <a:buFont typeface="Arial"/>
              <a:buAutoNum type="arabicParenBoth"/>
            </a:pPr>
            <a:r>
              <a:rPr lang="es-ES" sz="1600" b="0" i="0" u="none" strike="noStrike" cap="none" dirty="0">
                <a:solidFill>
                  <a:srgbClr val="000000"/>
                </a:solidFill>
                <a:latin typeface="Arial"/>
                <a:ea typeface="Arial"/>
                <a:cs typeface="Arial"/>
                <a:sym typeface="Arial"/>
              </a:rPr>
              <a:t>Krishna, S., (2016), </a:t>
            </a:r>
            <a:r>
              <a:rPr lang="es-ES" sz="1600" b="0" i="0" u="none" strike="noStrike" cap="none" dirty="0" err="1">
                <a:solidFill>
                  <a:srgbClr val="000000"/>
                </a:solidFill>
                <a:latin typeface="Arial"/>
                <a:ea typeface="Arial"/>
                <a:cs typeface="Arial"/>
                <a:sym typeface="Arial"/>
              </a:rPr>
              <a:t>The</a:t>
            </a:r>
            <a:r>
              <a:rPr lang="es-ES" sz="1600" b="0" i="0" u="none" strike="noStrike" cap="none" dirty="0">
                <a:solidFill>
                  <a:srgbClr val="000000"/>
                </a:solidFill>
                <a:latin typeface="Arial"/>
                <a:ea typeface="Arial"/>
                <a:cs typeface="Arial"/>
                <a:sym typeface="Arial"/>
              </a:rPr>
              <a:t> Five </a:t>
            </a:r>
            <a:r>
              <a:rPr lang="es-ES" sz="1600" b="0" i="0" u="none" strike="noStrike" cap="none" dirty="0" err="1">
                <a:solidFill>
                  <a:srgbClr val="000000"/>
                </a:solidFill>
                <a:latin typeface="Arial"/>
                <a:ea typeface="Arial"/>
                <a:cs typeface="Arial"/>
                <a:sym typeface="Arial"/>
              </a:rPr>
              <a:t>Major</a:t>
            </a:r>
            <a:r>
              <a:rPr lang="es-ES" sz="1600" b="0" i="0" u="none" strike="noStrike" cap="none" dirty="0">
                <a:solidFill>
                  <a:srgbClr val="000000"/>
                </a:solidFill>
                <a:latin typeface="Arial"/>
                <a:ea typeface="Arial"/>
                <a:cs typeface="Arial"/>
                <a:sym typeface="Arial"/>
              </a:rPr>
              <a:t> </a:t>
            </a:r>
            <a:r>
              <a:rPr lang="es-ES" sz="1600" b="0" i="0" u="none" strike="noStrike" cap="none" dirty="0" err="1">
                <a:solidFill>
                  <a:srgbClr val="000000"/>
                </a:solidFill>
                <a:latin typeface="Arial"/>
                <a:ea typeface="Arial"/>
                <a:cs typeface="Arial"/>
                <a:sym typeface="Arial"/>
              </a:rPr>
              <a:t>Flows</a:t>
            </a:r>
            <a:r>
              <a:rPr lang="es-ES" sz="1600" b="0" i="0" u="none" strike="noStrike" cap="none" dirty="0">
                <a:solidFill>
                  <a:srgbClr val="000000"/>
                </a:solidFill>
                <a:latin typeface="Arial"/>
                <a:ea typeface="Arial"/>
                <a:cs typeface="Arial"/>
                <a:sym typeface="Arial"/>
              </a:rPr>
              <a:t> in Supply </a:t>
            </a:r>
            <a:r>
              <a:rPr lang="es-ES" sz="1600" b="0" i="0" u="none" strike="noStrike" cap="none" dirty="0" err="1">
                <a:solidFill>
                  <a:srgbClr val="000000"/>
                </a:solidFill>
                <a:latin typeface="Arial"/>
                <a:ea typeface="Arial"/>
                <a:cs typeface="Arial"/>
                <a:sym typeface="Arial"/>
              </a:rPr>
              <a:t>Chain</a:t>
            </a:r>
            <a:r>
              <a:rPr lang="es-ES" sz="1600" i="1" dirty="0"/>
              <a:t>. </a:t>
            </a:r>
            <a:r>
              <a:rPr lang="es-ES" sz="1600" i="1" dirty="0" err="1"/>
              <a:t>Brandalyzer</a:t>
            </a:r>
            <a:r>
              <a:rPr lang="es-ES" sz="1600" i="1" dirty="0"/>
              <a:t>. </a:t>
            </a:r>
            <a:r>
              <a:rPr lang="es-ES" sz="1600" i="1" dirty="0" err="1"/>
              <a:t>Consumer</a:t>
            </a:r>
            <a:r>
              <a:rPr lang="es-ES" sz="1600" i="1" dirty="0"/>
              <a:t> </a:t>
            </a:r>
            <a:r>
              <a:rPr lang="es-ES" sz="1600" i="1" dirty="0" err="1"/>
              <a:t>Behavior</a:t>
            </a:r>
            <a:r>
              <a:rPr lang="es-ES" sz="1600" i="1" dirty="0"/>
              <a:t>, </a:t>
            </a:r>
            <a:r>
              <a:rPr lang="es-ES" sz="1600" i="1" dirty="0" err="1"/>
              <a:t>Retail</a:t>
            </a:r>
            <a:r>
              <a:rPr lang="es-ES" sz="1600" i="1" dirty="0"/>
              <a:t>, Marketing, </a:t>
            </a:r>
            <a:r>
              <a:rPr lang="es-ES" sz="1600" i="1" dirty="0" err="1"/>
              <a:t>Psychology</a:t>
            </a:r>
            <a:r>
              <a:rPr lang="es-ES" sz="1600" dirty="0"/>
              <a:t>, </a:t>
            </a:r>
            <a:r>
              <a:rPr lang="es-ES" sz="1600" dirty="0">
                <a:hlinkClick r:id="rId4">
                  <a:extLst>
                    <a:ext uri="{A12FA001-AC4F-418D-AE19-62706E023703}">
                      <ahyp:hlinkClr xmlns:ahyp="http://schemas.microsoft.com/office/drawing/2018/hyperlinkcolor" val="tx"/>
                    </a:ext>
                  </a:extLst>
                </a:hlinkClick>
              </a:rPr>
              <a:t>https://brandalyzer.blog/2016/03/23/the-five-major-flows-in-supply-chain/</a:t>
            </a:r>
            <a:r>
              <a:rPr lang="es-ES" sz="1600" dirty="0"/>
              <a:t>   </a:t>
            </a:r>
            <a:endParaRPr sz="1600" dirty="0"/>
          </a:p>
          <a:p>
            <a:pPr marL="228600" marR="0" lvl="0" indent="-228600" algn="l" rtl="0">
              <a:lnSpc>
                <a:spcPct val="150000"/>
              </a:lnSpc>
              <a:spcBef>
                <a:spcPts val="0"/>
              </a:spcBef>
              <a:spcAft>
                <a:spcPts val="0"/>
              </a:spcAft>
              <a:buClr>
                <a:srgbClr val="000000"/>
              </a:buClr>
              <a:buSzPts val="1200"/>
              <a:buFont typeface="Arial"/>
              <a:buAutoNum type="arabicParenBoth"/>
            </a:pPr>
            <a:r>
              <a:rPr lang="es-ES" sz="1600" dirty="0"/>
              <a:t>Far </a:t>
            </a:r>
            <a:r>
              <a:rPr lang="es-ES" sz="1600" dirty="0" err="1"/>
              <a:t>Eye</a:t>
            </a:r>
            <a:r>
              <a:rPr lang="es-ES" sz="1600" dirty="0"/>
              <a:t>, (2021), </a:t>
            </a:r>
            <a:r>
              <a:rPr lang="es-ES" sz="1600" dirty="0" err="1"/>
              <a:t>Last</a:t>
            </a:r>
            <a:r>
              <a:rPr lang="es-ES" sz="1600" dirty="0"/>
              <a:t> </a:t>
            </a:r>
            <a:r>
              <a:rPr lang="es-ES" sz="1600" dirty="0" err="1"/>
              <a:t>mile</a:t>
            </a:r>
            <a:r>
              <a:rPr lang="es-ES" sz="1600" dirty="0"/>
              <a:t> </a:t>
            </a:r>
            <a:r>
              <a:rPr lang="es-ES" sz="1600" dirty="0" err="1"/>
              <a:t>delivery</a:t>
            </a:r>
            <a:r>
              <a:rPr lang="es-ES" sz="1600" dirty="0"/>
              <a:t>: </a:t>
            </a:r>
            <a:r>
              <a:rPr lang="es-ES" sz="1600" dirty="0" err="1"/>
              <a:t>tips</a:t>
            </a:r>
            <a:r>
              <a:rPr lang="es-ES" sz="1600" dirty="0"/>
              <a:t> </a:t>
            </a:r>
            <a:r>
              <a:rPr lang="es-ES" sz="1600" dirty="0" err="1"/>
              <a:t>to</a:t>
            </a:r>
            <a:r>
              <a:rPr lang="es-ES" sz="1600" dirty="0"/>
              <a:t> </a:t>
            </a:r>
            <a:r>
              <a:rPr lang="es-ES" sz="1600" dirty="0" err="1"/>
              <a:t>overcome</a:t>
            </a:r>
            <a:r>
              <a:rPr lang="es-ES" sz="1600" dirty="0"/>
              <a:t> </a:t>
            </a:r>
            <a:r>
              <a:rPr lang="es-ES" sz="1600" dirty="0" err="1"/>
              <a:t>challenges</a:t>
            </a:r>
            <a:r>
              <a:rPr lang="es-ES" sz="1600" dirty="0"/>
              <a:t> and </a:t>
            </a:r>
            <a:r>
              <a:rPr lang="es-ES" sz="1600" dirty="0" err="1"/>
              <a:t>optimize</a:t>
            </a:r>
            <a:r>
              <a:rPr lang="es-ES" sz="1600" dirty="0"/>
              <a:t> </a:t>
            </a:r>
            <a:r>
              <a:rPr lang="es-ES" sz="1600" dirty="0" err="1"/>
              <a:t>them</a:t>
            </a:r>
            <a:r>
              <a:rPr lang="es-ES" sz="1600" dirty="0"/>
              <a:t>. </a:t>
            </a:r>
            <a:r>
              <a:rPr lang="es-ES" sz="1600" dirty="0">
                <a:hlinkClick r:id="rId5">
                  <a:extLst>
                    <a:ext uri="{A12FA001-AC4F-418D-AE19-62706E023703}">
                      <ahyp:hlinkClr xmlns:ahyp="http://schemas.microsoft.com/office/drawing/2018/hyperlinkcolor" val="tx"/>
                    </a:ext>
                  </a:extLst>
                </a:hlinkClick>
              </a:rPr>
              <a:t>https://www.getfareye.com/insights/blog/last-mile-delivery-guide</a:t>
            </a:r>
            <a:endParaRPr lang="es-ES" sz="1600" dirty="0"/>
          </a:p>
          <a:p>
            <a:pPr marL="228600" marR="0" lvl="0" indent="-228600" algn="l" rtl="0">
              <a:lnSpc>
                <a:spcPct val="150000"/>
              </a:lnSpc>
              <a:spcBef>
                <a:spcPts val="0"/>
              </a:spcBef>
              <a:spcAft>
                <a:spcPts val="0"/>
              </a:spcAft>
              <a:buClr>
                <a:srgbClr val="000000"/>
              </a:buClr>
              <a:buSzPts val="1200"/>
              <a:buFont typeface="Arial"/>
              <a:buAutoNum type="arabicParenBoth"/>
            </a:pPr>
            <a:r>
              <a:rPr lang="en-US" sz="1600" dirty="0"/>
              <a:t>EEA (2019), Transport and environment report (TERM) 2019, </a:t>
            </a:r>
            <a:r>
              <a:rPr lang="en-US" sz="1600" i="1" dirty="0"/>
              <a:t>Report No 18/2019</a:t>
            </a:r>
            <a:r>
              <a:rPr lang="en-US" sz="1600" dirty="0"/>
              <a:t>,</a:t>
            </a:r>
            <a:r>
              <a:rPr lang="en-US" sz="1600" i="1" dirty="0"/>
              <a:t> </a:t>
            </a:r>
            <a:r>
              <a:rPr lang="en-US" sz="1600" dirty="0">
                <a:hlinkClick r:id="rId6">
                  <a:extLst>
                    <a:ext uri="{A12FA001-AC4F-418D-AE19-62706E023703}">
                      <ahyp:hlinkClr xmlns:ahyp="http://schemas.microsoft.com/office/drawing/2018/hyperlinkcolor" val="tx"/>
                    </a:ext>
                  </a:extLst>
                </a:hlinkClick>
              </a:rPr>
              <a:t>https://www.eea.europa.eu/publications/the-first-and-last-mile</a:t>
            </a:r>
            <a:r>
              <a:rPr lang="en-US" sz="1600" dirty="0"/>
              <a:t> </a:t>
            </a:r>
            <a:endParaRPr lang="it-IT" sz="1600" dirty="0"/>
          </a:p>
          <a:p>
            <a:pPr marL="228600" marR="0" lvl="0" indent="-228600" algn="l" rtl="0">
              <a:lnSpc>
                <a:spcPct val="100000"/>
              </a:lnSpc>
              <a:spcBef>
                <a:spcPts val="0"/>
              </a:spcBef>
              <a:spcAft>
                <a:spcPts val="0"/>
              </a:spcAft>
              <a:buClr>
                <a:srgbClr val="000000"/>
              </a:buClr>
              <a:buSzPts val="1200"/>
              <a:buFont typeface="Arial"/>
              <a:buNone/>
            </a:pPr>
            <a:r>
              <a:rPr lang="es-ES" sz="1600" b="0" i="0" u="none" strike="noStrike" cap="none" dirty="0">
                <a:solidFill>
                  <a:srgbClr val="000000"/>
                </a:solidFill>
                <a:latin typeface="Arial"/>
                <a:ea typeface="Arial"/>
                <a:cs typeface="Arial"/>
                <a:sym typeface="Arial"/>
              </a:rPr>
              <a:t> </a:t>
            </a:r>
            <a:endParaRPr sz="1600" b="0"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a:t>
            </a:fld>
            <a:endParaRPr/>
          </a:p>
        </p:txBody>
      </p:sp>
      <p:sp>
        <p:nvSpPr>
          <p:cNvPr id="47" name="Google Shape;47;p1"/>
          <p:cNvSpPr/>
          <p:nvPr/>
        </p:nvSpPr>
        <p:spPr>
          <a:xfrm>
            <a:off x="313508" y="891234"/>
            <a:ext cx="8477795" cy="523220"/>
          </a:xfrm>
          <a:prstGeom prst="rect">
            <a:avLst/>
          </a:prstGeom>
          <a:solidFill>
            <a:srgbClr val="18C32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s-ES" sz="2800" b="0" i="0" u="none" strike="noStrike" cap="none" dirty="0" err="1">
                <a:solidFill>
                  <a:schemeClr val="lt1"/>
                </a:solidFill>
                <a:latin typeface="Arial"/>
                <a:ea typeface="Arial"/>
                <a:cs typeface="Arial"/>
                <a:sym typeface="Arial"/>
              </a:rPr>
              <a:t>Objectifs</a:t>
            </a:r>
            <a:r>
              <a:rPr lang="es-ES" sz="2800" b="0" i="0" u="none" strike="noStrike" cap="none" dirty="0">
                <a:solidFill>
                  <a:schemeClr val="lt1"/>
                </a:solidFill>
                <a:latin typeface="Arial"/>
                <a:ea typeface="Arial"/>
                <a:cs typeface="Arial"/>
                <a:sym typeface="Arial"/>
              </a:rPr>
              <a:t> de la Capsule</a:t>
            </a:r>
            <a:endParaRPr sz="1400" b="0" i="0" u="none" strike="noStrike" cap="none" dirty="0">
              <a:solidFill>
                <a:srgbClr val="000000"/>
              </a:solidFill>
              <a:latin typeface="Arial"/>
              <a:ea typeface="Arial"/>
              <a:cs typeface="Arial"/>
              <a:sym typeface="Arial"/>
            </a:endParaRPr>
          </a:p>
        </p:txBody>
      </p:sp>
      <p:sp>
        <p:nvSpPr>
          <p:cNvPr id="48" name="Google Shape;48;p1"/>
          <p:cNvSpPr/>
          <p:nvPr/>
        </p:nvSpPr>
        <p:spPr>
          <a:xfrm>
            <a:off x="313500" y="1586974"/>
            <a:ext cx="8464800" cy="3785611"/>
          </a:xfrm>
          <a:prstGeom prst="rect">
            <a:avLst/>
          </a:prstGeom>
          <a:noFill/>
          <a:ln w="9525" cap="flat" cmpd="sng">
            <a:solidFill>
              <a:srgbClr val="7F7F7F"/>
            </a:solidFill>
            <a:prstDash val="dash"/>
            <a:round/>
            <a:headEnd type="none" w="sm" len="sm"/>
            <a:tailEnd type="none" w="sm" len="sm"/>
          </a:ln>
        </p:spPr>
        <p:txBody>
          <a:bodyPr spcFirstLastPara="1" wrap="square" lIns="91425" tIns="45700" rIns="91425" bIns="45700" anchor="t" anchorCtr="0">
            <a:spAutoFit/>
          </a:bodyPr>
          <a:lstStyle/>
          <a:p>
            <a:pPr lvl="0">
              <a:buSzPts val="2000"/>
            </a:pPr>
            <a:r>
              <a:rPr lang="fr-FR" sz="2000" dirty="0">
                <a:solidFill>
                  <a:schemeClr val="dk1"/>
                </a:solidFill>
              </a:rPr>
              <a:t>Dans cette capsule, les apprenants seront initiés à la portée et à la définition de la LMD, ainsi qu’à ses principales caractéristiques et à son contexte d’application. L’utilisateur acquerra également des connaissances sur le rôle de LMD au sein de la chaîne d’approvisionnement, les fonctionnalités qui déterminent un impact sur la livraison finale et enfin. Enfin, la différence entre B2C et B2B sera faite. 
</a:t>
            </a:r>
            <a:br>
              <a:rPr lang="fr-FR" sz="2000" dirty="0">
                <a:solidFill>
                  <a:schemeClr val="dk1"/>
                </a:solidFill>
              </a:rPr>
            </a:br>
            <a:br>
              <a:rPr lang="fr-FR" sz="2000" dirty="0">
                <a:solidFill>
                  <a:schemeClr val="dk1"/>
                </a:solidFill>
              </a:rPr>
            </a:br>
            <a:br>
              <a:rPr lang="fr-FR" sz="2000" dirty="0">
                <a:solidFill>
                  <a:schemeClr val="dk1"/>
                </a:solidFill>
              </a:rPr>
            </a:br>
            <a:br>
              <a:rPr lang="fr-FR" sz="2000" dirty="0">
                <a:solidFill>
                  <a:schemeClr val="dk1"/>
                </a:solidFill>
              </a:rPr>
            </a:br>
            <a:r>
              <a:rPr lang="fr-FR" sz="2000" dirty="0">
                <a:solidFill>
                  <a:schemeClr val="dk1"/>
                </a:solidFill>
              </a:rPr>
              <a:t>
</a:t>
            </a:r>
            <a:endParaRPr sz="1400" b="0" i="0" u="none" strike="noStrike" cap="none" dirty="0">
              <a:solidFill>
                <a:srgbClr val="000000"/>
              </a:solidFill>
              <a:latin typeface="Arial"/>
              <a:ea typeface="Arial"/>
              <a:cs typeface="Arial"/>
              <a:sym typeface="Arial"/>
            </a:endParaRPr>
          </a:p>
        </p:txBody>
      </p:sp>
      <p:graphicFrame>
        <p:nvGraphicFramePr>
          <p:cNvPr id="49" name="Google Shape;49;p1"/>
          <p:cNvGraphicFramePr/>
          <p:nvPr>
            <p:extLst>
              <p:ext uri="{D42A27DB-BD31-4B8C-83A1-F6EECF244321}">
                <p14:modId xmlns:p14="http://schemas.microsoft.com/office/powerpoint/2010/main" val="2986465456"/>
              </p:ext>
            </p:extLst>
          </p:nvPr>
        </p:nvGraphicFramePr>
        <p:xfrm>
          <a:off x="326571" y="3720993"/>
          <a:ext cx="8464750" cy="906090"/>
        </p:xfrm>
        <a:graphic>
          <a:graphicData uri="http://schemas.openxmlformats.org/drawingml/2006/table">
            <a:tbl>
              <a:tblPr>
                <a:noFill/>
              </a:tblPr>
              <a:tblGrid>
                <a:gridCol w="2457800">
                  <a:extLst>
                    <a:ext uri="{9D8B030D-6E8A-4147-A177-3AD203B41FA5}">
                      <a16:colId xmlns:a16="http://schemas.microsoft.com/office/drawing/2014/main" val="20000"/>
                    </a:ext>
                  </a:extLst>
                </a:gridCol>
                <a:gridCol w="3103100">
                  <a:extLst>
                    <a:ext uri="{9D8B030D-6E8A-4147-A177-3AD203B41FA5}">
                      <a16:colId xmlns:a16="http://schemas.microsoft.com/office/drawing/2014/main" val="20001"/>
                    </a:ext>
                  </a:extLst>
                </a:gridCol>
                <a:gridCol w="873050">
                  <a:extLst>
                    <a:ext uri="{9D8B030D-6E8A-4147-A177-3AD203B41FA5}">
                      <a16:colId xmlns:a16="http://schemas.microsoft.com/office/drawing/2014/main" val="20002"/>
                    </a:ext>
                  </a:extLst>
                </a:gridCol>
                <a:gridCol w="1015400">
                  <a:extLst>
                    <a:ext uri="{9D8B030D-6E8A-4147-A177-3AD203B41FA5}">
                      <a16:colId xmlns:a16="http://schemas.microsoft.com/office/drawing/2014/main" val="20003"/>
                    </a:ext>
                  </a:extLst>
                </a:gridCol>
                <a:gridCol w="1015400">
                  <a:extLst>
                    <a:ext uri="{9D8B030D-6E8A-4147-A177-3AD203B41FA5}">
                      <a16:colId xmlns:a16="http://schemas.microsoft.com/office/drawing/2014/main" val="20004"/>
                    </a:ext>
                  </a:extLst>
                </a:gridCol>
              </a:tblGrid>
              <a:tr h="254225">
                <a:tc rowSpan="3">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err="1">
                          <a:solidFill>
                            <a:srgbClr val="FFFFFF"/>
                          </a:solidFill>
                          <a:latin typeface="+mn-lt"/>
                          <a:ea typeface="Arial"/>
                          <a:cs typeface="Arial"/>
                          <a:sym typeface="Arial"/>
                        </a:rPr>
                        <a:t>Catégorie</a:t>
                      </a:r>
                      <a:r>
                        <a:rPr lang="es-ES" sz="1800" b="0" i="0" u="none" strike="noStrike" cap="none" dirty="0">
                          <a:solidFill>
                            <a:srgbClr val="FFFFFF"/>
                          </a:solidFill>
                          <a:latin typeface="+mn-lt"/>
                          <a:ea typeface="Arial"/>
                          <a:cs typeface="Arial"/>
                          <a:sym typeface="Arial"/>
                        </a:rPr>
                        <a:t> 
</a:t>
                      </a:r>
                      <a:endParaRPr sz="1800" u="none" strike="noStrike" cap="none" dirty="0"/>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rowSpan="3">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a:solidFill>
                            <a:schemeClr val="dk1"/>
                          </a:solidFill>
                          <a:latin typeface="Arial"/>
                          <a:ea typeface="Arial"/>
                          <a:cs typeface="Arial"/>
                          <a:sym typeface="Arial"/>
                        </a:rPr>
                        <a:t>E-learning</a:t>
                      </a:r>
                      <a:endParaRPr sz="18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a:solidFill>
                            <a:srgbClr val="FFFFFF"/>
                          </a:solidFill>
                          <a:latin typeface="Arial"/>
                          <a:ea typeface="Arial"/>
                          <a:cs typeface="Arial"/>
                          <a:sym typeface="Arial"/>
                        </a:rPr>
                        <a:t>EQF</a:t>
                      </a:r>
                      <a:endParaRPr sz="1800" u="none" strike="noStrike" cap="none"/>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4</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5</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6</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dirty="0">
                          <a:solidFill>
                            <a:schemeClr val="dk1"/>
                          </a:solidFill>
                          <a:latin typeface="Arial"/>
                          <a:ea typeface="Arial"/>
                          <a:cs typeface="Arial"/>
                          <a:sym typeface="Arial"/>
                        </a:rPr>
                        <a:t>X</a:t>
                      </a:r>
                      <a:endParaRPr sz="14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0" name="Google Shape;50;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1" name="Google Shape;51;p1"/>
          <p:cNvGraphicFramePr/>
          <p:nvPr>
            <p:extLst>
              <p:ext uri="{D42A27DB-BD31-4B8C-83A1-F6EECF244321}">
                <p14:modId xmlns:p14="http://schemas.microsoft.com/office/powerpoint/2010/main" val="2298333078"/>
              </p:ext>
            </p:extLst>
          </p:nvPr>
        </p:nvGraphicFramePr>
        <p:xfrm>
          <a:off x="326572" y="4948857"/>
          <a:ext cx="8490875" cy="616890"/>
        </p:xfrm>
        <a:graphic>
          <a:graphicData uri="http://schemas.openxmlformats.org/drawingml/2006/table">
            <a:tbl>
              <a:tblPr>
                <a:noFill/>
              </a:tblPr>
              <a:tblGrid>
                <a:gridCol w="2472150">
                  <a:extLst>
                    <a:ext uri="{9D8B030D-6E8A-4147-A177-3AD203B41FA5}">
                      <a16:colId xmlns:a16="http://schemas.microsoft.com/office/drawing/2014/main" val="20000"/>
                    </a:ext>
                  </a:extLst>
                </a:gridCol>
                <a:gridCol w="6018725">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err="1">
                          <a:solidFill>
                            <a:srgbClr val="FFFFFF"/>
                          </a:solidFill>
                          <a:latin typeface="+mn-lt"/>
                          <a:ea typeface="Arial"/>
                          <a:cs typeface="Arial"/>
                          <a:sym typeface="Arial"/>
                        </a:rPr>
                        <a:t>Exercices</a:t>
                      </a:r>
                      <a:r>
                        <a:rPr lang="es-ES" sz="1800" b="0" i="0" u="none" strike="noStrike" cap="none" dirty="0">
                          <a:solidFill>
                            <a:srgbClr val="FFFFFF"/>
                          </a:solidFill>
                          <a:latin typeface="+mn-lt"/>
                          <a:ea typeface="Arial"/>
                          <a:cs typeface="Arial"/>
                          <a:sym typeface="Arial"/>
                        </a:rPr>
                        <a:t> </a:t>
                      </a:r>
                      <a:r>
                        <a:rPr lang="es-ES" sz="1800" b="0" i="0" u="none" strike="noStrike" cap="none" dirty="0" err="1">
                          <a:solidFill>
                            <a:srgbClr val="FFFFFF"/>
                          </a:solidFill>
                          <a:latin typeface="+mn-lt"/>
                          <a:ea typeface="Arial"/>
                          <a:cs typeface="Arial"/>
                          <a:sym typeface="Arial"/>
                        </a:rPr>
                        <a:t>inclus</a:t>
                      </a:r>
                      <a:r>
                        <a:rPr lang="es-ES" sz="1800" b="0" i="0" u="none" strike="noStrike" cap="none" dirty="0">
                          <a:solidFill>
                            <a:srgbClr val="FFFFFF"/>
                          </a:solidFill>
                          <a:latin typeface="+mn-lt"/>
                          <a:ea typeface="Arial"/>
                          <a:cs typeface="Arial"/>
                          <a:sym typeface="Arial"/>
                        </a:rPr>
                        <a:t>
</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a:solidFill>
                            <a:schemeClr val="dk1"/>
                          </a:solidFill>
                          <a:latin typeface="Arial"/>
                          <a:ea typeface="Arial"/>
                          <a:cs typeface="Arial"/>
                          <a:sym typeface="Arial"/>
                        </a:rPr>
                        <a:t>OUI</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2" name="Google Shape;52;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3" name="Google Shape;53;p1"/>
          <p:cNvGraphicFramePr/>
          <p:nvPr>
            <p:extLst>
              <p:ext uri="{D42A27DB-BD31-4B8C-83A1-F6EECF244321}">
                <p14:modId xmlns:p14="http://schemas.microsoft.com/office/powerpoint/2010/main" val="3996665845"/>
              </p:ext>
            </p:extLst>
          </p:nvPr>
        </p:nvGraphicFramePr>
        <p:xfrm>
          <a:off x="339634" y="5732629"/>
          <a:ext cx="8477800" cy="891210"/>
        </p:xfrm>
        <a:graphic>
          <a:graphicData uri="http://schemas.openxmlformats.org/drawingml/2006/table">
            <a:tbl>
              <a:tblPr>
                <a:noFill/>
              </a:tblPr>
              <a:tblGrid>
                <a:gridCol w="2468350">
                  <a:extLst>
                    <a:ext uri="{9D8B030D-6E8A-4147-A177-3AD203B41FA5}">
                      <a16:colId xmlns:a16="http://schemas.microsoft.com/office/drawing/2014/main" val="20000"/>
                    </a:ext>
                  </a:extLst>
                </a:gridCol>
                <a:gridCol w="2003150">
                  <a:extLst>
                    <a:ext uri="{9D8B030D-6E8A-4147-A177-3AD203B41FA5}">
                      <a16:colId xmlns:a16="http://schemas.microsoft.com/office/drawing/2014/main" val="20001"/>
                    </a:ext>
                  </a:extLst>
                </a:gridCol>
                <a:gridCol w="2003150">
                  <a:extLst>
                    <a:ext uri="{9D8B030D-6E8A-4147-A177-3AD203B41FA5}">
                      <a16:colId xmlns:a16="http://schemas.microsoft.com/office/drawing/2014/main" val="1613172911"/>
                    </a:ext>
                  </a:extLst>
                </a:gridCol>
                <a:gridCol w="2003150">
                  <a:extLst>
                    <a:ext uri="{9D8B030D-6E8A-4147-A177-3AD203B41FA5}">
                      <a16:colId xmlns:a16="http://schemas.microsoft.com/office/drawing/2014/main" val="1977624913"/>
                    </a:ext>
                  </a:extLst>
                </a:gridCol>
              </a:tblGrid>
              <a:tr h="264875">
                <a:tc>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err="1">
                          <a:solidFill>
                            <a:srgbClr val="FFFFFF"/>
                          </a:solidFill>
                          <a:latin typeface="+mn-lt"/>
                          <a:ea typeface="Arial"/>
                          <a:cs typeface="Arial"/>
                          <a:sym typeface="Arial"/>
                        </a:rPr>
                        <a:t>Effort</a:t>
                      </a:r>
                      <a:r>
                        <a:rPr lang="es-ES" sz="1800" b="0" i="0" u="none" strike="noStrike" cap="none" dirty="0">
                          <a:solidFill>
                            <a:srgbClr val="FFFFFF"/>
                          </a:solidFill>
                          <a:latin typeface="+mn-lt"/>
                          <a:ea typeface="Arial"/>
                          <a:cs typeface="Arial"/>
                          <a:sym typeface="Arial"/>
                        </a:rPr>
                        <a:t> </a:t>
                      </a:r>
                      <a:r>
                        <a:rPr lang="es-ES" sz="1800" b="0" i="0" u="none" strike="noStrike" cap="none" dirty="0" err="1">
                          <a:solidFill>
                            <a:srgbClr val="FFFFFF"/>
                          </a:solidFill>
                          <a:latin typeface="+mn-lt"/>
                          <a:ea typeface="Arial"/>
                          <a:cs typeface="Arial"/>
                          <a:sym typeface="Arial"/>
                        </a:rPr>
                        <a:t>pour</a:t>
                      </a:r>
                      <a:r>
                        <a:rPr lang="es-ES" sz="1800" b="0" i="0" u="none" strike="noStrike" cap="none" dirty="0">
                          <a:solidFill>
                            <a:srgbClr val="FFFFFF"/>
                          </a:solidFill>
                          <a:latin typeface="+mn-lt"/>
                          <a:ea typeface="Arial"/>
                          <a:cs typeface="Arial"/>
                          <a:sym typeface="Arial"/>
                        </a:rPr>
                        <a:t> la capsule
</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ES" sz="1800" b="0" i="0" u="none" strike="noStrike" cap="none" dirty="0">
                          <a:solidFill>
                            <a:srgbClr val="7F7F7F"/>
                          </a:solidFill>
                          <a:latin typeface="Arial"/>
                          <a:ea typeface="Arial"/>
                          <a:cs typeface="Arial"/>
                          <a:sym typeface="Arial"/>
                        </a:rPr>
                        <a:t>  </a:t>
                      </a:r>
                      <a:r>
                        <a:rPr lang="es-ES" sz="1800" b="0" i="0" u="none" strike="noStrike" cap="none" dirty="0" err="1">
                          <a:solidFill>
                            <a:schemeClr val="tx1"/>
                          </a:solidFill>
                          <a:latin typeface="Arial"/>
                          <a:ea typeface="Arial"/>
                          <a:cs typeface="Arial"/>
                          <a:sym typeface="Arial"/>
                        </a:rPr>
                        <a:t>Contenu</a:t>
                      </a:r>
                      <a:endParaRPr lang="es-ES" sz="1800" b="0" i="0" u="none" strike="noStrike" cap="none" dirty="0">
                        <a:solidFill>
                          <a:schemeClr val="tx1"/>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a:solidFill>
                            <a:srgbClr val="7F7F7F"/>
                          </a:solidFill>
                          <a:latin typeface="Arial"/>
                          <a:ea typeface="Arial"/>
                          <a:cs typeface="Arial"/>
                          <a:sym typeface="Arial"/>
                        </a:rPr>
                        <a:t> 20   </a:t>
                      </a:r>
                      <a:r>
                        <a:rPr lang="es-ES" sz="1800" b="0" i="0" u="none" strike="noStrike" cap="none" dirty="0">
                          <a:solidFill>
                            <a:schemeClr val="dk1"/>
                          </a:solidFill>
                          <a:latin typeface="Arial"/>
                          <a:ea typeface="Arial"/>
                          <a:cs typeface="Arial"/>
                          <a:sym typeface="Arial"/>
                        </a:rPr>
                        <a:t>Minutes</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1800"/>
                        <a:buFont typeface="Arial"/>
                        <a:buNone/>
                      </a:pPr>
                      <a:r>
                        <a:rPr lang="it-IT" sz="1800" u="none" strike="noStrike" cap="none" dirty="0">
                          <a:solidFill>
                            <a:schemeClr val="dk1"/>
                          </a:solidFill>
                        </a:rPr>
                        <a:t>Exercices</a:t>
                      </a:r>
                    </a:p>
                    <a:p>
                      <a:pPr marL="0" marR="0" lvl="0" indent="0" algn="just" rtl="0">
                        <a:lnSpc>
                          <a:spcPct val="100000"/>
                        </a:lnSpc>
                        <a:spcBef>
                          <a:spcPts val="0"/>
                        </a:spcBef>
                        <a:spcAft>
                          <a:spcPts val="0"/>
                        </a:spcAft>
                        <a:buClr>
                          <a:srgbClr val="000000"/>
                        </a:buClr>
                        <a:buSzPts val="1800"/>
                        <a:buFont typeface="Arial"/>
                        <a:buNone/>
                      </a:pPr>
                      <a:r>
                        <a:rPr lang="it-IT" sz="1800" b="0" i="0" u="none" strike="noStrike" cap="none" dirty="0">
                          <a:solidFill>
                            <a:srgbClr val="7F7F7F"/>
                          </a:solidFill>
                          <a:latin typeface="Arial"/>
                          <a:cs typeface="Arial"/>
                          <a:sym typeface="Arial"/>
                        </a:rPr>
                        <a:t>5 </a:t>
                      </a:r>
                      <a:r>
                        <a:rPr lang="it-IT" sz="1800" u="none" strike="noStrike" cap="none" dirty="0">
                          <a:solidFill>
                            <a:schemeClr val="dk1"/>
                          </a:solidFill>
                        </a:rPr>
                        <a:t>Minutes</a:t>
                      </a:r>
                      <a:endParaRPr sz="1800" u="none" strike="noStrike" cap="none" dirty="0">
                        <a:solidFill>
                          <a:schemeClr val="dk1"/>
                        </a:solidFill>
                      </a:endParaRPr>
                    </a:p>
                  </a:txBody>
                  <a:tcPr marL="54600" marR="54600" marT="34125" marB="34125">
                    <a:lnL w="12700" cap="flat" cmpd="sng" algn="ctr">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lgn="ctr">
                      <a:solidFill>
                        <a:srgbClr val="7F7F7F"/>
                      </a:solidFill>
                      <a:prstDash val="solid"/>
                      <a:round/>
                      <a:headEnd type="none" w="sm" len="sm"/>
                      <a:tailEnd type="none" w="sm" len="sm"/>
                    </a:lnT>
                    <a:lnB w="12700" cap="flat" cmpd="sng" algn="ctr">
                      <a:solidFill>
                        <a:srgbClr val="7F7F7F"/>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1800"/>
                        <a:buFont typeface="Arial"/>
                        <a:buNone/>
                      </a:pPr>
                      <a:r>
                        <a:rPr lang="it-IT" sz="1800" u="none" strike="noStrike" cap="none" dirty="0">
                          <a:solidFill>
                            <a:schemeClr val="dk1"/>
                          </a:solidFill>
                        </a:rPr>
                        <a:t>Matériel supplémentaire</a:t>
                      </a:r>
                    </a:p>
                    <a:p>
                      <a:pPr marL="0" marR="0" lvl="0" indent="0" algn="just" rtl="0">
                        <a:lnSpc>
                          <a:spcPct val="100000"/>
                        </a:lnSpc>
                        <a:spcBef>
                          <a:spcPts val="0"/>
                        </a:spcBef>
                        <a:spcAft>
                          <a:spcPts val="0"/>
                        </a:spcAft>
                        <a:buClr>
                          <a:srgbClr val="000000"/>
                        </a:buClr>
                        <a:buSzPts val="1800"/>
                        <a:buFont typeface="Arial"/>
                        <a:buNone/>
                      </a:pPr>
                      <a:r>
                        <a:rPr lang="it-IT" sz="1800" b="0" i="0" u="none" strike="noStrike" cap="none" dirty="0">
                          <a:solidFill>
                            <a:srgbClr val="7F7F7F"/>
                          </a:solidFill>
                          <a:latin typeface="Arial"/>
                          <a:cs typeface="Arial"/>
                          <a:sym typeface="Arial"/>
                        </a:rPr>
                        <a:t>60</a:t>
                      </a:r>
                      <a:r>
                        <a:rPr lang="it-IT" sz="1800" u="none" strike="noStrike" cap="none" dirty="0">
                          <a:solidFill>
                            <a:schemeClr val="dk1"/>
                          </a:solidFill>
                        </a:rPr>
                        <a:t> Minutes</a:t>
                      </a:r>
                      <a:endParaRPr sz="1800" u="none" strike="noStrike" cap="none" dirty="0">
                        <a:solidFill>
                          <a:schemeClr val="dk1"/>
                        </a:solidFill>
                      </a:endParaRPr>
                    </a:p>
                  </a:txBody>
                  <a:tcPr marL="54600" marR="54600" marT="34125" marB="34125">
                    <a:lnL w="12700" cap="flat" cmpd="sng" algn="ctr">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lgn="ctr">
                      <a:solidFill>
                        <a:srgbClr val="7F7F7F"/>
                      </a:solidFill>
                      <a:prstDash val="solid"/>
                      <a:round/>
                      <a:headEnd type="none" w="sm" len="sm"/>
                      <a:tailEnd type="none" w="sm" len="sm"/>
                    </a:lnT>
                    <a:lnB w="12700" cap="flat" cmpd="sng" algn="ctr">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4" name="Google Shape;54;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60" name="Google Shape;60;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000000"/>
              </a:buClr>
              <a:buSzPts val="2800"/>
              <a:buFont typeface="Arial"/>
              <a:buNone/>
            </a:pPr>
            <a:r>
              <a:rPr lang="es-ES" sz="2800" b="0" i="0" u="none" strike="noStrike" cap="none" dirty="0" err="1">
                <a:solidFill>
                  <a:schemeClr val="lt1"/>
                </a:solidFill>
                <a:latin typeface="Arial"/>
                <a:ea typeface="Arial"/>
                <a:cs typeface="Arial"/>
                <a:sym typeface="Arial"/>
              </a:rPr>
              <a:t>Contenus</a:t>
            </a:r>
            <a:endParaRPr sz="2800" b="0" i="0" u="none" strike="noStrike" cap="none" dirty="0">
              <a:solidFill>
                <a:srgbClr val="000000"/>
              </a:solidFill>
              <a:latin typeface="Arial"/>
              <a:ea typeface="Arial"/>
              <a:cs typeface="Arial"/>
              <a:sym typeface="Arial"/>
            </a:endParaRPr>
          </a:p>
        </p:txBody>
      </p:sp>
      <p:sp>
        <p:nvSpPr>
          <p:cNvPr id="61" name="Google Shape;61;p3"/>
          <p:cNvSpPr/>
          <p:nvPr/>
        </p:nvSpPr>
        <p:spPr>
          <a:xfrm>
            <a:off x="1358538" y="2396683"/>
            <a:ext cx="7354388" cy="3323946"/>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Arial"/>
              <a:buAutoNum type="arabicPeriod"/>
            </a:pPr>
            <a:r>
              <a:rPr lang="fr-FR" sz="2000" dirty="0"/>
              <a:t>Distribution du dernier kilomètre : définition et caractéristiques du processus de gestion rentable des livraisons par l’utilisateur
Contexte d’application : livraison du dernier kilomètre dans l’ensemble de la chaîne d’approvisionnement
Différents types de livraison du dernier kilomètre : B2B et B2C</a:t>
            </a:r>
            <a:endParaRPr sz="2000" b="0" i="0" u="none" strike="noStrike" cap="none" dirty="0">
              <a:solidFill>
                <a:srgbClr val="000000"/>
              </a:solidFill>
              <a:latin typeface="Arial"/>
              <a:ea typeface="Arial"/>
              <a:cs typeface="Arial"/>
              <a:sym typeface="Arial"/>
            </a:endParaRPr>
          </a:p>
        </p:txBody>
      </p:sp>
      <p:sp>
        <p:nvSpPr>
          <p:cNvPr id="62" name="Google Shape;62;p3"/>
          <p:cNvSpPr/>
          <p:nvPr/>
        </p:nvSpPr>
        <p:spPr>
          <a:xfrm>
            <a:off x="876750" y="2360693"/>
            <a:ext cx="338100" cy="2946900"/>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5</a:t>
            </a:fld>
            <a:endParaRPr/>
          </a:p>
        </p:txBody>
      </p:sp>
      <p:sp>
        <p:nvSpPr>
          <p:cNvPr id="68" name="Google Shape;68;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Clr>
                <a:srgbClr val="000000"/>
              </a:buClr>
              <a:buSzPct val="100000"/>
              <a:buFont typeface="Arial"/>
              <a:buNone/>
            </a:pPr>
            <a:r>
              <a:rPr lang="es-ES" sz="2400" b="0" i="0" u="none" strike="noStrike" cap="none" dirty="0">
                <a:solidFill>
                  <a:schemeClr val="lt1"/>
                </a:solidFill>
                <a:latin typeface="Arial"/>
                <a:ea typeface="Arial"/>
                <a:cs typeface="Arial"/>
                <a:sym typeface="Arial"/>
              </a:rPr>
              <a:t>1.1 </a:t>
            </a:r>
            <a:r>
              <a:rPr lang="es-ES" sz="2400" b="0" i="0" u="none" strike="noStrike" cap="none" dirty="0" err="1">
                <a:solidFill>
                  <a:schemeClr val="lt1"/>
                </a:solidFill>
                <a:latin typeface="Arial"/>
                <a:ea typeface="Arial"/>
                <a:cs typeface="Arial"/>
                <a:sym typeface="Arial"/>
              </a:rPr>
              <a:t>Livraison</a:t>
            </a:r>
            <a:r>
              <a:rPr lang="es-ES" sz="2400" b="0" i="0" u="none" strike="noStrike" cap="none" dirty="0">
                <a:solidFill>
                  <a:schemeClr val="lt1"/>
                </a:solidFill>
                <a:latin typeface="Arial"/>
                <a:ea typeface="Arial"/>
                <a:cs typeface="Arial"/>
                <a:sym typeface="Arial"/>
              </a:rPr>
              <a:t> du </a:t>
            </a:r>
            <a:r>
              <a:rPr lang="es-ES" sz="2400" b="0" i="0" u="none" strike="noStrike" cap="none" dirty="0" err="1">
                <a:solidFill>
                  <a:schemeClr val="lt1"/>
                </a:solidFill>
                <a:latin typeface="Arial"/>
                <a:ea typeface="Arial"/>
                <a:cs typeface="Arial"/>
                <a:sym typeface="Arial"/>
              </a:rPr>
              <a:t>dernier</a:t>
            </a:r>
            <a:r>
              <a:rPr lang="es-ES" sz="2400" b="0" i="0" u="none" strike="noStrike" cap="none" dirty="0">
                <a:solidFill>
                  <a:schemeClr val="lt1"/>
                </a:solidFill>
                <a:latin typeface="Arial"/>
                <a:ea typeface="Arial"/>
                <a:cs typeface="Arial"/>
                <a:sym typeface="Arial"/>
              </a:rPr>
              <a:t> </a:t>
            </a:r>
            <a:r>
              <a:rPr lang="es-ES" sz="2400" b="0" i="0" u="none" strike="noStrike" cap="none" dirty="0" err="1">
                <a:solidFill>
                  <a:schemeClr val="lt1"/>
                </a:solidFill>
                <a:latin typeface="Arial"/>
                <a:ea typeface="Arial"/>
                <a:cs typeface="Arial"/>
                <a:sym typeface="Arial"/>
              </a:rPr>
              <a:t>kilomètre</a:t>
            </a:r>
            <a:endParaRPr sz="2400" b="0" i="0" u="none" strike="noStrike" cap="none" dirty="0">
              <a:solidFill>
                <a:schemeClr val="lt1"/>
              </a:solidFill>
              <a:latin typeface="Arial"/>
              <a:ea typeface="Arial"/>
              <a:cs typeface="Arial"/>
              <a:sym typeface="Arial"/>
            </a:endParaRPr>
          </a:p>
        </p:txBody>
      </p:sp>
      <p:sp>
        <p:nvSpPr>
          <p:cNvPr id="69" name="Google Shape;69;p9"/>
          <p:cNvSpPr/>
          <p:nvPr/>
        </p:nvSpPr>
        <p:spPr>
          <a:xfrm>
            <a:off x="306006" y="1812071"/>
            <a:ext cx="8367731" cy="923289"/>
          </a:xfrm>
          <a:prstGeom prst="rect">
            <a:avLst/>
          </a:prstGeom>
          <a:noFill/>
          <a:ln>
            <a:noFill/>
          </a:ln>
        </p:spPr>
        <p:txBody>
          <a:bodyPr spcFirstLastPara="1" wrap="square" lIns="91425" tIns="45700" rIns="91425" bIns="45700" anchor="t" anchorCtr="0">
            <a:spAutoFit/>
          </a:bodyPr>
          <a:lstStyle/>
          <a:p>
            <a:pPr marL="285750" lvl="0" indent="-285750" algn="just">
              <a:buSzPts val="1600"/>
              <a:buFont typeface="Arial" panose="020B0604020202020204" pitchFamily="34" charset="0"/>
              <a:buChar char="•"/>
            </a:pPr>
            <a:r>
              <a:rPr lang="fr-FR" sz="1800" dirty="0">
                <a:solidFill>
                  <a:schemeClr val="dk1"/>
                </a:solidFill>
              </a:rPr>
              <a:t>Dans le domaine de la logistique et du transport, </a:t>
            </a:r>
            <a:r>
              <a:rPr lang="fr-FR" sz="1800" b="1" dirty="0">
                <a:solidFill>
                  <a:srgbClr val="18C320"/>
                </a:solidFill>
              </a:rPr>
              <a:t>le dernier kilomètre fait référence à la livraison effective de l’article au client, qui peut avoir lieu à domicile, dans la boutique ou par click &amp; </a:t>
            </a:r>
            <a:r>
              <a:rPr lang="fr-FR" sz="1800" b="1" dirty="0" err="1">
                <a:solidFill>
                  <a:srgbClr val="18C320"/>
                </a:solidFill>
              </a:rPr>
              <a:t>collect</a:t>
            </a:r>
            <a:r>
              <a:rPr lang="fr-FR" sz="1800" b="1" dirty="0">
                <a:solidFill>
                  <a:srgbClr val="18C320"/>
                </a:solidFill>
              </a:rPr>
              <a:t>.</a:t>
            </a:r>
            <a:endParaRPr sz="1800" b="0" i="0" u="none" strike="noStrike" cap="none" dirty="0">
              <a:solidFill>
                <a:srgbClr val="7F7F7F"/>
              </a:solidFill>
              <a:latin typeface="Arial"/>
              <a:ea typeface="Arial"/>
              <a:cs typeface="Arial"/>
              <a:sym typeface="Arial"/>
            </a:endParaRPr>
          </a:p>
        </p:txBody>
      </p:sp>
      <p:pic>
        <p:nvPicPr>
          <p:cNvPr id="70" name="Google Shape;70;p9"/>
          <p:cNvPicPr preferRelativeResize="0"/>
          <p:nvPr/>
        </p:nvPicPr>
        <p:blipFill rotWithShape="1">
          <a:blip r:embed="rId3">
            <a:alphaModFix/>
          </a:blip>
          <a:srcRect/>
          <a:stretch/>
        </p:blipFill>
        <p:spPr>
          <a:xfrm>
            <a:off x="4945757" y="2923051"/>
            <a:ext cx="3567288" cy="2010316"/>
          </a:xfrm>
          <a:prstGeom prst="rect">
            <a:avLst/>
          </a:prstGeom>
          <a:noFill/>
          <a:ln>
            <a:noFill/>
          </a:ln>
        </p:spPr>
      </p:pic>
      <p:sp>
        <p:nvSpPr>
          <p:cNvPr id="71" name="Google Shape;71;p9"/>
          <p:cNvSpPr txBox="1"/>
          <p:nvPr/>
        </p:nvSpPr>
        <p:spPr>
          <a:xfrm>
            <a:off x="356664" y="2830778"/>
            <a:ext cx="4479058" cy="2308284"/>
          </a:xfrm>
          <a:prstGeom prst="rect">
            <a:avLst/>
          </a:prstGeom>
          <a:noFill/>
          <a:ln>
            <a:noFill/>
          </a:ln>
        </p:spPr>
        <p:txBody>
          <a:bodyPr spcFirstLastPara="1" wrap="square" lIns="91425" tIns="45700" rIns="91425" bIns="45700" anchor="t" anchorCtr="0">
            <a:spAutoFit/>
          </a:bodyPr>
          <a:lstStyle/>
          <a:p>
            <a:pPr marL="285750" lvl="0" indent="-285750" algn="just">
              <a:buFont typeface="Arial" panose="020B0604020202020204" pitchFamily="34" charset="0"/>
              <a:buChar char="•"/>
            </a:pPr>
            <a:r>
              <a:rPr lang="fr-FR" sz="1800" dirty="0"/>
              <a:t>La distribution du dernier kilomètre a toujours été </a:t>
            </a:r>
            <a:r>
              <a:rPr lang="fr-FR" sz="1800" b="1" dirty="0">
                <a:solidFill>
                  <a:srgbClr val="18C320"/>
                </a:solidFill>
              </a:rPr>
              <a:t>l’un des points les plus critiques </a:t>
            </a:r>
            <a:r>
              <a:rPr lang="fr-FR" sz="1800" dirty="0"/>
              <a:t>de la chaîne d’approvisionnement, rendue encore plus complexe par l’essor du commerce électronique, ce qui a contribué à la complexité de ces étapes avec l’expédition le jour même.</a:t>
            </a:r>
            <a:endParaRPr lang="es-ES" sz="1600" b="0" i="0" u="none" strike="noStrike" cap="none" dirty="0">
              <a:solidFill>
                <a:srgbClr val="000000"/>
              </a:solidFill>
              <a:latin typeface="Arial"/>
              <a:ea typeface="Arial"/>
              <a:cs typeface="Arial"/>
              <a:sym typeface="Arial"/>
            </a:endParaRPr>
          </a:p>
        </p:txBody>
      </p:sp>
      <p:sp>
        <p:nvSpPr>
          <p:cNvPr id="9" name="CasellaDiTesto 8">
            <a:extLst>
              <a:ext uri="{FF2B5EF4-FFF2-40B4-BE49-F238E27FC236}">
                <a16:creationId xmlns:a16="http://schemas.microsoft.com/office/drawing/2014/main" id="{87329AFE-05C7-F530-28D1-71F84260E3C3}"/>
              </a:ext>
            </a:extLst>
          </p:cNvPr>
          <p:cNvSpPr txBox="1"/>
          <p:nvPr/>
        </p:nvSpPr>
        <p:spPr>
          <a:xfrm>
            <a:off x="356664" y="5234480"/>
            <a:ext cx="8367730" cy="923330"/>
          </a:xfrm>
          <a:prstGeom prst="rect">
            <a:avLst/>
          </a:prstGeom>
          <a:noFill/>
        </p:spPr>
        <p:txBody>
          <a:bodyPr wrap="square">
            <a:spAutoFit/>
          </a:bodyPr>
          <a:lstStyle/>
          <a:p>
            <a:pPr marL="285750" indent="-285750" algn="just">
              <a:buFont typeface="Arial" panose="020B0604020202020204" pitchFamily="34" charset="0"/>
              <a:buChar char="•"/>
            </a:pPr>
            <a:r>
              <a:rPr lang="fr-FR" sz="1800" dirty="0"/>
              <a:t>L’amélioration de </a:t>
            </a:r>
            <a:r>
              <a:rPr lang="fr-FR" sz="1800" b="1" dirty="0">
                <a:solidFill>
                  <a:srgbClr val="18C320"/>
                </a:solidFill>
              </a:rPr>
              <a:t>la livraison du premier et du dernier kilomètre </a:t>
            </a:r>
            <a:r>
              <a:rPr lang="fr-FR" sz="1800" dirty="0"/>
              <a:t>peut aider à rendre la logistique moins polluante et inefficace. Dans le même temps, il peut accroître l’attractivité et l’efficacité des modes de transport durables.</a:t>
            </a:r>
            <a:endParaRPr lang="it-IT"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f409fdab49_1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6</a:t>
            </a:fld>
            <a:endParaRPr/>
          </a:p>
        </p:txBody>
      </p:sp>
      <p:sp>
        <p:nvSpPr>
          <p:cNvPr id="78" name="Google Shape;78;gf409fdab49_1_0"/>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Clr>
                <a:srgbClr val="000000"/>
              </a:buClr>
              <a:buSzPts val="2400"/>
              <a:buFont typeface="Arial"/>
              <a:buNone/>
            </a:pPr>
            <a:r>
              <a:rPr lang="es-ES" sz="2400" b="0" i="0" u="none" strike="noStrike" cap="none" dirty="0">
                <a:solidFill>
                  <a:schemeClr val="lt1"/>
                </a:solidFill>
                <a:latin typeface="Arial"/>
                <a:ea typeface="Arial"/>
                <a:cs typeface="Arial"/>
                <a:sym typeface="Arial"/>
              </a:rPr>
              <a:t>1.2 </a:t>
            </a:r>
            <a:r>
              <a:rPr lang="es-ES" sz="2400" b="0" i="0" u="none" strike="noStrike" cap="none" dirty="0" err="1">
                <a:solidFill>
                  <a:schemeClr val="lt1"/>
                </a:solidFill>
                <a:latin typeface="Arial"/>
                <a:ea typeface="Arial"/>
                <a:cs typeface="Arial"/>
                <a:sym typeface="Arial"/>
              </a:rPr>
              <a:t>Livraison</a:t>
            </a:r>
            <a:r>
              <a:rPr lang="es-ES" sz="2400" b="0" i="0" u="none" strike="noStrike" cap="none" dirty="0">
                <a:solidFill>
                  <a:schemeClr val="lt1"/>
                </a:solidFill>
                <a:latin typeface="Arial"/>
                <a:ea typeface="Arial"/>
                <a:cs typeface="Arial"/>
                <a:sym typeface="Arial"/>
              </a:rPr>
              <a:t> du premier et </a:t>
            </a:r>
            <a:r>
              <a:rPr lang="es-ES" sz="2400" b="0" i="0" u="none" strike="noStrike" cap="none" dirty="0" err="1">
                <a:solidFill>
                  <a:schemeClr val="lt1"/>
                </a:solidFill>
                <a:latin typeface="Arial"/>
                <a:ea typeface="Arial"/>
                <a:cs typeface="Arial"/>
                <a:sym typeface="Arial"/>
              </a:rPr>
              <a:t>der</a:t>
            </a:r>
            <a:r>
              <a:rPr lang="es-ES" sz="2400" dirty="0" err="1">
                <a:solidFill>
                  <a:schemeClr val="lt1"/>
                </a:solidFill>
              </a:rPr>
              <a:t>nier</a:t>
            </a:r>
            <a:r>
              <a:rPr lang="es-ES" sz="2400" dirty="0">
                <a:solidFill>
                  <a:schemeClr val="lt1"/>
                </a:solidFill>
              </a:rPr>
              <a:t> </a:t>
            </a:r>
            <a:r>
              <a:rPr lang="es-ES" sz="2400" dirty="0" err="1">
                <a:solidFill>
                  <a:schemeClr val="lt1"/>
                </a:solidFill>
              </a:rPr>
              <a:t>kilomètre</a:t>
            </a:r>
            <a:endParaRPr sz="2400" b="0" i="0" u="none" strike="noStrike" cap="none" dirty="0">
              <a:solidFill>
                <a:schemeClr val="lt1"/>
              </a:solidFill>
              <a:latin typeface="Arial"/>
              <a:ea typeface="Arial"/>
              <a:cs typeface="Arial"/>
              <a:sym typeface="Arial"/>
            </a:endParaRPr>
          </a:p>
        </p:txBody>
      </p:sp>
      <p:sp>
        <p:nvSpPr>
          <p:cNvPr id="8" name="CasellaDiTesto 7">
            <a:extLst>
              <a:ext uri="{FF2B5EF4-FFF2-40B4-BE49-F238E27FC236}">
                <a16:creationId xmlns:a16="http://schemas.microsoft.com/office/drawing/2014/main" id="{F1371350-2880-F829-8C04-7EE95E31738A}"/>
              </a:ext>
            </a:extLst>
          </p:cNvPr>
          <p:cNvSpPr txBox="1"/>
          <p:nvPr/>
        </p:nvSpPr>
        <p:spPr>
          <a:xfrm>
            <a:off x="285531" y="1597707"/>
            <a:ext cx="8510100" cy="2308324"/>
          </a:xfrm>
          <a:prstGeom prst="rect">
            <a:avLst/>
          </a:prstGeom>
          <a:noFill/>
        </p:spPr>
        <p:txBody>
          <a:bodyPr wrap="square">
            <a:spAutoFit/>
          </a:bodyPr>
          <a:lstStyle/>
          <a:p>
            <a:pPr marL="285750" indent="-285750">
              <a:buFont typeface="Arial" panose="020B0604020202020204" pitchFamily="34" charset="0"/>
              <a:buChar char="•"/>
            </a:pPr>
            <a:r>
              <a:rPr lang="fr-FR" sz="1800" dirty="0"/>
              <a:t>Le transport urbain de marchandises est lié au mouvement des marchandises à destination, en provenance et à l’intérieur des zones urbaines et est étroitement lié aux flux nationaux et internationaux de transport de marchandises.</a:t>
            </a:r>
            <a:br>
              <a:rPr lang="fr-FR" sz="1800" dirty="0"/>
            </a:br>
            <a:r>
              <a:rPr lang="fr-FR" sz="1800" dirty="0"/>
              <a:t>
Les termes « dernier kilomètre » et « premier kilomètre » sont en fait très similaires : ils désignent la première et la dernière étape du voyage. Cependant, ils sont généralement tous les deux appelés « dernier kilomètre ».</a:t>
            </a:r>
            <a:endParaRPr lang="it-IT" sz="1800" dirty="0"/>
          </a:p>
        </p:txBody>
      </p:sp>
      <p:sp>
        <p:nvSpPr>
          <p:cNvPr id="11" name="CasellaDiTesto 10">
            <a:extLst>
              <a:ext uri="{FF2B5EF4-FFF2-40B4-BE49-F238E27FC236}">
                <a16:creationId xmlns:a16="http://schemas.microsoft.com/office/drawing/2014/main" id="{0DCAC61E-6AEB-E956-87DB-D0042481D6DD}"/>
              </a:ext>
            </a:extLst>
          </p:cNvPr>
          <p:cNvSpPr txBox="1"/>
          <p:nvPr/>
        </p:nvSpPr>
        <p:spPr>
          <a:xfrm>
            <a:off x="285531" y="3951211"/>
            <a:ext cx="4589754" cy="2585323"/>
          </a:xfrm>
          <a:prstGeom prst="rect">
            <a:avLst/>
          </a:prstGeom>
          <a:noFill/>
        </p:spPr>
        <p:txBody>
          <a:bodyPr wrap="square">
            <a:spAutoFit/>
          </a:bodyPr>
          <a:lstStyle/>
          <a:p>
            <a:pPr marL="285750" indent="-285750" algn="just">
              <a:buFont typeface="Arial" panose="020B0604020202020204" pitchFamily="34" charset="0"/>
              <a:buChar char="•"/>
            </a:pPr>
            <a:r>
              <a:rPr lang="fr-FR" sz="1800" dirty="0"/>
              <a:t>Pour le transport urbain de marchandises, les principaux secteurs clients, parfois interdépendants, sont: (1) le commerce de détail (y compris le commerce électronique), (2) les livraisons express, de messagerie et postales, (3) l’hôtellerie, la restauration et la restauration (</a:t>
            </a:r>
            <a:r>
              <a:rPr lang="fr-FR" sz="1800" dirty="0" err="1"/>
              <a:t>Ho.Re.Ca</a:t>
            </a:r>
            <a:r>
              <a:rPr lang="fr-FR" sz="1800" dirty="0"/>
              <a:t>), (4) la construction et (5) les déchets. </a:t>
            </a:r>
            <a:endParaRPr lang="it-IT" sz="1800" dirty="0"/>
          </a:p>
        </p:txBody>
      </p:sp>
      <p:pic>
        <p:nvPicPr>
          <p:cNvPr id="12" name="Google Shape;148;p13">
            <a:extLst>
              <a:ext uri="{FF2B5EF4-FFF2-40B4-BE49-F238E27FC236}">
                <a16:creationId xmlns:a16="http://schemas.microsoft.com/office/drawing/2014/main" id="{E1093B44-F693-6F3F-39AD-D22A8A82D2BC}"/>
              </a:ext>
            </a:extLst>
          </p:cNvPr>
          <p:cNvPicPr preferRelativeResize="0"/>
          <p:nvPr/>
        </p:nvPicPr>
        <p:blipFill rotWithShape="1">
          <a:blip r:embed="rId3">
            <a:alphaModFix/>
          </a:blip>
          <a:srcRect/>
          <a:stretch/>
        </p:blipFill>
        <p:spPr>
          <a:xfrm>
            <a:off x="5283200" y="3906031"/>
            <a:ext cx="3259684" cy="1840042"/>
          </a:xfrm>
          <a:prstGeom prst="rect">
            <a:avLst/>
          </a:prstGeom>
          <a:noFill/>
          <a:ln>
            <a:noFill/>
          </a:ln>
        </p:spPr>
      </p:pic>
    </p:spTree>
    <p:extLst>
      <p:ext uri="{BB962C8B-B14F-4D97-AF65-F5344CB8AC3E}">
        <p14:creationId xmlns:p14="http://schemas.microsoft.com/office/powerpoint/2010/main" val="346788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f409fdab49_1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7</a:t>
            </a:fld>
            <a:endParaRPr/>
          </a:p>
        </p:txBody>
      </p:sp>
      <p:sp>
        <p:nvSpPr>
          <p:cNvPr id="78" name="Google Shape;78;gf409fdab49_1_0"/>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Clr>
                <a:srgbClr val="000000"/>
              </a:buClr>
              <a:buSzPts val="2400"/>
              <a:buFont typeface="Arial"/>
              <a:buNone/>
            </a:pPr>
            <a:r>
              <a:rPr lang="es-ES" sz="2400" dirty="0">
                <a:solidFill>
                  <a:schemeClr val="lt1"/>
                </a:solidFill>
              </a:rPr>
              <a:t>1</a:t>
            </a:r>
            <a:r>
              <a:rPr lang="es-ES" sz="2400" b="0" i="0" u="none" strike="noStrike" cap="none" dirty="0">
                <a:solidFill>
                  <a:schemeClr val="lt1"/>
                </a:solidFill>
                <a:latin typeface="Arial"/>
                <a:ea typeface="Arial"/>
                <a:cs typeface="Arial"/>
                <a:sym typeface="Arial"/>
              </a:rPr>
              <a:t>.3 </a:t>
            </a:r>
            <a:r>
              <a:rPr lang="es-ES" sz="2400" b="0" i="0" u="none" strike="noStrike" cap="none" dirty="0" err="1">
                <a:solidFill>
                  <a:schemeClr val="lt1"/>
                </a:solidFill>
                <a:latin typeface="Arial"/>
                <a:ea typeface="Arial"/>
                <a:cs typeface="Arial"/>
                <a:sym typeface="Arial"/>
              </a:rPr>
              <a:t>Livraison</a:t>
            </a:r>
            <a:r>
              <a:rPr lang="es-ES" sz="2400" b="0" i="0" u="none" strike="noStrike" cap="none" dirty="0">
                <a:solidFill>
                  <a:schemeClr val="lt1"/>
                </a:solidFill>
                <a:latin typeface="Arial"/>
                <a:ea typeface="Arial"/>
                <a:cs typeface="Arial"/>
                <a:sym typeface="Arial"/>
              </a:rPr>
              <a:t> du </a:t>
            </a:r>
            <a:r>
              <a:rPr lang="es-ES" sz="2400" b="0" i="0" u="none" strike="noStrike" cap="none" dirty="0" err="1">
                <a:solidFill>
                  <a:schemeClr val="lt1"/>
                </a:solidFill>
                <a:latin typeface="Arial"/>
                <a:ea typeface="Arial"/>
                <a:cs typeface="Arial"/>
                <a:sym typeface="Arial"/>
              </a:rPr>
              <a:t>dernier</a:t>
            </a:r>
            <a:r>
              <a:rPr lang="es-ES" sz="2400" b="0" i="0" u="none" strike="noStrike" cap="none" dirty="0">
                <a:solidFill>
                  <a:schemeClr val="lt1"/>
                </a:solidFill>
                <a:latin typeface="Arial"/>
                <a:ea typeface="Arial"/>
                <a:cs typeface="Arial"/>
                <a:sym typeface="Arial"/>
              </a:rPr>
              <a:t> </a:t>
            </a:r>
            <a:r>
              <a:rPr lang="es-ES" sz="2400" b="0" i="0" u="none" strike="noStrike" cap="none" dirty="0" err="1">
                <a:solidFill>
                  <a:schemeClr val="lt1"/>
                </a:solidFill>
                <a:latin typeface="Arial"/>
                <a:ea typeface="Arial"/>
                <a:cs typeface="Arial"/>
                <a:sym typeface="Arial"/>
              </a:rPr>
              <a:t>kilomètre</a:t>
            </a:r>
            <a:endParaRPr sz="2400" b="0" i="0" u="none" strike="noStrike" cap="none" dirty="0">
              <a:solidFill>
                <a:schemeClr val="lt1"/>
              </a:solidFill>
              <a:latin typeface="Arial"/>
              <a:ea typeface="Arial"/>
              <a:cs typeface="Arial"/>
              <a:sym typeface="Arial"/>
            </a:endParaRPr>
          </a:p>
        </p:txBody>
      </p:sp>
      <p:sp>
        <p:nvSpPr>
          <p:cNvPr id="79" name="Google Shape;79;gf409fdab49_1_0"/>
          <p:cNvSpPr/>
          <p:nvPr/>
        </p:nvSpPr>
        <p:spPr>
          <a:xfrm>
            <a:off x="306006" y="1553592"/>
            <a:ext cx="8367600" cy="1968541"/>
          </a:xfrm>
          <a:prstGeom prst="rect">
            <a:avLst/>
          </a:prstGeom>
          <a:noFill/>
          <a:ln>
            <a:noFill/>
          </a:ln>
        </p:spPr>
        <p:txBody>
          <a:bodyPr spcFirstLastPara="1" wrap="square" lIns="91425" tIns="45700" rIns="91425" bIns="45700" anchor="t" anchorCtr="0">
            <a:noAutofit/>
          </a:bodyPr>
          <a:lstStyle/>
          <a:p>
            <a:pPr marL="285750" lvl="0" indent="-285750" algn="just">
              <a:lnSpc>
                <a:spcPct val="150000"/>
              </a:lnSpc>
              <a:buSzPts val="1600"/>
              <a:buFont typeface="Arial" panose="020B0604020202020204" pitchFamily="34" charset="0"/>
              <a:buChar char="•"/>
            </a:pPr>
            <a:r>
              <a:rPr lang="fr-FR" sz="1800" dirty="0">
                <a:solidFill>
                  <a:schemeClr val="dk1"/>
                </a:solidFill>
              </a:rPr>
              <a:t>Cette image représente la signification de </a:t>
            </a:r>
            <a:r>
              <a:rPr lang="fr-FR" sz="1800" b="1" dirty="0">
                <a:solidFill>
                  <a:srgbClr val="18C320"/>
                </a:solidFill>
              </a:rPr>
              <a:t>la livraison du dernier kilomètre </a:t>
            </a:r>
            <a:r>
              <a:rPr lang="fr-FR" sz="1800" dirty="0">
                <a:solidFill>
                  <a:schemeClr val="dk1"/>
                </a:solidFill>
              </a:rPr>
              <a:t>: la dernière étape du transport, généralement dans l’environnement urbain.
Dans le transport de marchandises, la livraison du dernier kilomètre est définie comme le mouvement de marchandises d’un centre de transport à la destination de livraison finale.
Les marchandises sont d’abord transportées du centre de distribution le plus proche, à la destination finale, qui pourrait être une entreprise ou une maison. Ensuite, la livraison du dernier kilomètre a lieu sur la dernière partie du voyage.</a:t>
            </a:r>
            <a:endParaRPr lang="es-ES" sz="1800" dirty="0">
              <a:solidFill>
                <a:schemeClr val="dk1"/>
              </a:solidFill>
            </a:endParaRPr>
          </a:p>
        </p:txBody>
      </p:sp>
      <p:pic>
        <p:nvPicPr>
          <p:cNvPr id="81" name="Google Shape;81;gf409fdab49_1_0"/>
          <p:cNvPicPr preferRelativeResize="0"/>
          <p:nvPr/>
        </p:nvPicPr>
        <p:blipFill>
          <a:blip r:embed="rId3">
            <a:alphaModFix/>
          </a:blip>
          <a:stretch>
            <a:fillRect/>
          </a:stretch>
        </p:blipFill>
        <p:spPr>
          <a:xfrm>
            <a:off x="483843" y="5025826"/>
            <a:ext cx="4537185" cy="1850246"/>
          </a:xfrm>
          <a:prstGeom prst="rect">
            <a:avLst/>
          </a:prstGeom>
          <a:noFill/>
          <a:ln>
            <a:noFill/>
          </a:ln>
        </p:spPr>
      </p:pic>
      <p:sp>
        <p:nvSpPr>
          <p:cNvPr id="2" name="CasellaDiTesto 1">
            <a:extLst>
              <a:ext uri="{FF2B5EF4-FFF2-40B4-BE49-F238E27FC236}">
                <a16:creationId xmlns:a16="http://schemas.microsoft.com/office/drawing/2014/main" id="{1635E303-B822-0F67-931D-EAC5D1CB331D}"/>
              </a:ext>
            </a:extLst>
          </p:cNvPr>
          <p:cNvSpPr txBox="1"/>
          <p:nvPr/>
        </p:nvSpPr>
        <p:spPr>
          <a:xfrm>
            <a:off x="5183194" y="5740981"/>
            <a:ext cx="3360442" cy="338554"/>
          </a:xfrm>
          <a:prstGeom prst="rect">
            <a:avLst/>
          </a:prstGeom>
          <a:noFill/>
        </p:spPr>
        <p:txBody>
          <a:bodyPr wrap="square" rtlCol="0">
            <a:spAutoFit/>
          </a:bodyPr>
          <a:lstStyle/>
          <a:p>
            <a:r>
              <a:rPr lang="it-IT" sz="1600" dirty="0"/>
              <a:t>Livraison du dernier kilomètre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a:p>
        </p:txBody>
      </p:sp>
      <p:sp>
        <p:nvSpPr>
          <p:cNvPr id="87" name="Google Shape;87;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400"/>
            </a:pPr>
            <a:r>
              <a:rPr lang="fr-FR" sz="1600" dirty="0">
                <a:solidFill>
                  <a:schemeClr val="lt1"/>
                </a:solidFill>
              </a:rPr>
              <a:t>2.1 Contexte d’application : LMD dans l’ensemble de la chaîne d’approvisionnement</a:t>
            </a:r>
            <a:endParaRPr sz="1600" b="0" i="0" u="none" strike="noStrike" cap="none" dirty="0">
              <a:solidFill>
                <a:schemeClr val="lt1"/>
              </a:solidFill>
              <a:latin typeface="Arial"/>
              <a:ea typeface="Arial"/>
              <a:cs typeface="Arial"/>
              <a:sym typeface="Arial"/>
            </a:endParaRPr>
          </a:p>
        </p:txBody>
      </p:sp>
      <p:sp>
        <p:nvSpPr>
          <p:cNvPr id="88" name="Google Shape;88;g10b78f225a7_0_23"/>
          <p:cNvSpPr/>
          <p:nvPr/>
        </p:nvSpPr>
        <p:spPr>
          <a:xfrm>
            <a:off x="356715" y="1716756"/>
            <a:ext cx="8367731" cy="1200288"/>
          </a:xfrm>
          <a:prstGeom prst="rect">
            <a:avLst/>
          </a:prstGeom>
          <a:noFill/>
          <a:ln>
            <a:noFill/>
          </a:ln>
        </p:spPr>
        <p:txBody>
          <a:bodyPr spcFirstLastPara="1" wrap="square" lIns="91425" tIns="45700" rIns="91425" bIns="45700" anchor="t" anchorCtr="0">
            <a:spAutoFit/>
          </a:bodyPr>
          <a:lstStyle/>
          <a:p>
            <a:pPr lvl="0">
              <a:buSzPts val="1600"/>
            </a:pPr>
            <a:r>
              <a:rPr lang="fr-FR" sz="1800" dirty="0">
                <a:solidFill>
                  <a:srgbClr val="232323"/>
                </a:solidFill>
              </a:rPr>
              <a:t>Cinq moteurs de la chaîne d’approvisionnement influencent la performance de la livraison du dernier kilomètre.
</a:t>
            </a:r>
            <a:endParaRPr sz="1800" b="0" i="0" u="none" strike="noStrike" cap="none" dirty="0">
              <a:solidFill>
                <a:srgbClr val="000000"/>
              </a:solidFill>
              <a:latin typeface="Arial"/>
              <a:ea typeface="Arial"/>
              <a:cs typeface="Arial"/>
              <a:sym typeface="Arial"/>
            </a:endParaRPr>
          </a:p>
        </p:txBody>
      </p:sp>
      <p:sp>
        <p:nvSpPr>
          <p:cNvPr id="90" name="Google Shape;90;g10b78f225a7_0_23"/>
          <p:cNvSpPr txBox="1"/>
          <p:nvPr/>
        </p:nvSpPr>
        <p:spPr>
          <a:xfrm>
            <a:off x="419554" y="2336217"/>
            <a:ext cx="3793067" cy="2169784"/>
          </a:xfrm>
          <a:prstGeom prst="rect">
            <a:avLst/>
          </a:prstGeom>
          <a:noFill/>
          <a:ln>
            <a:noFill/>
          </a:ln>
        </p:spPr>
        <p:txBody>
          <a:bodyPr spcFirstLastPara="1" wrap="square" lIns="91425" tIns="45700" rIns="91425" bIns="45700" anchor="t" anchorCtr="0">
            <a:spAutoFit/>
          </a:bodyPr>
          <a:lstStyle/>
          <a:p>
            <a:pPr marL="285750" lvl="0" indent="-285750">
              <a:lnSpc>
                <a:spcPct val="150000"/>
              </a:lnSpc>
              <a:buSzPts val="1600"/>
              <a:buFont typeface="Noto Sans Symbols"/>
              <a:buChar char="✔"/>
            </a:pPr>
            <a:r>
              <a:rPr lang="fr-FR" sz="1800" dirty="0">
                <a:solidFill>
                  <a:srgbClr val="232323"/>
                </a:solidFill>
              </a:rPr>
              <a:t>Production 
Inventaire
Emplacement
Transport 
Information</a:t>
            </a:r>
            <a:endParaRPr sz="1800" b="0" i="0" u="none" strike="noStrike" cap="none" dirty="0">
              <a:solidFill>
                <a:srgbClr val="232323"/>
              </a:solidFill>
              <a:latin typeface="Arial"/>
              <a:ea typeface="Arial"/>
              <a:cs typeface="Arial"/>
              <a:sym typeface="Arial"/>
            </a:endParaRPr>
          </a:p>
        </p:txBody>
      </p:sp>
      <p:sp>
        <p:nvSpPr>
          <p:cNvPr id="91" name="Google Shape;91;g10b78f225a7_0_23"/>
          <p:cNvSpPr txBox="1"/>
          <p:nvPr/>
        </p:nvSpPr>
        <p:spPr>
          <a:xfrm>
            <a:off x="419554" y="4658378"/>
            <a:ext cx="8050600" cy="1200288"/>
          </a:xfrm>
          <a:prstGeom prst="rect">
            <a:avLst/>
          </a:prstGeom>
          <a:noFill/>
          <a:ln>
            <a:noFill/>
          </a:ln>
        </p:spPr>
        <p:txBody>
          <a:bodyPr spcFirstLastPara="1" wrap="square" lIns="91425" tIns="45700" rIns="91425" bIns="45700" anchor="t" anchorCtr="0">
            <a:spAutoFit/>
          </a:bodyPr>
          <a:lstStyle/>
          <a:p>
            <a:pPr lvl="0" algn="just"/>
            <a:r>
              <a:rPr lang="fr-FR" sz="1800" dirty="0"/>
              <a:t>Dans un scénario LMD mondial, les entreprises s’efforcent de développer et de gérer ces facteurs afin d’optimiser l’équilibre le plus rentable entre réactivité et efficacité, en fonction du secteur, des articles à expédier et à livrer, de la distance d’expédition et des attentes des clients.</a:t>
            </a:r>
            <a:endParaRPr sz="1800" dirty="0"/>
          </a:p>
        </p:txBody>
      </p:sp>
      <p:pic>
        <p:nvPicPr>
          <p:cNvPr id="92" name="Google Shape;92;g10b78f225a7_0_23"/>
          <p:cNvPicPr preferRelativeResize="0"/>
          <p:nvPr/>
        </p:nvPicPr>
        <p:blipFill rotWithShape="1">
          <a:blip r:embed="rId3">
            <a:alphaModFix/>
          </a:blip>
          <a:srcRect l="8488" t="7890" r="2004" b="7889"/>
          <a:stretch/>
        </p:blipFill>
        <p:spPr>
          <a:xfrm>
            <a:off x="4775200" y="2199622"/>
            <a:ext cx="3694953" cy="21697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9</a:t>
            </a:fld>
            <a:endParaRPr/>
          </a:p>
        </p:txBody>
      </p:sp>
      <p:sp>
        <p:nvSpPr>
          <p:cNvPr id="98" name="Google Shape;98;p2"/>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Quiz </a:t>
            </a:r>
            <a:r>
              <a:rPr lang="es-ES" sz="2400" dirty="0" err="1">
                <a:solidFill>
                  <a:schemeClr val="lt1"/>
                </a:solidFill>
              </a:rPr>
              <a:t>d’auto-évaluation</a:t>
            </a:r>
            <a:endParaRPr sz="2400" b="0" i="0" u="none" strike="noStrike" cap="none" dirty="0">
              <a:solidFill>
                <a:schemeClr val="lt1"/>
              </a:solidFill>
              <a:latin typeface="Arial"/>
              <a:ea typeface="Arial"/>
              <a:cs typeface="Arial"/>
              <a:sym typeface="Arial"/>
            </a:endParaRPr>
          </a:p>
        </p:txBody>
      </p:sp>
      <p:sp>
        <p:nvSpPr>
          <p:cNvPr id="99" name="Google Shape;99;p2"/>
          <p:cNvSpPr/>
          <p:nvPr/>
        </p:nvSpPr>
        <p:spPr>
          <a:xfrm>
            <a:off x="319069" y="1929637"/>
            <a:ext cx="8367731" cy="1015663"/>
          </a:xfrm>
          <a:prstGeom prst="rect">
            <a:avLst/>
          </a:prstGeom>
          <a:noFill/>
          <a:ln>
            <a:noFill/>
          </a:ln>
        </p:spPr>
        <p:txBody>
          <a:bodyPr spcFirstLastPara="1" wrap="square" lIns="91425" tIns="45700" rIns="91425" bIns="45700" anchor="t" anchorCtr="0">
            <a:spAutoFit/>
          </a:bodyPr>
          <a:lstStyle/>
          <a:p>
            <a:pPr lvl="0" algn="just"/>
            <a:r>
              <a:rPr lang="fr-FR" sz="2000" dirty="0">
                <a:solidFill>
                  <a:schemeClr val="dk1"/>
                </a:solidFill>
              </a:rPr>
              <a:t>Parmi les facteurs suivants, lequel n’affecte pas les performances de la chaîne d’approvisionnement ?
</a:t>
            </a:r>
            <a:endParaRPr sz="2000" b="0" i="0" u="none" strike="noStrike" cap="none" dirty="0">
              <a:solidFill>
                <a:schemeClr val="dk1"/>
              </a:solidFill>
              <a:latin typeface="Arial"/>
              <a:ea typeface="Arial"/>
              <a:cs typeface="Arial"/>
              <a:sym typeface="Arial"/>
            </a:endParaRPr>
          </a:p>
        </p:txBody>
      </p:sp>
      <p:sp>
        <p:nvSpPr>
          <p:cNvPr id="100" name="Google Shape;100;p2"/>
          <p:cNvSpPr txBox="1"/>
          <p:nvPr/>
        </p:nvSpPr>
        <p:spPr>
          <a:xfrm>
            <a:off x="2019300" y="2867782"/>
            <a:ext cx="4933950" cy="646290"/>
          </a:xfrm>
          <a:prstGeom prst="rect">
            <a:avLst/>
          </a:prstGeom>
          <a:noFill/>
          <a:ln>
            <a:noFill/>
          </a:ln>
        </p:spPr>
        <p:txBody>
          <a:bodyPr spcFirstLastPara="1" wrap="square" lIns="91425" tIns="45700" rIns="91425" bIns="45700" anchor="t" anchorCtr="0">
            <a:spAutoFit/>
          </a:bodyPr>
          <a:lstStyle/>
          <a:p>
            <a:pPr lvl="0"/>
            <a:r>
              <a:rPr lang="es-ES" sz="1800"/>
              <a:t>1. Moyens de transport
</a:t>
            </a:r>
            <a:endParaRPr sz="1800" b="0" i="0" u="none" strike="noStrike" cap="none" dirty="0">
              <a:solidFill>
                <a:srgbClr val="000000"/>
              </a:solidFill>
              <a:latin typeface="Arial"/>
              <a:ea typeface="Arial"/>
              <a:cs typeface="Arial"/>
              <a:sym typeface="Arial"/>
            </a:endParaRPr>
          </a:p>
        </p:txBody>
      </p:sp>
      <p:sp>
        <p:nvSpPr>
          <p:cNvPr id="101" name="Google Shape;101;p2"/>
          <p:cNvSpPr txBox="1"/>
          <p:nvPr/>
        </p:nvSpPr>
        <p:spPr>
          <a:xfrm>
            <a:off x="2019300" y="3559578"/>
            <a:ext cx="5730798" cy="646290"/>
          </a:xfrm>
          <a:prstGeom prst="rect">
            <a:avLst/>
          </a:prstGeom>
          <a:noFill/>
          <a:ln>
            <a:noFill/>
          </a:ln>
        </p:spPr>
        <p:txBody>
          <a:bodyPr spcFirstLastPara="1" wrap="square" lIns="91425" tIns="45700" rIns="91425" bIns="45700" anchor="t" anchorCtr="0">
            <a:spAutoFit/>
          </a:bodyPr>
          <a:lstStyle/>
          <a:p>
            <a:pPr lvl="0"/>
            <a:r>
              <a:rPr lang="es-ES" sz="1800"/>
              <a:t>2. Approvisionnement en eau
</a:t>
            </a:r>
            <a:endParaRPr sz="1800" b="0" i="0" u="none" strike="noStrike" cap="none" dirty="0">
              <a:solidFill>
                <a:srgbClr val="000000"/>
              </a:solidFill>
              <a:latin typeface="Arial"/>
              <a:ea typeface="Arial"/>
              <a:cs typeface="Arial"/>
              <a:sym typeface="Arial"/>
            </a:endParaRPr>
          </a:p>
        </p:txBody>
      </p:sp>
      <p:sp>
        <p:nvSpPr>
          <p:cNvPr id="102" name="Google Shape;102;p2"/>
          <p:cNvSpPr txBox="1"/>
          <p:nvPr/>
        </p:nvSpPr>
        <p:spPr>
          <a:xfrm>
            <a:off x="2019300" y="4251374"/>
            <a:ext cx="4933950" cy="646290"/>
          </a:xfrm>
          <a:prstGeom prst="rect">
            <a:avLst/>
          </a:prstGeom>
          <a:noFill/>
          <a:ln>
            <a:noFill/>
          </a:ln>
        </p:spPr>
        <p:txBody>
          <a:bodyPr spcFirstLastPara="1" wrap="square" lIns="91425" tIns="45700" rIns="91425" bIns="45700" anchor="t" anchorCtr="0">
            <a:spAutoFit/>
          </a:bodyPr>
          <a:lstStyle/>
          <a:p>
            <a:pPr lvl="0"/>
            <a:r>
              <a:rPr lang="es-ES" sz="1800"/>
              <a:t>3. Production
</a:t>
            </a:r>
            <a:endParaRPr sz="1800" b="0" i="0" u="none" strike="noStrike" cap="none" dirty="0">
              <a:solidFill>
                <a:srgbClr val="000000"/>
              </a:solidFill>
              <a:latin typeface="Arial"/>
              <a:ea typeface="Arial"/>
              <a:cs typeface="Arial"/>
              <a:sym typeface="Arial"/>
            </a:endParaRPr>
          </a:p>
        </p:txBody>
      </p:sp>
      <p:sp>
        <p:nvSpPr>
          <p:cNvPr id="103" name="Google Shape;103;p2"/>
          <p:cNvSpPr txBox="1"/>
          <p:nvPr/>
        </p:nvSpPr>
        <p:spPr>
          <a:xfrm>
            <a:off x="2019300" y="4943170"/>
            <a:ext cx="4933950" cy="646290"/>
          </a:xfrm>
          <a:prstGeom prst="rect">
            <a:avLst/>
          </a:prstGeom>
          <a:noFill/>
          <a:ln>
            <a:noFill/>
          </a:ln>
        </p:spPr>
        <p:txBody>
          <a:bodyPr spcFirstLastPara="1" wrap="square" lIns="91425" tIns="45700" rIns="91425" bIns="45700" anchor="t" anchorCtr="0">
            <a:spAutoFit/>
          </a:bodyPr>
          <a:lstStyle/>
          <a:p>
            <a:pPr lvl="0"/>
            <a:r>
              <a:rPr lang="es-ES" sz="1800"/>
              <a:t>4. Inventaire
</a:t>
            </a:r>
            <a:endParaRPr sz="1800" b="0" i="0" u="none" strike="noStrike" cap="none" dirty="0">
              <a:solidFill>
                <a:srgbClr val="000000"/>
              </a:solidFill>
              <a:latin typeface="Arial"/>
              <a:ea typeface="Arial"/>
              <a:cs typeface="Arial"/>
              <a:sym typeface="Arial"/>
            </a:endParaRPr>
          </a:p>
        </p:txBody>
      </p:sp>
      <p:pic>
        <p:nvPicPr>
          <p:cNvPr id="2" name="Immagine 1">
            <a:extLst>
              <a:ext uri="{FF2B5EF4-FFF2-40B4-BE49-F238E27FC236}">
                <a16:creationId xmlns:a16="http://schemas.microsoft.com/office/drawing/2014/main" id="{B689C5B1-1A52-C42E-3F47-7543DC9EDCDE}"/>
              </a:ext>
            </a:extLst>
          </p:cNvPr>
          <p:cNvPicPr>
            <a:picLocks noChangeAspect="1"/>
          </p:cNvPicPr>
          <p:nvPr/>
        </p:nvPicPr>
        <p:blipFill>
          <a:blip r:embed="rId3"/>
          <a:stretch>
            <a:fillRect/>
          </a:stretch>
        </p:blipFill>
        <p:spPr>
          <a:xfrm>
            <a:off x="6627222" y="4943443"/>
            <a:ext cx="1806264" cy="1712374"/>
          </a:xfrm>
          <a:prstGeom prst="rect">
            <a:avLst/>
          </a:prstGeom>
        </p:spPr>
      </p:pic>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9238</TotalTime>
  <Words>1933</Words>
  <Application>Microsoft Office PowerPoint</Application>
  <PresentationFormat>Affichage à l'écran (4:3)</PresentationFormat>
  <Paragraphs>152</Paragraphs>
  <Slides>23</Slides>
  <Notes>23</Notes>
  <HiddenSlides>0</HiddenSlides>
  <MMClips>2</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112</cp:revision>
  <dcterms:created xsi:type="dcterms:W3CDTF">2016-11-18T09:55:38Z</dcterms:created>
  <dcterms:modified xsi:type="dcterms:W3CDTF">2023-01-03T11:20:00Z</dcterms:modified>
</cp:coreProperties>
</file>