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71" r:id="rId7"/>
    <p:sldId id="261" r:id="rId8"/>
    <p:sldId id="262" r:id="rId9"/>
    <p:sldId id="263" r:id="rId10"/>
    <p:sldId id="265" r:id="rId11"/>
    <p:sldId id="266" r:id="rId12"/>
    <p:sldId id="264" r:id="rId13"/>
    <p:sldId id="267" r:id="rId14"/>
    <p:sldId id="268" r:id="rId15"/>
    <p:sldId id="269" r:id="rId16"/>
    <p:sldId id="286" r:id="rId17"/>
    <p:sldId id="287" r:id="rId18"/>
    <p:sldId id="288" r:id="rId19"/>
    <p:sldId id="289" r:id="rId20"/>
    <p:sldId id="290" r:id="rId21"/>
    <p:sldId id="291" r:id="rId22"/>
    <p:sldId id="292" r:id="rId23"/>
    <p:sldId id="270"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7hoJlwOasv6Yc1pxrmA8bxRmT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181685-6432-47D6-ADB2-F81EC1794624}">
  <a:tblStyle styleId="{26181685-6432-47D6-ADB2-F81EC179462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60"/>
  </p:normalViewPr>
  <p:slideViewPr>
    <p:cSldViewPr snapToGrid="0">
      <p:cViewPr varScale="1">
        <p:scale>
          <a:sx n="65" d="100"/>
          <a:sy n="65" d="100"/>
        </p:scale>
        <p:origin x="762" y="10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8793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7" name="Google Shape;24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4" name="Google Shape;27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33" name="Google Shape;23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9" name="Google Shape;28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7" name="Google Shape;29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5" name="Google Shape;305;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20" name="Google Shape;52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28" name="Google Shape;52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40" name="Google Shape;54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51" name="Google Shape;55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62" name="Google Shape;56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7" name="Google Shape;57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2" name="Google Shape;312;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3222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2" name="Google Shape;202;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2" name="Google Shape;2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‹Nº›</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5" name="Google Shape;17;p7"/>
          <p:cNvSpPr txBox="1"/>
          <p:nvPr userDrawn="1"/>
        </p:nvSpPr>
        <p:spPr>
          <a:xfrm>
            <a:off x="2249905" y="6353327"/>
            <a:ext cx="4325556" cy="452760"/>
          </a:xfrm>
          <a:prstGeom prst="rect">
            <a:avLst/>
          </a:prstGeom>
          <a:noFill/>
          <a:ln>
            <a:noFill/>
          </a:ln>
        </p:spPr>
        <p:txBody>
          <a:bodyPr spcFirstLastPara="1" wrap="square" lIns="34275" tIns="34275" rIns="34275" bIns="34275" anchor="ctr" anchorCtr="0">
            <a:noAutofit/>
          </a:bodyPr>
          <a:lstStyle/>
          <a:p>
            <a:pPr>
              <a:lnSpc>
                <a:spcPct val="100000"/>
              </a:lnSpc>
              <a:tabLst>
                <a:tab pos="0" algn="l"/>
              </a:tabLst>
            </a:pPr>
            <a:r>
              <a:rPr lang="es-ES" sz="750" b="0" strike="noStrike" kern="1200" spc="-1" dirty="0">
                <a:solidFill>
                  <a:srgbClr val="666666"/>
                </a:solidFill>
                <a:latin typeface="Arial"/>
                <a:cs typeface="+mn-cs"/>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a:t>
            </a:r>
            <a:endParaRPr lang="es-ES" sz="750" b="0" strike="noStrike" spc="-1" dirty="0">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5.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figure/An-illustration-of-Autonomous-Vehicle-equipement_fig2_332539258" TargetMode="External"/><Relationship Id="rId7"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medium.com/@natalie_2231/technology-a-positive-or-negative-influence-on-society-ab91057f1934" TargetMode="External"/><Relationship Id="rId3" Type="http://schemas.openxmlformats.org/officeDocument/2006/relationships/hyperlink" Target="https://www.youtube.com/watch?v=v9rZOa3CUC8" TargetMode="External"/><Relationship Id="rId7" Type="http://schemas.openxmlformats.org/officeDocument/2006/relationships/hyperlink" Target="https://adilblogger.com/negative-impacts-modern-technology-busines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forbes.com/sites/forbestechcouncil/2021/09/20/17-experts-share-technologies-making-a-positive-impact-on-society/?sh=7bb102cc21b3" TargetMode="External"/><Relationship Id="rId5" Type="http://schemas.openxmlformats.org/officeDocument/2006/relationships/hyperlink" Target="https://www.mdpi.com/2076-3417/10/12/4182" TargetMode="External"/><Relationship Id="rId4" Type="http://schemas.openxmlformats.org/officeDocument/2006/relationships/hyperlink" Target="https://www.weforum.org/agenda/2020/11/heres-how-technology-has-changed-and-changed-us-over-the-past-20-year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upload.wikimedia.org/wikipedia/commons/c/c8/Industry_4.0.pn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research-and-innovation.ec.europa.eu/research-area/industry/industry-50_en" TargetMode="External"/><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yrRaK8APa4" TargetMode="External"/><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s://www.youtube.com/watch?app=desktop&amp;v=v9rZOa3CUC8" TargetMode="Externa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a:t>
            </a:fld>
            <a:endParaRPr dirty="0"/>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algn="ctr">
              <a:lnSpc>
                <a:spcPct val="100000"/>
              </a:lnSpc>
              <a:tabLst>
                <a:tab pos="0" algn="l"/>
              </a:tabLst>
            </a:pPr>
            <a:r>
              <a:rPr lang="es-ES" sz="3200" b="1" strike="noStrike" spc="-1" dirty="0">
                <a:solidFill>
                  <a:srgbClr val="FFFFFF"/>
                </a:solidFill>
                <a:latin typeface="Arial"/>
                <a:ea typeface="Arial"/>
              </a:rPr>
              <a:t>Cápsula</a:t>
            </a:r>
            <a:endParaRPr lang="es-ES" sz="3200" b="0" strike="noStrike" spc="-1" dirty="0">
              <a:latin typeface="Calibri"/>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3.2.1</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83095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s-ES" sz="2400" b="1" i="0" u="none" strike="noStrike" cap="none" dirty="0">
                <a:solidFill>
                  <a:schemeClr val="dk1"/>
                </a:solidFill>
                <a:latin typeface="Arial"/>
                <a:ea typeface="Arial"/>
                <a:cs typeface="Arial"/>
                <a:sym typeface="Arial"/>
              </a:rPr>
              <a:t> El impacto de las nuevas tecnologías en la sociedad</a:t>
            </a:r>
            <a:endParaRPr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707846"/>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000" b="1" strike="noStrike" spc="-1" dirty="0">
                <a:solidFill>
                  <a:srgbClr val="FFFFFF"/>
                </a:solidFill>
                <a:latin typeface="Arial"/>
                <a:ea typeface="Arial"/>
              </a:rPr>
              <a:t>CAPÍTULO</a:t>
            </a:r>
            <a:r>
              <a:rPr lang="es-ES" sz="2000" b="1" i="0" u="none" strike="noStrike" cap="none" dirty="0">
                <a:solidFill>
                  <a:schemeClr val="lt1"/>
                </a:solidFill>
                <a:latin typeface="Arial"/>
                <a:ea typeface="Arial"/>
                <a:cs typeface="Arial"/>
                <a:sym typeface="Arial"/>
              </a:rPr>
              <a:t> 3: Tendencias para una Distribución de Última Milla más eficaz</a:t>
            </a:r>
            <a:endParaRP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207980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000" b="1" i="0" u="none" strike="noStrike" cap="none" dirty="0">
                <a:solidFill>
                  <a:schemeClr val="dk1"/>
                </a:solidFill>
                <a:latin typeface="Arial"/>
                <a:ea typeface="Arial"/>
                <a:cs typeface="Arial"/>
                <a:sym typeface="Arial"/>
              </a:rPr>
              <a:t>UNIDAD 2: Gestión de la información: la clave para el éxito</a:t>
            </a:r>
            <a:endParaRP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dirty="0"/>
          </a:p>
        </p:txBody>
      </p:sp>
      <p:sp>
        <p:nvSpPr>
          <p:cNvPr id="250" name="Google Shape;250;p11"/>
          <p:cNvSpPr txBox="1"/>
          <p:nvPr/>
        </p:nvSpPr>
        <p:spPr>
          <a:xfrm>
            <a:off x="285531" y="855399"/>
            <a:ext cx="8510100" cy="8746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Clr>
                <a:srgbClr val="000000"/>
              </a:buClr>
              <a:buSzPct val="100000"/>
              <a:buFont typeface="Arial"/>
              <a:buNone/>
            </a:pPr>
            <a:r>
              <a:rPr lang="en-GB" sz="2800" b="0" i="0" u="none" strike="noStrike" cap="none" dirty="0">
                <a:solidFill>
                  <a:schemeClr val="lt1"/>
                </a:solidFill>
                <a:latin typeface="Arial"/>
                <a:ea typeface="Arial"/>
                <a:cs typeface="Arial"/>
                <a:sym typeface="Arial"/>
              </a:rPr>
              <a:t>4. </a:t>
            </a:r>
            <a:r>
              <a:rPr lang="es-ES" sz="2800" b="0" i="0" u="none" strike="noStrike" cap="none" dirty="0">
                <a:solidFill>
                  <a:schemeClr val="lt1"/>
                </a:solidFill>
                <a:latin typeface="Arial"/>
                <a:ea typeface="Arial"/>
                <a:cs typeface="Arial"/>
                <a:sym typeface="Arial"/>
              </a:rPr>
              <a:t>Principales tendencias actuales - Interconectividad e Internet de las cosas</a:t>
            </a:r>
            <a:endParaRPr lang="en-GB" sz="2800" dirty="0"/>
          </a:p>
        </p:txBody>
      </p:sp>
      <p:sp>
        <p:nvSpPr>
          <p:cNvPr id="251" name="Google Shape;251;p11"/>
          <p:cNvSpPr txBox="1"/>
          <p:nvPr/>
        </p:nvSpPr>
        <p:spPr>
          <a:xfrm>
            <a:off x="550953" y="1742209"/>
            <a:ext cx="7929717"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1" i="0" u="none" strike="noStrike" cap="none" dirty="0">
                <a:solidFill>
                  <a:srgbClr val="18C320"/>
                </a:solidFill>
                <a:latin typeface="Arial"/>
                <a:ea typeface="Arial"/>
                <a:cs typeface="Arial"/>
                <a:sym typeface="Arial"/>
              </a:rPr>
              <a:t>Interconectividad :</a:t>
            </a:r>
            <a:endParaRPr sz="1600" b="0" i="0" u="none" strike="noStrike" cap="none" dirty="0">
              <a:solidFill>
                <a:srgbClr val="18C3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s-ES" sz="1600" b="0" i="0" u="none" strike="noStrike" cap="none" dirty="0">
                <a:solidFill>
                  <a:srgbClr val="000000"/>
                </a:solidFill>
                <a:latin typeface="Arial"/>
                <a:ea typeface="Arial"/>
                <a:cs typeface="Arial"/>
                <a:sym typeface="Arial"/>
              </a:rPr>
              <a:t>todo está conectado a través de las tecnologías - procesos, dispositivos, productos, organizaciones, personas...</a:t>
            </a:r>
          </a:p>
          <a:p>
            <a:pPr marL="285750" marR="0" lvl="0" indent="-285750" algn="just" rtl="0">
              <a:lnSpc>
                <a:spcPct val="100000"/>
              </a:lnSpc>
              <a:spcBef>
                <a:spcPts val="0"/>
              </a:spcBef>
              <a:spcAft>
                <a:spcPts val="0"/>
              </a:spcAft>
              <a:buClr>
                <a:srgbClr val="000000"/>
              </a:buClr>
              <a:buSzPts val="1600"/>
              <a:buFont typeface="Arial"/>
              <a:buChar char="-"/>
            </a:pPr>
            <a:r>
              <a:rPr lang="es-ES" sz="1600" b="0" i="0" u="none" strike="noStrike" cap="none" dirty="0">
                <a:solidFill>
                  <a:srgbClr val="000000"/>
                </a:solidFill>
                <a:latin typeface="Arial"/>
                <a:ea typeface="Arial"/>
                <a:cs typeface="Arial"/>
                <a:sym typeface="Arial"/>
              </a:rPr>
              <a:t>la información (datos) se comparte al instante, en tiempo real</a:t>
            </a:r>
          </a:p>
          <a:p>
            <a:pPr marL="285750" marR="0" lvl="0" indent="-285750" algn="just" rtl="0">
              <a:lnSpc>
                <a:spcPct val="100000"/>
              </a:lnSpc>
              <a:spcBef>
                <a:spcPts val="0"/>
              </a:spcBef>
              <a:spcAft>
                <a:spcPts val="0"/>
              </a:spcAft>
              <a:buClr>
                <a:srgbClr val="000000"/>
              </a:buClr>
              <a:buSzPts val="1600"/>
              <a:buFont typeface="Arial"/>
              <a:buChar char="-"/>
            </a:pPr>
            <a:r>
              <a:rPr lang="es-ES" sz="1600" b="0" i="0" u="none" strike="noStrike" cap="none" dirty="0">
                <a:solidFill>
                  <a:srgbClr val="000000"/>
                </a:solidFill>
                <a:latin typeface="Arial"/>
                <a:ea typeface="Arial"/>
                <a:cs typeface="Arial"/>
                <a:sym typeface="Arial"/>
              </a:rPr>
              <a:t>Conforma la comunicación entre proveedores, operadores logísticos, clientes (empresas o particulares) e incluso los "terceros" (por ejemplo, la ciudad)</a:t>
            </a:r>
            <a:endParaRPr sz="1600" b="0" i="0" u="none" strike="noStrike" cap="none" dirty="0">
              <a:solidFill>
                <a:srgbClr val="000000"/>
              </a:solidFill>
              <a:latin typeface="Arial"/>
              <a:ea typeface="Arial"/>
              <a:cs typeface="Arial"/>
              <a:sym typeface="Arial"/>
            </a:endParaRPr>
          </a:p>
        </p:txBody>
      </p:sp>
      <p:grpSp>
        <p:nvGrpSpPr>
          <p:cNvPr id="252" name="Google Shape;252;p11"/>
          <p:cNvGrpSpPr/>
          <p:nvPr/>
        </p:nvGrpSpPr>
        <p:grpSpPr>
          <a:xfrm>
            <a:off x="865914" y="5190825"/>
            <a:ext cx="7929717" cy="1795810"/>
            <a:chOff x="865914" y="5190825"/>
            <a:chExt cx="7929717" cy="1795810"/>
          </a:xfrm>
        </p:grpSpPr>
        <p:sp>
          <p:nvSpPr>
            <p:cNvPr id="253" name="Google Shape;253;p11"/>
            <p:cNvSpPr txBox="1"/>
            <p:nvPr/>
          </p:nvSpPr>
          <p:spPr>
            <a:xfrm>
              <a:off x="865914" y="5190825"/>
              <a:ext cx="7929717"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0" i="0" u="none" strike="noStrike" cap="none" dirty="0">
                  <a:solidFill>
                    <a:srgbClr val="000000"/>
                  </a:solidFill>
                  <a:latin typeface="Arial"/>
                  <a:ea typeface="Arial"/>
                  <a:cs typeface="Arial"/>
                  <a:sym typeface="Arial"/>
                </a:rPr>
                <a:t>Un término estrechamente relacionado es también </a:t>
              </a:r>
              <a:r>
                <a:rPr lang="es-ES" sz="1600" b="1" i="0" u="none" strike="noStrike" cap="none" dirty="0">
                  <a:solidFill>
                    <a:srgbClr val="18C320"/>
                  </a:solidFill>
                  <a:latin typeface="Arial"/>
                  <a:ea typeface="Arial"/>
                  <a:cs typeface="Arial"/>
                  <a:sym typeface="Arial"/>
                </a:rPr>
                <a:t>Internet de las Cosas</a:t>
              </a:r>
              <a:r>
                <a:rPr lang="es-ES" sz="1600" b="0" i="0" u="none" strike="noStrike" cap="none" dirty="0">
                  <a:solidFill>
                    <a:srgbClr val="000000"/>
                  </a:solidFill>
                  <a:latin typeface="Arial"/>
                  <a:ea typeface="Arial"/>
                  <a:cs typeface="Arial"/>
                  <a:sym typeface="Arial"/>
                </a:rPr>
                <a:t>, que permite el seguimiento en tiempo real de las distribuciones/paquetes</a:t>
              </a:r>
              <a:endParaRPr sz="1600" b="0" i="0" u="none" strike="noStrike" cap="none" dirty="0">
                <a:solidFill>
                  <a:srgbClr val="000000"/>
                </a:solidFill>
                <a:latin typeface="Arial"/>
                <a:ea typeface="Arial"/>
                <a:cs typeface="Arial"/>
                <a:sym typeface="Arial"/>
              </a:endParaRPr>
            </a:p>
          </p:txBody>
        </p:sp>
        <p:grpSp>
          <p:nvGrpSpPr>
            <p:cNvPr id="254" name="Google Shape;254;p11"/>
            <p:cNvGrpSpPr/>
            <p:nvPr/>
          </p:nvGrpSpPr>
          <p:grpSpPr>
            <a:xfrm>
              <a:off x="2996664" y="5582719"/>
              <a:ext cx="3618327" cy="1403916"/>
              <a:chOff x="2959661" y="5553459"/>
              <a:chExt cx="3618327" cy="1403916"/>
            </a:xfrm>
          </p:grpSpPr>
          <p:pic>
            <p:nvPicPr>
              <p:cNvPr id="255" name="Google Shape;255;p11" descr="Úložný box archiv obrys"/>
              <p:cNvPicPr preferRelativeResize="0"/>
              <p:nvPr/>
            </p:nvPicPr>
            <p:blipFill rotWithShape="1">
              <a:blip r:embed="rId3">
                <a:alphaModFix/>
              </a:blip>
              <a:srcRect/>
              <a:stretch/>
            </p:blipFill>
            <p:spPr>
              <a:xfrm>
                <a:off x="4176178" y="5768044"/>
                <a:ext cx="1346453" cy="1019217"/>
              </a:xfrm>
              <a:prstGeom prst="rect">
                <a:avLst/>
              </a:prstGeom>
              <a:noFill/>
              <a:ln>
                <a:noFill/>
              </a:ln>
            </p:spPr>
          </p:pic>
          <p:pic>
            <p:nvPicPr>
              <p:cNvPr id="256" name="Google Shape;256;p11" descr="Úložný box archiv obrys"/>
              <p:cNvPicPr preferRelativeResize="0"/>
              <p:nvPr/>
            </p:nvPicPr>
            <p:blipFill rotWithShape="1">
              <a:blip r:embed="rId3">
                <a:alphaModFix/>
              </a:blip>
              <a:srcRect/>
              <a:stretch/>
            </p:blipFill>
            <p:spPr>
              <a:xfrm>
                <a:off x="2959661" y="5553459"/>
                <a:ext cx="1403916" cy="1403916"/>
              </a:xfrm>
              <a:prstGeom prst="rect">
                <a:avLst/>
              </a:prstGeom>
              <a:noFill/>
              <a:ln>
                <a:noFill/>
              </a:ln>
            </p:spPr>
          </p:pic>
          <p:pic>
            <p:nvPicPr>
              <p:cNvPr id="257" name="Google Shape;257;p11" descr="Čárový kód obrys"/>
              <p:cNvPicPr preferRelativeResize="0"/>
              <p:nvPr/>
            </p:nvPicPr>
            <p:blipFill rotWithShape="1">
              <a:blip r:embed="rId4">
                <a:alphaModFix/>
              </a:blip>
              <a:srcRect/>
              <a:stretch/>
            </p:blipFill>
            <p:spPr>
              <a:xfrm>
                <a:off x="4600481" y="6192727"/>
                <a:ext cx="474154" cy="474154"/>
              </a:xfrm>
              <a:prstGeom prst="rect">
                <a:avLst/>
              </a:prstGeom>
              <a:noFill/>
              <a:ln>
                <a:noFill/>
              </a:ln>
            </p:spPr>
          </p:pic>
          <p:pic>
            <p:nvPicPr>
              <p:cNvPr id="258" name="Google Shape;258;p11" descr="Úložný box archiv obrys"/>
              <p:cNvPicPr preferRelativeResize="0"/>
              <p:nvPr/>
            </p:nvPicPr>
            <p:blipFill rotWithShape="1">
              <a:blip r:embed="rId3">
                <a:alphaModFix/>
              </a:blip>
              <a:srcRect/>
              <a:stretch/>
            </p:blipFill>
            <p:spPr>
              <a:xfrm>
                <a:off x="5364441" y="5670878"/>
                <a:ext cx="1213547" cy="1213547"/>
              </a:xfrm>
              <a:prstGeom prst="rect">
                <a:avLst/>
              </a:prstGeom>
              <a:noFill/>
              <a:ln>
                <a:noFill/>
              </a:ln>
            </p:spPr>
          </p:pic>
          <p:pic>
            <p:nvPicPr>
              <p:cNvPr id="259" name="Google Shape;259;p11" descr="Čárový kód obrys"/>
              <p:cNvPicPr preferRelativeResize="0"/>
              <p:nvPr/>
            </p:nvPicPr>
            <p:blipFill rotWithShape="1">
              <a:blip r:embed="rId4">
                <a:alphaModFix/>
              </a:blip>
              <a:srcRect/>
              <a:stretch/>
            </p:blipFill>
            <p:spPr>
              <a:xfrm>
                <a:off x="5735656" y="6189690"/>
                <a:ext cx="574259" cy="574259"/>
              </a:xfrm>
              <a:prstGeom prst="rect">
                <a:avLst/>
              </a:prstGeom>
              <a:noFill/>
              <a:ln>
                <a:noFill/>
              </a:ln>
            </p:spPr>
          </p:pic>
          <p:pic>
            <p:nvPicPr>
              <p:cNvPr id="260" name="Google Shape;260;p11" descr="Čárový kód obrys"/>
              <p:cNvPicPr preferRelativeResize="0"/>
              <p:nvPr/>
            </p:nvPicPr>
            <p:blipFill rotWithShape="1">
              <a:blip r:embed="rId4">
                <a:alphaModFix/>
              </a:blip>
              <a:srcRect/>
              <a:stretch/>
            </p:blipFill>
            <p:spPr>
              <a:xfrm>
                <a:off x="3345259" y="6167025"/>
                <a:ext cx="632720" cy="632720"/>
              </a:xfrm>
              <a:prstGeom prst="rect">
                <a:avLst/>
              </a:prstGeom>
              <a:noFill/>
              <a:ln>
                <a:noFill/>
              </a:ln>
            </p:spPr>
          </p:pic>
        </p:grpSp>
      </p:grpSp>
      <p:grpSp>
        <p:nvGrpSpPr>
          <p:cNvPr id="261" name="Google Shape;261;p11"/>
          <p:cNvGrpSpPr/>
          <p:nvPr/>
        </p:nvGrpSpPr>
        <p:grpSpPr>
          <a:xfrm>
            <a:off x="3302287" y="3311829"/>
            <a:ext cx="2877288" cy="1950016"/>
            <a:chOff x="2932339" y="2941142"/>
            <a:chExt cx="3260342" cy="2431497"/>
          </a:xfrm>
        </p:grpSpPr>
        <p:pic>
          <p:nvPicPr>
            <p:cNvPr id="262" name="Google Shape;262;p11" descr="Svět obrys"/>
            <p:cNvPicPr preferRelativeResize="0"/>
            <p:nvPr/>
          </p:nvPicPr>
          <p:blipFill rotWithShape="1">
            <a:blip r:embed="rId5">
              <a:alphaModFix/>
            </a:blip>
            <a:srcRect/>
            <a:stretch/>
          </p:blipFill>
          <p:spPr>
            <a:xfrm>
              <a:off x="3728327" y="3296620"/>
              <a:ext cx="1723757" cy="1723757"/>
            </a:xfrm>
            <a:prstGeom prst="rect">
              <a:avLst/>
            </a:prstGeom>
            <a:noFill/>
            <a:ln>
              <a:noFill/>
            </a:ln>
          </p:spPr>
        </p:pic>
        <p:pic>
          <p:nvPicPr>
            <p:cNvPr id="263" name="Google Shape;263;p11" descr="Výroba obrys"/>
            <p:cNvPicPr preferRelativeResize="0"/>
            <p:nvPr/>
          </p:nvPicPr>
          <p:blipFill rotWithShape="1">
            <a:blip r:embed="rId6">
              <a:alphaModFix/>
            </a:blip>
            <a:srcRect/>
            <a:stretch/>
          </p:blipFill>
          <p:spPr>
            <a:xfrm>
              <a:off x="5013483" y="3174631"/>
              <a:ext cx="914400" cy="914400"/>
            </a:xfrm>
            <a:prstGeom prst="rect">
              <a:avLst/>
            </a:prstGeom>
            <a:noFill/>
            <a:ln>
              <a:noFill/>
            </a:ln>
          </p:spPr>
        </p:pic>
        <p:pic>
          <p:nvPicPr>
            <p:cNvPr id="264" name="Google Shape;264;p11" descr="Nákupní tašky obrys"/>
            <p:cNvPicPr preferRelativeResize="0"/>
            <p:nvPr/>
          </p:nvPicPr>
          <p:blipFill rotWithShape="1">
            <a:blip r:embed="rId7">
              <a:alphaModFix/>
            </a:blip>
            <a:srcRect/>
            <a:stretch/>
          </p:blipFill>
          <p:spPr>
            <a:xfrm>
              <a:off x="3459913" y="4067766"/>
              <a:ext cx="914400" cy="914400"/>
            </a:xfrm>
            <a:prstGeom prst="rect">
              <a:avLst/>
            </a:prstGeom>
            <a:noFill/>
            <a:ln>
              <a:noFill/>
            </a:ln>
          </p:spPr>
        </p:pic>
        <p:pic>
          <p:nvPicPr>
            <p:cNvPr id="265" name="Google Shape;265;p11" descr="Doručení obrys"/>
            <p:cNvPicPr preferRelativeResize="0"/>
            <p:nvPr/>
          </p:nvPicPr>
          <p:blipFill rotWithShape="1">
            <a:blip r:embed="rId8">
              <a:alphaModFix/>
            </a:blip>
            <a:srcRect/>
            <a:stretch/>
          </p:blipFill>
          <p:spPr>
            <a:xfrm>
              <a:off x="5278281" y="3898095"/>
              <a:ext cx="914400" cy="914400"/>
            </a:xfrm>
            <a:prstGeom prst="rect">
              <a:avLst/>
            </a:prstGeom>
            <a:noFill/>
            <a:ln>
              <a:noFill/>
            </a:ln>
          </p:spPr>
        </p:pic>
        <p:pic>
          <p:nvPicPr>
            <p:cNvPr id="266" name="Google Shape;266;p11" descr="Rudl obrys"/>
            <p:cNvPicPr preferRelativeResize="0"/>
            <p:nvPr/>
          </p:nvPicPr>
          <p:blipFill rotWithShape="1">
            <a:blip r:embed="rId9">
              <a:alphaModFix/>
            </a:blip>
            <a:srcRect/>
            <a:stretch/>
          </p:blipFill>
          <p:spPr>
            <a:xfrm>
              <a:off x="3916372" y="4458239"/>
              <a:ext cx="914400" cy="914400"/>
            </a:xfrm>
            <a:prstGeom prst="rect">
              <a:avLst/>
            </a:prstGeom>
            <a:noFill/>
            <a:ln>
              <a:noFill/>
            </a:ln>
          </p:spPr>
        </p:pic>
        <p:pic>
          <p:nvPicPr>
            <p:cNvPr id="267" name="Google Shape;267;p11" descr="Satelit obrys"/>
            <p:cNvPicPr preferRelativeResize="0"/>
            <p:nvPr/>
          </p:nvPicPr>
          <p:blipFill rotWithShape="1">
            <a:blip r:embed="rId10">
              <a:alphaModFix/>
            </a:blip>
            <a:srcRect/>
            <a:stretch/>
          </p:blipFill>
          <p:spPr>
            <a:xfrm>
              <a:off x="4145857" y="2941142"/>
              <a:ext cx="827910" cy="827910"/>
            </a:xfrm>
            <a:prstGeom prst="rect">
              <a:avLst/>
            </a:prstGeom>
            <a:noFill/>
            <a:ln>
              <a:noFill/>
            </a:ln>
          </p:spPr>
        </p:pic>
        <p:pic>
          <p:nvPicPr>
            <p:cNvPr id="268" name="Google Shape;268;p11" descr="Vibrace telefonu obrys"/>
            <p:cNvPicPr preferRelativeResize="0"/>
            <p:nvPr/>
          </p:nvPicPr>
          <p:blipFill rotWithShape="1">
            <a:blip r:embed="rId11">
              <a:alphaModFix/>
            </a:blip>
            <a:srcRect/>
            <a:stretch/>
          </p:blipFill>
          <p:spPr>
            <a:xfrm>
              <a:off x="4715838" y="4469546"/>
              <a:ext cx="756892" cy="756892"/>
            </a:xfrm>
            <a:prstGeom prst="rect">
              <a:avLst/>
            </a:prstGeom>
            <a:noFill/>
            <a:ln>
              <a:noFill/>
            </a:ln>
          </p:spPr>
        </p:pic>
        <p:pic>
          <p:nvPicPr>
            <p:cNvPr id="269" name="Google Shape;269;p11" descr="Call centrum obrys"/>
            <p:cNvPicPr preferRelativeResize="0"/>
            <p:nvPr/>
          </p:nvPicPr>
          <p:blipFill rotWithShape="1">
            <a:blip r:embed="rId12">
              <a:alphaModFix/>
            </a:blip>
            <a:srcRect/>
            <a:stretch/>
          </p:blipFill>
          <p:spPr>
            <a:xfrm>
              <a:off x="3520343" y="2965551"/>
              <a:ext cx="822642" cy="837476"/>
            </a:xfrm>
            <a:prstGeom prst="rect">
              <a:avLst/>
            </a:prstGeom>
            <a:noFill/>
            <a:ln>
              <a:noFill/>
            </a:ln>
          </p:spPr>
        </p:pic>
        <p:pic>
          <p:nvPicPr>
            <p:cNvPr id="270" name="Google Shape;270;p11" descr="Uživatel obrys"/>
            <p:cNvPicPr preferRelativeResize="0"/>
            <p:nvPr/>
          </p:nvPicPr>
          <p:blipFill rotWithShape="1">
            <a:blip r:embed="rId13">
              <a:alphaModFix/>
            </a:blip>
            <a:srcRect/>
            <a:stretch/>
          </p:blipFill>
          <p:spPr>
            <a:xfrm>
              <a:off x="2932339" y="3811068"/>
              <a:ext cx="760723" cy="760723"/>
            </a:xfrm>
            <a:prstGeom prst="rect">
              <a:avLst/>
            </a:prstGeom>
            <a:noFill/>
            <a:ln>
              <a:noFill/>
            </a:ln>
          </p:spPr>
        </p:pic>
        <p:pic>
          <p:nvPicPr>
            <p:cNvPr id="271" name="Google Shape;271;p11" descr="Hodnocení hvězdičkami se souvislou výplní"/>
            <p:cNvPicPr preferRelativeResize="0"/>
            <p:nvPr/>
          </p:nvPicPr>
          <p:blipFill rotWithShape="1">
            <a:blip r:embed="rId14">
              <a:alphaModFix/>
            </a:blip>
            <a:srcRect/>
            <a:stretch/>
          </p:blipFill>
          <p:spPr>
            <a:xfrm>
              <a:off x="3069739" y="3329450"/>
              <a:ext cx="914400" cy="9144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additive="base">
                                        <p:cTn id="7" dur="1000"/>
                                        <p:tgtEl>
                                          <p:spTgt spid="26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 calcmode="lin" valueType="num">
                                      <p:cBhvr additive="base">
                                        <p:cTn id="12" dur="1000"/>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2"/>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277" name="Google Shape;277;p12"/>
          <p:cNvSpPr txBox="1"/>
          <p:nvPr/>
        </p:nvSpPr>
        <p:spPr>
          <a:xfrm>
            <a:off x="285531" y="1074532"/>
            <a:ext cx="8510100" cy="90175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indent="-742950">
              <a:lnSpc>
                <a:spcPct val="90000"/>
              </a:lnSpc>
              <a:buSzPct val="100000"/>
            </a:pPr>
            <a:r>
              <a:rPr lang="en-GB" sz="2800" b="0" i="0" u="none" strike="noStrike" cap="none" dirty="0">
                <a:solidFill>
                  <a:schemeClr val="lt1"/>
                </a:solidFill>
                <a:latin typeface="Arial"/>
                <a:ea typeface="Arial"/>
                <a:cs typeface="Arial"/>
                <a:sym typeface="Arial"/>
              </a:rPr>
              <a:t>4. </a:t>
            </a:r>
            <a:r>
              <a:rPr lang="en-GB" sz="2800" b="0" i="0" u="none" strike="noStrike" cap="none" dirty="0" err="1">
                <a:solidFill>
                  <a:schemeClr val="lt1"/>
                </a:solidFill>
                <a:latin typeface="Arial"/>
                <a:ea typeface="Arial"/>
                <a:cs typeface="Arial"/>
                <a:sym typeface="Arial"/>
              </a:rPr>
              <a:t>Principales</a:t>
            </a:r>
            <a:r>
              <a:rPr lang="en-GB" sz="2800" b="0" i="0" u="none" strike="noStrike" cap="none" dirty="0">
                <a:solidFill>
                  <a:schemeClr val="lt1"/>
                </a:solidFill>
                <a:latin typeface="Arial"/>
                <a:ea typeface="Arial"/>
                <a:cs typeface="Arial"/>
                <a:sym typeface="Arial"/>
              </a:rPr>
              <a:t> </a:t>
            </a:r>
            <a:r>
              <a:rPr lang="en-GB" sz="2800" b="0" i="0" u="none" strike="noStrike" cap="none" dirty="0" err="1">
                <a:solidFill>
                  <a:schemeClr val="lt1"/>
                </a:solidFill>
                <a:latin typeface="Arial"/>
                <a:ea typeface="Arial"/>
                <a:cs typeface="Arial"/>
                <a:sym typeface="Arial"/>
              </a:rPr>
              <a:t>tendencias</a:t>
            </a:r>
            <a:r>
              <a:rPr lang="en-GB" sz="2800" b="0" i="0" u="none" strike="noStrike" cap="none" dirty="0">
                <a:solidFill>
                  <a:schemeClr val="lt1"/>
                </a:solidFill>
                <a:latin typeface="Arial"/>
                <a:ea typeface="Arial"/>
                <a:cs typeface="Arial"/>
                <a:sym typeface="Arial"/>
              </a:rPr>
              <a:t> </a:t>
            </a:r>
            <a:r>
              <a:rPr lang="en-GB" sz="2800" b="0" i="0" u="none" strike="noStrike" cap="none" dirty="0" err="1">
                <a:solidFill>
                  <a:schemeClr val="lt1"/>
                </a:solidFill>
                <a:latin typeface="Arial"/>
                <a:ea typeface="Arial"/>
                <a:cs typeface="Arial"/>
                <a:sym typeface="Arial"/>
              </a:rPr>
              <a:t>actuales</a:t>
            </a:r>
            <a:r>
              <a:rPr lang="en-GB" sz="2800" b="0" i="0" u="none" strike="noStrike" cap="none" dirty="0">
                <a:solidFill>
                  <a:schemeClr val="lt1"/>
                </a:solidFill>
                <a:latin typeface="Arial"/>
                <a:ea typeface="Arial"/>
                <a:cs typeface="Arial"/>
                <a:sym typeface="Arial"/>
              </a:rPr>
              <a:t> - </a:t>
            </a:r>
            <a:r>
              <a:rPr lang="en-GB" sz="2800" b="0" i="0" u="none" strike="noStrike" cap="none" dirty="0" err="1">
                <a:solidFill>
                  <a:schemeClr val="lt1"/>
                </a:solidFill>
                <a:latin typeface="Arial"/>
                <a:ea typeface="Arial"/>
                <a:cs typeface="Arial"/>
                <a:sym typeface="Arial"/>
              </a:rPr>
              <a:t>Inteligencia</a:t>
            </a:r>
            <a:r>
              <a:rPr lang="en-GB" sz="2800" b="0" i="0" u="none" strike="noStrike" cap="none" dirty="0">
                <a:solidFill>
                  <a:schemeClr val="lt1"/>
                </a:solidFill>
                <a:latin typeface="Arial"/>
                <a:ea typeface="Arial"/>
                <a:cs typeface="Arial"/>
                <a:sym typeface="Arial"/>
              </a:rPr>
              <a:t> artificial</a:t>
            </a:r>
            <a:endParaRPr lang="en-GB" sz="2800" dirty="0"/>
          </a:p>
        </p:txBody>
      </p:sp>
      <p:sp>
        <p:nvSpPr>
          <p:cNvPr id="278" name="Google Shape;278;p12"/>
          <p:cNvSpPr txBox="1"/>
          <p:nvPr/>
        </p:nvSpPr>
        <p:spPr>
          <a:xfrm>
            <a:off x="358518" y="2005973"/>
            <a:ext cx="7929717" cy="181584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t>La</a:t>
            </a:r>
            <a:r>
              <a:rPr lang="en-US" sz="1600" b="1" i="0" u="none" strike="noStrike" cap="none" dirty="0">
                <a:solidFill>
                  <a:srgbClr val="18C320"/>
                </a:solidFill>
                <a:latin typeface="Arial"/>
                <a:ea typeface="Arial"/>
                <a:cs typeface="Arial"/>
                <a:sym typeface="Arial"/>
              </a:rPr>
              <a:t> </a:t>
            </a:r>
            <a:r>
              <a:rPr lang="en-US" sz="1600" b="1" i="0" u="none" strike="noStrike" cap="none" dirty="0" err="1">
                <a:solidFill>
                  <a:srgbClr val="18C320"/>
                </a:solidFill>
                <a:latin typeface="Arial"/>
                <a:ea typeface="Arial"/>
                <a:cs typeface="Arial"/>
                <a:sym typeface="Arial"/>
              </a:rPr>
              <a:t>Inteligencia</a:t>
            </a:r>
            <a:r>
              <a:rPr lang="en-US" sz="1600" b="1" i="0" u="none" strike="noStrike" cap="none" dirty="0">
                <a:solidFill>
                  <a:srgbClr val="18C320"/>
                </a:solidFill>
                <a:latin typeface="Arial"/>
                <a:ea typeface="Arial"/>
                <a:cs typeface="Arial"/>
                <a:sym typeface="Arial"/>
              </a:rPr>
              <a:t> Artificial </a:t>
            </a:r>
            <a:r>
              <a:rPr lang="es-ES" sz="1600" b="0" i="0" u="none" strike="noStrike" cap="none" dirty="0">
                <a:solidFill>
                  <a:srgbClr val="000000"/>
                </a:solidFill>
                <a:latin typeface="Arial"/>
                <a:ea typeface="Arial"/>
                <a:cs typeface="Arial"/>
                <a:sym typeface="Arial"/>
              </a:rPr>
              <a:t>permite analizar automáticamente los datos y optimizar los procesos...</a:t>
            </a:r>
          </a:p>
          <a:p>
            <a:pPr marL="285750" marR="0" lvl="0" indent="-285750" algn="just" rtl="0">
              <a:lnSpc>
                <a:spcPct val="100000"/>
              </a:lnSpc>
              <a:spcBef>
                <a:spcPts val="0"/>
              </a:spcBef>
              <a:spcAft>
                <a:spcPts val="0"/>
              </a:spcAft>
              <a:buFontTx/>
              <a:buChar char="-"/>
            </a:pPr>
            <a:r>
              <a:rPr lang="es-ES" sz="1600" b="0" i="0" u="none" strike="noStrike" cap="none" dirty="0">
                <a:solidFill>
                  <a:srgbClr val="000000"/>
                </a:solidFill>
                <a:latin typeface="Arial"/>
                <a:ea typeface="Arial"/>
                <a:cs typeface="Arial"/>
                <a:sym typeface="Arial"/>
              </a:rPr>
              <a:t>se recopila una enorme cantidad de datos todo el tiempo (de ahí viene el término "</a:t>
            </a:r>
            <a:r>
              <a:rPr lang="es-ES" sz="1600" b="0" i="0" u="none" strike="noStrike" cap="none" dirty="0" err="1">
                <a:solidFill>
                  <a:srgbClr val="000000"/>
                </a:solidFill>
                <a:latin typeface="Arial"/>
                <a:ea typeface="Arial"/>
                <a:cs typeface="Arial"/>
                <a:sym typeface="Arial"/>
              </a:rPr>
              <a:t>big</a:t>
            </a:r>
            <a:r>
              <a:rPr lang="es-ES" sz="1600" b="0" i="0" u="none" strike="noStrike" cap="none" dirty="0">
                <a:solidFill>
                  <a:srgbClr val="000000"/>
                </a:solidFill>
                <a:latin typeface="Arial"/>
                <a:ea typeface="Arial"/>
                <a:cs typeface="Arial"/>
                <a:sym typeface="Arial"/>
              </a:rPr>
              <a:t> data")</a:t>
            </a:r>
          </a:p>
          <a:p>
            <a:pPr marL="285750" marR="0" lvl="0" indent="-285750" algn="just" rtl="0">
              <a:lnSpc>
                <a:spcPct val="100000"/>
              </a:lnSpc>
              <a:spcBef>
                <a:spcPts val="0"/>
              </a:spcBef>
              <a:spcAft>
                <a:spcPts val="0"/>
              </a:spcAft>
              <a:buFontTx/>
              <a:buChar char="-"/>
            </a:pPr>
            <a:r>
              <a:rPr lang="es-ES" sz="1600" b="0" i="0" u="none" strike="noStrike" cap="none" dirty="0">
                <a:solidFill>
                  <a:srgbClr val="000000"/>
                </a:solidFill>
                <a:latin typeface="Arial"/>
                <a:ea typeface="Arial"/>
                <a:cs typeface="Arial"/>
                <a:sym typeface="Arial"/>
              </a:rPr>
              <a:t>La inteligencia artificial significa que el software analiza y procesa los datos, de manera que "aprende" de ellos y es capaz de mejorar los procesos, por ejemplo:</a:t>
            </a:r>
            <a:endParaRPr sz="1600" b="0" i="0" u="none" strike="noStrike" cap="none" dirty="0">
              <a:solidFill>
                <a:srgbClr val="000000"/>
              </a:solidFill>
              <a:latin typeface="Arial"/>
              <a:ea typeface="Arial"/>
              <a:cs typeface="Arial"/>
              <a:sym typeface="Arial"/>
            </a:endParaRPr>
          </a:p>
          <a:p>
            <a:pPr marL="285750" marR="0" lvl="0" indent="-18415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279" name="Google Shape;279;p12"/>
          <p:cNvSpPr txBox="1"/>
          <p:nvPr/>
        </p:nvSpPr>
        <p:spPr>
          <a:xfrm>
            <a:off x="533042" y="4235185"/>
            <a:ext cx="7580671" cy="584775"/>
          </a:xfrm>
          <a:prstGeom prst="rect">
            <a:avLst/>
          </a:prstGeom>
          <a:noFill/>
          <a:ln>
            <a:noFill/>
          </a:ln>
        </p:spPr>
        <p:txBody>
          <a:bodyPr spcFirstLastPara="1" wrap="square" lIns="91425" tIns="45700" rIns="91425" bIns="45700" anchor="t" anchorCtr="0">
            <a:spAutoFit/>
          </a:bodyPr>
          <a:lstStyle/>
          <a:p>
            <a:pPr marL="285750" lvl="0" indent="-285750" algn="just">
              <a:buSzPts val="1600"/>
              <a:buFont typeface="Noto Sans Symbols"/>
              <a:buChar char="❑"/>
            </a:pPr>
            <a:r>
              <a:rPr lang="es-ES" sz="1600" dirty="0"/>
              <a:t>aumentar la eficacia del almacenamiento (por ejemplo, previsión de la demanda, modificación de los pedidos y desvío de los productos en tránsito...)</a:t>
            </a:r>
            <a:endParaRPr dirty="0"/>
          </a:p>
        </p:txBody>
      </p:sp>
      <p:sp>
        <p:nvSpPr>
          <p:cNvPr id="280" name="Google Shape;280;p12"/>
          <p:cNvSpPr txBox="1"/>
          <p:nvPr/>
        </p:nvSpPr>
        <p:spPr>
          <a:xfrm>
            <a:off x="533040" y="4784116"/>
            <a:ext cx="7580671" cy="584775"/>
          </a:xfrm>
          <a:prstGeom prst="rect">
            <a:avLst/>
          </a:prstGeom>
          <a:noFill/>
          <a:ln>
            <a:noFill/>
          </a:ln>
        </p:spPr>
        <p:txBody>
          <a:bodyPr spcFirstLastPara="1" wrap="square" lIns="91425" tIns="45700" rIns="91425" bIns="45700" anchor="t" anchorCtr="0">
            <a:spAutoFit/>
          </a:bodyPr>
          <a:lstStyle/>
          <a:p>
            <a:pPr marL="285750" indent="-285750" algn="just">
              <a:buSzPts val="1600"/>
              <a:buFont typeface="Noto Sans Symbols"/>
              <a:buChar char="❑"/>
            </a:pPr>
            <a:r>
              <a:rPr lang="es-ES" sz="1600" dirty="0"/>
              <a:t>ofrecer algoritmos que puedan predecir el número de bienes y suministros que se necesitarán</a:t>
            </a:r>
            <a:endParaRPr dirty="0"/>
          </a:p>
        </p:txBody>
      </p:sp>
      <p:sp>
        <p:nvSpPr>
          <p:cNvPr id="281" name="Google Shape;281;p12"/>
          <p:cNvSpPr txBox="1"/>
          <p:nvPr/>
        </p:nvSpPr>
        <p:spPr>
          <a:xfrm>
            <a:off x="533040" y="5294529"/>
            <a:ext cx="7580671" cy="830956"/>
          </a:xfrm>
          <a:prstGeom prst="rect">
            <a:avLst/>
          </a:prstGeom>
          <a:noFill/>
          <a:ln>
            <a:noFill/>
          </a:ln>
        </p:spPr>
        <p:txBody>
          <a:bodyPr spcFirstLastPara="1" wrap="square" lIns="91425" tIns="45700" rIns="91425" bIns="45700" anchor="t" anchorCtr="0">
            <a:spAutoFit/>
          </a:bodyPr>
          <a:lstStyle/>
          <a:p>
            <a:pPr marL="285750" lvl="8" indent="-285750" algn="just">
              <a:buSzPts val="1600"/>
              <a:buFont typeface="Noto Sans Symbols"/>
              <a:buChar char="❑"/>
            </a:pPr>
            <a:r>
              <a:rPr lang="es-ES" sz="1600" dirty="0"/>
              <a:t>garantizar una mejor experiencia del cliente mediante la personalización y las sugerencias de productos basadas en sus hábitos de compra y preferencias personales</a:t>
            </a:r>
            <a:endParaRPr dirty="0"/>
          </a:p>
        </p:txBody>
      </p:sp>
      <p:sp>
        <p:nvSpPr>
          <p:cNvPr id="282" name="Google Shape;282;p12"/>
          <p:cNvSpPr txBox="1"/>
          <p:nvPr/>
        </p:nvSpPr>
        <p:spPr>
          <a:xfrm>
            <a:off x="533042" y="3718612"/>
            <a:ext cx="7580671" cy="584775"/>
          </a:xfrm>
          <a:prstGeom prst="rect">
            <a:avLst/>
          </a:prstGeom>
          <a:noFill/>
          <a:ln>
            <a:noFill/>
          </a:ln>
        </p:spPr>
        <p:txBody>
          <a:bodyPr spcFirstLastPara="1" wrap="square" lIns="91425" tIns="45700" rIns="91425" bIns="45700" anchor="t" anchorCtr="0">
            <a:spAutoFit/>
          </a:bodyPr>
          <a:lstStyle/>
          <a:p>
            <a:pPr marL="285750" lvl="8" indent="-285750" algn="just">
              <a:buSzPts val="1600"/>
              <a:buFont typeface="Noto Sans Symbols"/>
              <a:buChar char="❑"/>
            </a:pPr>
            <a:r>
              <a:rPr lang="es-ES" sz="1600" dirty="0"/>
              <a:t>aumentar la eficiencia del back-office mediante la automatización de algunas tareas repetitivas relacionadas con los datos</a:t>
            </a:r>
            <a:endParaRPr dirty="0"/>
          </a:p>
        </p:txBody>
      </p:sp>
      <p:sp>
        <p:nvSpPr>
          <p:cNvPr id="283" name="Google Shape;283;p12"/>
          <p:cNvSpPr txBox="1"/>
          <p:nvPr/>
        </p:nvSpPr>
        <p:spPr>
          <a:xfrm>
            <a:off x="533040" y="6177074"/>
            <a:ext cx="7580671" cy="584775"/>
          </a:xfrm>
          <a:prstGeom prst="rect">
            <a:avLst/>
          </a:prstGeom>
          <a:noFill/>
          <a:ln>
            <a:noFill/>
          </a:ln>
        </p:spPr>
        <p:txBody>
          <a:bodyPr spcFirstLastPara="1" wrap="square" lIns="91425" tIns="45700" rIns="91425" bIns="45700" anchor="t" anchorCtr="0">
            <a:spAutoFit/>
          </a:bodyPr>
          <a:lstStyle/>
          <a:p>
            <a:pPr lvl="0" algn="just"/>
            <a:r>
              <a:rPr lang="es-ES" sz="1600" b="1" dirty="0">
                <a:solidFill>
                  <a:srgbClr val="18C320"/>
                </a:solidFill>
              </a:rPr>
              <a:t>Y, por supuesto, la inteligencia artificial es también lo que impulsa los vehículos autónomos...</a:t>
            </a:r>
            <a:endParaRPr dirty="0">
              <a:solidFill>
                <a:srgbClr val="18C320"/>
              </a:solidFill>
            </a:endParaRPr>
          </a:p>
        </p:txBody>
      </p:sp>
      <p:grpSp>
        <p:nvGrpSpPr>
          <p:cNvPr id="284" name="Google Shape;284;p12"/>
          <p:cNvGrpSpPr/>
          <p:nvPr/>
        </p:nvGrpSpPr>
        <p:grpSpPr>
          <a:xfrm>
            <a:off x="-776748" y="5806971"/>
            <a:ext cx="703006" cy="1187320"/>
            <a:chOff x="3755923" y="5697643"/>
            <a:chExt cx="703006" cy="1187320"/>
          </a:xfrm>
        </p:grpSpPr>
        <p:pic>
          <p:nvPicPr>
            <p:cNvPr id="285" name="Google Shape;285;p12" descr="Auto obrys"/>
            <p:cNvPicPr preferRelativeResize="0"/>
            <p:nvPr/>
          </p:nvPicPr>
          <p:blipFill rotWithShape="1">
            <a:blip r:embed="rId3">
              <a:alphaModFix/>
            </a:blip>
            <a:srcRect/>
            <a:stretch/>
          </p:blipFill>
          <p:spPr>
            <a:xfrm flipH="1">
              <a:off x="3755923" y="5970563"/>
              <a:ext cx="703006" cy="914400"/>
            </a:xfrm>
            <a:prstGeom prst="rect">
              <a:avLst/>
            </a:prstGeom>
            <a:noFill/>
            <a:ln>
              <a:noFill/>
            </a:ln>
          </p:spPr>
        </p:pic>
        <p:pic>
          <p:nvPicPr>
            <p:cNvPr id="286" name="Google Shape;286;p12" descr="Wi-Fi obrys"/>
            <p:cNvPicPr preferRelativeResize="0"/>
            <p:nvPr/>
          </p:nvPicPr>
          <p:blipFill rotWithShape="1">
            <a:blip r:embed="rId4">
              <a:alphaModFix/>
            </a:blip>
            <a:srcRect/>
            <a:stretch/>
          </p:blipFill>
          <p:spPr>
            <a:xfrm>
              <a:off x="3755923" y="5697643"/>
              <a:ext cx="703006" cy="70300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 calcmode="lin" valueType="num">
                                      <p:cBhvr additive="base">
                                        <p:cTn id="7" dur="500"/>
                                        <p:tgtEl>
                                          <p:spTgt spid="28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 calcmode="lin" valueType="num">
                                      <p:cBhvr additive="base">
                                        <p:cTn id="12" dur="500"/>
                                        <p:tgtEl>
                                          <p:spTgt spid="27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0"/>
                                        </p:tgtEl>
                                        <p:attrNameLst>
                                          <p:attrName>style.visibility</p:attrName>
                                        </p:attrNameLst>
                                      </p:cBhvr>
                                      <p:to>
                                        <p:strVal val="visible"/>
                                      </p:to>
                                    </p:set>
                                    <p:anim calcmode="lin" valueType="num">
                                      <p:cBhvr additive="base">
                                        <p:cTn id="17" dur="500"/>
                                        <p:tgtEl>
                                          <p:spTgt spid="28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 calcmode="lin" valueType="num">
                                      <p:cBhvr additive="base">
                                        <p:cTn id="22" dur="500"/>
                                        <p:tgtEl>
                                          <p:spTgt spid="28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3"/>
                                        </p:tgtEl>
                                        <p:attrNameLst>
                                          <p:attrName>style.visibility</p:attrName>
                                        </p:attrNameLst>
                                      </p:cBhvr>
                                      <p:to>
                                        <p:strVal val="visible"/>
                                      </p:to>
                                    </p:set>
                                    <p:anim calcmode="lin" valueType="num">
                                      <p:cBhvr additive="base">
                                        <p:cTn id="27" dur="500"/>
                                        <p:tgtEl>
                                          <p:spTgt spid="28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84"/>
                                        </p:tgtEl>
                                        <p:attrNameLst>
                                          <p:attrName>style.visibility</p:attrName>
                                        </p:attrNameLst>
                                      </p:cBhvr>
                                      <p:to>
                                        <p:strVal val="visible"/>
                                      </p:to>
                                    </p:set>
                                    <p:anim calcmode="lin" valueType="num">
                                      <p:cBhvr additive="base">
                                        <p:cTn id="32" dur="1750"/>
                                        <p:tgtEl>
                                          <p:spTgt spid="28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236" name="Google Shape;236;p10"/>
          <p:cNvSpPr txBox="1"/>
          <p:nvPr/>
        </p:nvSpPr>
        <p:spPr>
          <a:xfrm>
            <a:off x="285531" y="927051"/>
            <a:ext cx="8510100" cy="857507"/>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Clr>
                <a:srgbClr val="000000"/>
              </a:buClr>
              <a:buSzPct val="100000"/>
              <a:buFont typeface="Arial"/>
              <a:buNone/>
            </a:pPr>
            <a:r>
              <a:rPr lang="en-GB" sz="2800" b="0" i="0" u="none" strike="noStrike" cap="none" dirty="0">
                <a:solidFill>
                  <a:schemeClr val="lt1"/>
                </a:solidFill>
                <a:latin typeface="Arial"/>
                <a:ea typeface="Arial"/>
                <a:cs typeface="Arial"/>
                <a:sym typeface="Arial"/>
              </a:rPr>
              <a:t>4. </a:t>
            </a:r>
            <a:r>
              <a:rPr lang="en-GB" sz="2800" b="0" i="0" u="none" strike="noStrike" cap="none" dirty="0" err="1">
                <a:solidFill>
                  <a:schemeClr val="lt1"/>
                </a:solidFill>
                <a:latin typeface="Arial"/>
                <a:ea typeface="Arial"/>
                <a:cs typeface="Arial"/>
                <a:sym typeface="Arial"/>
              </a:rPr>
              <a:t>Principales</a:t>
            </a:r>
            <a:r>
              <a:rPr lang="en-GB" sz="2800" b="0" i="0" u="none" strike="noStrike" cap="none" dirty="0">
                <a:solidFill>
                  <a:schemeClr val="lt1"/>
                </a:solidFill>
                <a:latin typeface="Arial"/>
                <a:ea typeface="Arial"/>
                <a:cs typeface="Arial"/>
                <a:sym typeface="Arial"/>
              </a:rPr>
              <a:t> </a:t>
            </a:r>
            <a:r>
              <a:rPr lang="en-GB" sz="2800" b="0" i="0" u="none" strike="noStrike" cap="none" dirty="0" err="1">
                <a:solidFill>
                  <a:schemeClr val="lt1"/>
                </a:solidFill>
                <a:latin typeface="Arial"/>
                <a:ea typeface="Arial"/>
                <a:cs typeface="Arial"/>
                <a:sym typeface="Arial"/>
              </a:rPr>
              <a:t>tendencias</a:t>
            </a:r>
            <a:r>
              <a:rPr lang="en-GB" sz="2800" b="0" i="0" u="none" strike="noStrike" cap="none" dirty="0">
                <a:solidFill>
                  <a:schemeClr val="lt1"/>
                </a:solidFill>
                <a:latin typeface="Arial"/>
                <a:ea typeface="Arial"/>
                <a:cs typeface="Arial"/>
                <a:sym typeface="Arial"/>
              </a:rPr>
              <a:t> </a:t>
            </a:r>
            <a:r>
              <a:rPr lang="en-GB" sz="2800" b="0" i="0" u="none" strike="noStrike" cap="none" dirty="0" err="1">
                <a:solidFill>
                  <a:schemeClr val="lt1"/>
                </a:solidFill>
                <a:latin typeface="Arial"/>
                <a:ea typeface="Arial"/>
                <a:cs typeface="Arial"/>
                <a:sym typeface="Arial"/>
              </a:rPr>
              <a:t>actuales</a:t>
            </a:r>
            <a:r>
              <a:rPr lang="en-GB" sz="2800" b="0" i="0" u="none" strike="noStrike" cap="none" dirty="0">
                <a:solidFill>
                  <a:schemeClr val="lt1"/>
                </a:solidFill>
                <a:latin typeface="Arial"/>
                <a:ea typeface="Arial"/>
                <a:cs typeface="Arial"/>
                <a:sym typeface="Arial"/>
              </a:rPr>
              <a:t> - </a:t>
            </a:r>
            <a:r>
              <a:rPr lang="en-GB" sz="2800" b="0" i="0" u="none" strike="noStrike" cap="none" dirty="0" err="1">
                <a:solidFill>
                  <a:schemeClr val="lt1"/>
                </a:solidFill>
                <a:latin typeface="Arial"/>
                <a:ea typeface="Arial"/>
                <a:cs typeface="Arial"/>
                <a:sym typeface="Arial"/>
              </a:rPr>
              <a:t>Movilidad</a:t>
            </a:r>
            <a:r>
              <a:rPr lang="en-GB" sz="2800" b="0" i="0" u="none" strike="noStrike" cap="none" dirty="0">
                <a:solidFill>
                  <a:schemeClr val="lt1"/>
                </a:solidFill>
                <a:latin typeface="Arial"/>
                <a:ea typeface="Arial"/>
                <a:cs typeface="Arial"/>
                <a:sym typeface="Arial"/>
              </a:rPr>
              <a:t> </a:t>
            </a:r>
            <a:r>
              <a:rPr lang="en-GB" sz="2800" b="0" i="0" u="none" strike="noStrike" cap="none" dirty="0" err="1">
                <a:solidFill>
                  <a:schemeClr val="lt1"/>
                </a:solidFill>
                <a:latin typeface="Arial"/>
                <a:ea typeface="Arial"/>
                <a:cs typeface="Arial"/>
                <a:sym typeface="Arial"/>
              </a:rPr>
              <a:t>autónoma</a:t>
            </a:r>
            <a:endParaRPr lang="en-GB" sz="2800" dirty="0"/>
          </a:p>
        </p:txBody>
      </p:sp>
      <p:sp>
        <p:nvSpPr>
          <p:cNvPr id="237" name="Google Shape;237;p10"/>
          <p:cNvSpPr txBox="1"/>
          <p:nvPr/>
        </p:nvSpPr>
        <p:spPr>
          <a:xfrm>
            <a:off x="285529" y="1832220"/>
            <a:ext cx="8510099"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0" i="0" u="none" strike="noStrike" cap="none" dirty="0">
                <a:solidFill>
                  <a:srgbClr val="000000"/>
                </a:solidFill>
                <a:latin typeface="Arial"/>
                <a:ea typeface="Arial"/>
                <a:cs typeface="Arial"/>
                <a:sym typeface="Arial"/>
              </a:rPr>
              <a:t>Las tendencias tecnológicas están cambiando la forma en que vivimos e interactuamos en nuestro día a día (cómo nos comunicamos/trabajamos/disfrutamos del tiempo libre/aprendemos/compramos/hacemos negocios...)</a:t>
            </a:r>
          </a:p>
          <a:p>
            <a:pPr marL="0" marR="0" lvl="0" indent="0" algn="just" rtl="0">
              <a:lnSpc>
                <a:spcPct val="100000"/>
              </a:lnSpc>
              <a:spcBef>
                <a:spcPts val="0"/>
              </a:spcBef>
              <a:spcAft>
                <a:spcPts val="0"/>
              </a:spcAft>
              <a:buNone/>
            </a:pPr>
            <a:r>
              <a:rPr lang="es-ES" sz="1600" b="0" i="0" u="none" strike="noStrike" cap="none" dirty="0">
                <a:solidFill>
                  <a:srgbClr val="000000"/>
                </a:solidFill>
                <a:latin typeface="Arial"/>
                <a:ea typeface="Arial"/>
                <a:cs typeface="Arial"/>
                <a:sym typeface="Arial"/>
              </a:rPr>
              <a:t>…y están cambiando profundamente </a:t>
            </a:r>
            <a:r>
              <a:rPr lang="es-ES" sz="1600" b="1" i="0" u="none" strike="noStrike" cap="none" dirty="0">
                <a:solidFill>
                  <a:srgbClr val="18C320"/>
                </a:solidFill>
                <a:latin typeface="Arial"/>
                <a:ea typeface="Arial"/>
                <a:cs typeface="Arial"/>
                <a:sym typeface="Arial"/>
              </a:rPr>
              <a:t>la presencia y el futuro de la DUM – especialmente lo siguiente:</a:t>
            </a:r>
            <a:endParaRPr sz="1600" b="1" i="0" u="none" strike="noStrike" cap="none" dirty="0">
              <a:solidFill>
                <a:srgbClr val="18C320"/>
              </a:solidFill>
              <a:latin typeface="Arial"/>
              <a:ea typeface="Arial"/>
              <a:cs typeface="Arial"/>
              <a:sym typeface="Arial"/>
            </a:endParaRPr>
          </a:p>
        </p:txBody>
      </p:sp>
      <p:sp>
        <p:nvSpPr>
          <p:cNvPr id="238" name="Google Shape;238;p10"/>
          <p:cNvSpPr txBox="1"/>
          <p:nvPr/>
        </p:nvSpPr>
        <p:spPr>
          <a:xfrm>
            <a:off x="285529" y="3065957"/>
            <a:ext cx="8838717"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1" i="0" u="none" strike="noStrike" cap="none" dirty="0">
                <a:solidFill>
                  <a:srgbClr val="18C320"/>
                </a:solidFill>
                <a:latin typeface="Arial"/>
                <a:ea typeface="Arial"/>
                <a:cs typeface="Arial"/>
                <a:sym typeface="Arial"/>
              </a:rPr>
              <a:t>Movilidad autónoma: </a:t>
            </a:r>
            <a:r>
              <a:rPr lang="es-ES" sz="1600" dirty="0"/>
              <a:t>vehículos autónomos - coches que se conducen solos - robots de distribución….</a:t>
            </a:r>
            <a:endParaRPr sz="1600" dirty="0"/>
          </a:p>
        </p:txBody>
      </p:sp>
      <p:grpSp>
        <p:nvGrpSpPr>
          <p:cNvPr id="239" name="Google Shape;239;p10"/>
          <p:cNvGrpSpPr/>
          <p:nvPr/>
        </p:nvGrpSpPr>
        <p:grpSpPr>
          <a:xfrm>
            <a:off x="518508" y="3586451"/>
            <a:ext cx="3864190" cy="3182100"/>
            <a:chOff x="636495" y="3463270"/>
            <a:chExt cx="3029687" cy="2841751"/>
          </a:xfrm>
        </p:grpSpPr>
        <p:sp>
          <p:nvSpPr>
            <p:cNvPr id="240" name="Google Shape;240;p10"/>
            <p:cNvSpPr txBox="1"/>
            <p:nvPr/>
          </p:nvSpPr>
          <p:spPr>
            <a:xfrm>
              <a:off x="636495" y="5480448"/>
              <a:ext cx="3029687" cy="8245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900" b="0" i="0" u="none" strike="noStrike" cap="none" dirty="0">
                  <a:solidFill>
                    <a:srgbClr val="000000"/>
                  </a:solidFill>
                  <a:latin typeface="Arial"/>
                  <a:ea typeface="Arial"/>
                  <a:cs typeface="Arial"/>
                  <a:sym typeface="Arial"/>
                </a:rPr>
                <a:t>Fuente de la ilustración: El </a:t>
              </a:r>
              <a:r>
                <a:rPr lang="es-ES" sz="900" b="0" i="0" u="none" strike="noStrike" cap="none" dirty="0" err="1">
                  <a:solidFill>
                    <a:srgbClr val="000000"/>
                  </a:solidFill>
                  <a:latin typeface="Arial"/>
                  <a:ea typeface="Arial"/>
                  <a:cs typeface="Arial"/>
                  <a:sym typeface="Arial"/>
                </a:rPr>
                <a:t>Hamdani</a:t>
              </a:r>
              <a:r>
                <a:rPr lang="es-ES" sz="900" b="0" i="0" u="none" strike="noStrike" cap="none" dirty="0">
                  <a:solidFill>
                    <a:srgbClr val="000000"/>
                  </a:solidFill>
                  <a:latin typeface="Arial"/>
                  <a:ea typeface="Arial"/>
                  <a:cs typeface="Arial"/>
                  <a:sym typeface="Arial"/>
                </a:rPr>
                <a:t>, Sara &amp; </a:t>
              </a:r>
              <a:r>
                <a:rPr lang="es-ES" sz="900" b="0" i="0" u="none" strike="noStrike" cap="none" dirty="0" err="1">
                  <a:solidFill>
                    <a:srgbClr val="000000"/>
                  </a:solidFill>
                  <a:latin typeface="Arial"/>
                  <a:ea typeface="Arial"/>
                  <a:cs typeface="Arial"/>
                  <a:sym typeface="Arial"/>
                </a:rPr>
                <a:t>Benamar</a:t>
              </a:r>
              <a:r>
                <a:rPr lang="es-ES" sz="900" b="0" i="0" u="none" strike="noStrike" cap="none" dirty="0">
                  <a:solidFill>
                    <a:srgbClr val="000000"/>
                  </a:solidFill>
                  <a:latin typeface="Arial"/>
                  <a:ea typeface="Arial"/>
                  <a:cs typeface="Arial"/>
                  <a:sym typeface="Arial"/>
                </a:rPr>
                <a:t>, Nabil. (2019). DBDA: </a:t>
              </a:r>
              <a:r>
                <a:rPr lang="es-ES" sz="900" b="0" i="0" u="none" strike="noStrike" cap="none" dirty="0" err="1">
                  <a:solidFill>
                    <a:srgbClr val="000000"/>
                  </a:solidFill>
                  <a:latin typeface="Arial"/>
                  <a:ea typeface="Arial"/>
                  <a:cs typeface="Arial"/>
                  <a:sym typeface="Arial"/>
                </a:rPr>
                <a:t>Distant</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Bicycle</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Detection</a:t>
              </a:r>
              <a:r>
                <a:rPr lang="es-ES" sz="900" b="0" i="0" u="none" strike="noStrike" cap="none" dirty="0">
                  <a:solidFill>
                    <a:srgbClr val="000000"/>
                  </a:solidFill>
                  <a:latin typeface="Arial"/>
                  <a:ea typeface="Arial"/>
                  <a:cs typeface="Arial"/>
                  <a:sym typeface="Arial"/>
                </a:rPr>
                <a:t> and </a:t>
              </a:r>
              <a:r>
                <a:rPr lang="es-ES" sz="900" b="0" i="0" u="none" strike="noStrike" cap="none" dirty="0" err="1">
                  <a:solidFill>
                    <a:srgbClr val="000000"/>
                  </a:solidFill>
                  <a:latin typeface="Arial"/>
                  <a:ea typeface="Arial"/>
                  <a:cs typeface="Arial"/>
                  <a:sym typeface="Arial"/>
                </a:rPr>
                <a:t>Avoidance</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Protocol</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based</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on</a:t>
              </a:r>
              <a:r>
                <a:rPr lang="es-ES" sz="900" b="0" i="0" u="none" strike="noStrike" cap="none" dirty="0">
                  <a:solidFill>
                    <a:srgbClr val="000000"/>
                  </a:solidFill>
                  <a:latin typeface="Arial"/>
                  <a:ea typeface="Arial"/>
                  <a:cs typeface="Arial"/>
                  <a:sym typeface="Arial"/>
                </a:rPr>
                <a:t> V2V </a:t>
              </a:r>
              <a:r>
                <a:rPr lang="es-ES" sz="900" b="0" i="0" u="none" strike="noStrike" cap="none" dirty="0" err="1">
                  <a:solidFill>
                    <a:srgbClr val="000000"/>
                  </a:solidFill>
                  <a:latin typeface="Arial"/>
                  <a:ea typeface="Arial"/>
                  <a:cs typeface="Arial"/>
                  <a:sym typeface="Arial"/>
                </a:rPr>
                <a:t>Communication</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for</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Autonomous</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Vehicle</a:t>
              </a:r>
              <a:r>
                <a:rPr lang="es-ES" sz="900" b="0" i="0" u="none" strike="noStrike" cap="none" dirty="0">
                  <a:solidFill>
                    <a:srgbClr val="000000"/>
                  </a:solidFill>
                  <a:latin typeface="Arial"/>
                  <a:ea typeface="Arial"/>
                  <a:cs typeface="Arial"/>
                  <a:sym typeface="Arial"/>
                </a:rPr>
                <a:t>- </a:t>
              </a:r>
              <a:r>
                <a:rPr lang="es-ES" sz="900" b="0" i="0" u="none" strike="noStrike" cap="none" dirty="0" err="1">
                  <a:solidFill>
                    <a:srgbClr val="000000"/>
                  </a:solidFill>
                  <a:latin typeface="Arial"/>
                  <a:ea typeface="Arial"/>
                  <a:cs typeface="Arial"/>
                  <a:sym typeface="Arial"/>
                </a:rPr>
                <a:t>Bicycle</a:t>
              </a:r>
              <a:r>
                <a:rPr lang="es-ES" sz="900" b="0" i="0" u="none" strike="noStrike" cap="none" dirty="0">
                  <a:solidFill>
                    <a:srgbClr val="000000"/>
                  </a:solidFill>
                  <a:latin typeface="Arial"/>
                  <a:ea typeface="Arial"/>
                  <a:cs typeface="Arial"/>
                  <a:sym typeface="Arial"/>
                </a:rPr>
                <a:t> Road Share. 10.1109/WITS.2019.8723866. Online: </a:t>
              </a:r>
              <a:r>
                <a:rPr lang="es-ES" sz="9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https://www.researchgate.net/figure/An-illustration-of-Autonomous-Vehicle-equipement_fig2_332539258</a:t>
              </a:r>
              <a:r>
                <a:rPr lang="es-ES" sz="900" b="0" i="0" u="none" strike="noStrike" cap="none" dirty="0">
                  <a:solidFill>
                    <a:srgbClr val="000000"/>
                  </a:solidFill>
                  <a:latin typeface="Arial"/>
                  <a:ea typeface="Arial"/>
                  <a:cs typeface="Arial"/>
                  <a:sym typeface="Arial"/>
                </a:rPr>
                <a:t> </a:t>
              </a:r>
              <a:endParaRPr dirty="0"/>
            </a:p>
          </p:txBody>
        </p:sp>
        <p:pic>
          <p:nvPicPr>
            <p:cNvPr id="241" name="Google Shape;241;p10"/>
            <p:cNvPicPr preferRelativeResize="0"/>
            <p:nvPr/>
          </p:nvPicPr>
          <p:blipFill rotWithShape="1">
            <a:blip r:embed="rId4">
              <a:alphaModFix/>
            </a:blip>
            <a:srcRect/>
            <a:stretch/>
          </p:blipFill>
          <p:spPr>
            <a:xfrm>
              <a:off x="636495" y="3463270"/>
              <a:ext cx="3029687" cy="1931871"/>
            </a:xfrm>
            <a:prstGeom prst="rect">
              <a:avLst/>
            </a:prstGeom>
            <a:noFill/>
            <a:ln>
              <a:noFill/>
            </a:ln>
          </p:spPr>
        </p:pic>
      </p:grpSp>
      <p:pic>
        <p:nvPicPr>
          <p:cNvPr id="242" name="Google Shape;242;p10" descr="Sádka nesoucí balík mezi moderními budovami"/>
          <p:cNvPicPr preferRelativeResize="0"/>
          <p:nvPr/>
        </p:nvPicPr>
        <p:blipFill rotWithShape="1">
          <a:blip r:embed="rId5">
            <a:alphaModFix/>
          </a:blip>
          <a:srcRect/>
          <a:stretch/>
        </p:blipFill>
        <p:spPr>
          <a:xfrm>
            <a:off x="4540578" y="3429000"/>
            <a:ext cx="2053486" cy="1319981"/>
          </a:xfrm>
          <a:prstGeom prst="rect">
            <a:avLst/>
          </a:prstGeom>
          <a:noFill/>
          <a:ln>
            <a:noFill/>
          </a:ln>
        </p:spPr>
      </p:pic>
      <p:pic>
        <p:nvPicPr>
          <p:cNvPr id="243" name="Google Shape;243;p10" descr="Obsah obrázku exteriér, strom, země, doprava&#10;&#10;Popis byl vytvořen automaticky"/>
          <p:cNvPicPr preferRelativeResize="0"/>
          <p:nvPr/>
        </p:nvPicPr>
        <p:blipFill rotWithShape="1">
          <a:blip r:embed="rId6">
            <a:alphaModFix/>
          </a:blip>
          <a:srcRect/>
          <a:stretch/>
        </p:blipFill>
        <p:spPr>
          <a:xfrm>
            <a:off x="6751944" y="4071727"/>
            <a:ext cx="1578579" cy="2104633"/>
          </a:xfrm>
          <a:prstGeom prst="rect">
            <a:avLst/>
          </a:prstGeom>
          <a:noFill/>
          <a:ln>
            <a:noFill/>
          </a:ln>
        </p:spPr>
      </p:pic>
      <p:pic>
        <p:nvPicPr>
          <p:cNvPr id="244" name="Google Shape;244;p10" descr="Obsah obrázku text, exteriér, budova, silnice&#10;&#10;Popis byl vytvořen automaticky"/>
          <p:cNvPicPr preferRelativeResize="0"/>
          <p:nvPr/>
        </p:nvPicPr>
        <p:blipFill rotWithShape="1">
          <a:blip r:embed="rId7">
            <a:alphaModFix/>
          </a:blip>
          <a:srcRect/>
          <a:stretch/>
        </p:blipFill>
        <p:spPr>
          <a:xfrm>
            <a:off x="4722002" y="4865917"/>
            <a:ext cx="1872062" cy="13104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13</a:t>
            </a:fld>
            <a:endParaRPr/>
          </a:p>
        </p:txBody>
      </p:sp>
      <p:sp>
        <p:nvSpPr>
          <p:cNvPr id="292" name="Google Shape;292;p13"/>
          <p:cNvSpPr txBox="1"/>
          <p:nvPr/>
        </p:nvSpPr>
        <p:spPr>
          <a:xfrm>
            <a:off x="285531" y="1074531"/>
            <a:ext cx="8510100" cy="887003"/>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Clr>
                <a:srgbClr val="000000"/>
              </a:buClr>
              <a:buSzPct val="100000"/>
              <a:buFont typeface="Arial"/>
              <a:buNone/>
            </a:pPr>
            <a:r>
              <a:rPr lang="cs-CZ" sz="2800" b="0" i="0" u="none" strike="noStrike" cap="none" dirty="0">
                <a:solidFill>
                  <a:schemeClr val="lt1"/>
                </a:solidFill>
                <a:latin typeface="Arial"/>
                <a:ea typeface="Arial"/>
                <a:cs typeface="Arial"/>
                <a:sym typeface="Arial"/>
              </a:rPr>
              <a:t>5. </a:t>
            </a:r>
            <a:r>
              <a:rPr lang="es-ES" sz="2800" b="0" i="0" u="none" strike="noStrike" cap="none" dirty="0">
                <a:solidFill>
                  <a:schemeClr val="lt1"/>
                </a:solidFill>
                <a:latin typeface="Arial"/>
                <a:ea typeface="Arial"/>
                <a:cs typeface="Arial"/>
                <a:sym typeface="Arial"/>
              </a:rPr>
              <a:t>Impactos de los avances tecnológicos en la sociedad - positivos</a:t>
            </a:r>
            <a:endParaRPr sz="2800" b="0" i="0" u="none" strike="noStrike" cap="none" dirty="0">
              <a:solidFill>
                <a:schemeClr val="lt1"/>
              </a:solidFill>
              <a:latin typeface="Arial"/>
              <a:ea typeface="Arial"/>
              <a:cs typeface="Arial"/>
              <a:sym typeface="Arial"/>
            </a:endParaRPr>
          </a:p>
        </p:txBody>
      </p:sp>
      <p:sp>
        <p:nvSpPr>
          <p:cNvPr id="293" name="Google Shape;293;p13"/>
          <p:cNvSpPr txBox="1"/>
          <p:nvPr/>
        </p:nvSpPr>
        <p:spPr>
          <a:xfrm>
            <a:off x="2526923" y="2416104"/>
            <a:ext cx="5980113" cy="3910517"/>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s-ES" sz="1600" i="0" u="none" strike="noStrike" cap="none" dirty="0">
                <a:solidFill>
                  <a:srgbClr val="000000"/>
                </a:solidFill>
                <a:latin typeface="Arial"/>
                <a:ea typeface="Arial"/>
                <a:cs typeface="Arial"/>
                <a:sym typeface="Arial"/>
              </a:rPr>
              <a:t>BENEFICIOS</a:t>
            </a:r>
          </a:p>
          <a:p>
            <a:pPr marL="0" marR="0" lvl="0" indent="0" rtl="0">
              <a:lnSpc>
                <a:spcPct val="107000"/>
              </a:lnSpc>
              <a:spcBef>
                <a:spcPts val="0"/>
              </a:spcBef>
              <a:spcAft>
                <a:spcPts val="0"/>
              </a:spcAft>
              <a:buNone/>
            </a:pPr>
            <a:endParaRPr sz="1600" b="1" i="0" u="none" strike="noStrike" cap="none" dirty="0">
              <a:solidFill>
                <a:srgbClr val="000000"/>
              </a:solidFill>
              <a:latin typeface="Arial"/>
              <a:ea typeface="Arial"/>
              <a:cs typeface="Arial"/>
              <a:sym typeface="Arial"/>
            </a:endParaRPr>
          </a:p>
          <a:p>
            <a:pPr marL="342900" marR="0" lvl="0" indent="-342900" algn="just" rtl="0">
              <a:lnSpc>
                <a:spcPct val="107000"/>
              </a:lnSpc>
              <a:spcBef>
                <a:spcPts val="600"/>
              </a:spcBef>
              <a:spcAft>
                <a:spcPts val="0"/>
              </a:spcAft>
              <a:buClr>
                <a:srgbClr val="000000"/>
              </a:buClr>
              <a:buSzPts val="1600"/>
              <a:buFont typeface="Noto Sans Symbols"/>
              <a:buChar char="▪"/>
            </a:pPr>
            <a:r>
              <a:rPr lang="es-ES" sz="1600" b="0" i="0" u="none" strike="noStrike" cap="none" dirty="0">
                <a:solidFill>
                  <a:srgbClr val="000000"/>
                </a:solidFill>
                <a:latin typeface="Arial"/>
                <a:ea typeface="Arial"/>
                <a:cs typeface="Arial"/>
                <a:sym typeface="Arial"/>
              </a:rPr>
              <a:t>Servicios más rápidos y flexibles, personalización</a:t>
            </a:r>
          </a:p>
          <a:p>
            <a:pPr marL="342900" marR="0" lvl="0" indent="-342900" algn="just" rtl="0">
              <a:lnSpc>
                <a:spcPct val="107000"/>
              </a:lnSpc>
              <a:spcBef>
                <a:spcPts val="600"/>
              </a:spcBef>
              <a:spcAft>
                <a:spcPts val="0"/>
              </a:spcAft>
              <a:buClr>
                <a:srgbClr val="000000"/>
              </a:buClr>
              <a:buSzPts val="1600"/>
              <a:buFont typeface="Noto Sans Symbols"/>
              <a:buChar char="▪"/>
            </a:pPr>
            <a:r>
              <a:rPr lang="es-ES" sz="1600" b="0" i="0" u="none" strike="noStrike" cap="none" dirty="0">
                <a:solidFill>
                  <a:srgbClr val="000000"/>
                </a:solidFill>
                <a:latin typeface="Arial"/>
                <a:ea typeface="Arial"/>
                <a:cs typeface="Arial"/>
                <a:sym typeface="Arial"/>
              </a:rPr>
              <a:t>Mayor transparencia de los procesos (por ejemplo, negocio, distribución...) - retroalimentación instantánea, mayor control</a:t>
            </a:r>
          </a:p>
          <a:p>
            <a:pPr marL="342900" marR="0" lvl="0" indent="-342900" algn="just" rtl="0">
              <a:lnSpc>
                <a:spcPct val="107000"/>
              </a:lnSpc>
              <a:spcBef>
                <a:spcPts val="600"/>
              </a:spcBef>
              <a:spcAft>
                <a:spcPts val="0"/>
              </a:spcAft>
              <a:buClr>
                <a:srgbClr val="000000"/>
              </a:buClr>
              <a:buSzPts val="1600"/>
              <a:buFont typeface="Noto Sans Symbols"/>
              <a:buChar char="▪"/>
            </a:pPr>
            <a:r>
              <a:rPr lang="es-ES" sz="1600" b="0" i="0" u="none" strike="noStrike" cap="none" dirty="0">
                <a:solidFill>
                  <a:srgbClr val="000000"/>
                </a:solidFill>
                <a:latin typeface="Arial"/>
                <a:ea typeface="Arial"/>
                <a:cs typeface="Arial"/>
                <a:sym typeface="Arial"/>
              </a:rPr>
              <a:t>Apertura de oportunidades para una mayor participación de los individuos (para plasmar ideas, para participar en la economía compartida/global, etc.)</a:t>
            </a:r>
          </a:p>
          <a:p>
            <a:pPr marL="342900" marR="0" lvl="0" indent="-342900" algn="just" rtl="0">
              <a:lnSpc>
                <a:spcPct val="107000"/>
              </a:lnSpc>
              <a:spcBef>
                <a:spcPts val="600"/>
              </a:spcBef>
              <a:spcAft>
                <a:spcPts val="0"/>
              </a:spcAft>
              <a:buClr>
                <a:srgbClr val="000000"/>
              </a:buClr>
              <a:buSzPts val="1600"/>
              <a:buFont typeface="Noto Sans Symbols"/>
              <a:buChar char="▪"/>
            </a:pPr>
            <a:r>
              <a:rPr lang="es-ES" sz="1600" b="0" i="0" u="none" strike="noStrike" cap="none" dirty="0">
                <a:solidFill>
                  <a:srgbClr val="000000"/>
                </a:solidFill>
                <a:latin typeface="Arial"/>
                <a:ea typeface="Arial"/>
                <a:cs typeface="Arial"/>
                <a:sym typeface="Arial"/>
              </a:rPr>
              <a:t>Democratización de las fuentes (muchos materiales educativos, contenidos, datos, programas informáticos/aplicaciones... se están poniendo a disposición de todos de forma gratuita)</a:t>
            </a:r>
            <a:endParaRPr sz="1600" b="0" i="0" u="none" strike="noStrike" cap="none" dirty="0">
              <a:solidFill>
                <a:srgbClr val="000000"/>
              </a:solidFill>
              <a:latin typeface="Arial"/>
              <a:ea typeface="Arial"/>
              <a:cs typeface="Arial"/>
              <a:sym typeface="Arial"/>
            </a:endParaRPr>
          </a:p>
        </p:txBody>
      </p:sp>
      <p:pic>
        <p:nvPicPr>
          <p:cNvPr id="294" name="Google Shape;294;p13" descr="Symbol zvednutého palce obrys"/>
          <p:cNvPicPr preferRelativeResize="0"/>
          <p:nvPr/>
        </p:nvPicPr>
        <p:blipFill rotWithShape="1">
          <a:blip r:embed="rId3">
            <a:alphaModFix/>
          </a:blip>
          <a:srcRect/>
          <a:stretch/>
        </p:blipFill>
        <p:spPr>
          <a:xfrm>
            <a:off x="636964" y="2518449"/>
            <a:ext cx="1821101" cy="1821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14</a:t>
            </a:fld>
            <a:endParaRPr/>
          </a:p>
        </p:txBody>
      </p:sp>
      <p:sp>
        <p:nvSpPr>
          <p:cNvPr id="300" name="Google Shape;300;p14"/>
          <p:cNvSpPr txBox="1"/>
          <p:nvPr/>
        </p:nvSpPr>
        <p:spPr>
          <a:xfrm>
            <a:off x="285531" y="1074531"/>
            <a:ext cx="8510100" cy="887003"/>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Clr>
                <a:srgbClr val="000000"/>
              </a:buClr>
              <a:buSzPct val="100000"/>
              <a:buFont typeface="Arial"/>
              <a:buNone/>
            </a:pPr>
            <a:r>
              <a:rPr lang="cs-CZ" sz="2800" b="0" i="0" u="none" strike="noStrike" cap="none" dirty="0">
                <a:solidFill>
                  <a:schemeClr val="lt1"/>
                </a:solidFill>
                <a:latin typeface="Arial"/>
                <a:ea typeface="Arial"/>
                <a:cs typeface="Arial"/>
                <a:sym typeface="Arial"/>
              </a:rPr>
              <a:t>5. </a:t>
            </a:r>
            <a:r>
              <a:rPr lang="es-ES" sz="2800" b="0" i="0" u="none" strike="noStrike" cap="none" dirty="0">
                <a:solidFill>
                  <a:schemeClr val="lt1"/>
                </a:solidFill>
                <a:latin typeface="Arial"/>
                <a:ea typeface="Arial"/>
                <a:cs typeface="Arial"/>
                <a:sym typeface="Arial"/>
              </a:rPr>
              <a:t>Impactos de los avances tecnológicos en la sociedad </a:t>
            </a:r>
            <a:r>
              <a:rPr lang="cs-CZ" sz="2800" b="0" i="0" u="none" strike="noStrike" cap="none" dirty="0">
                <a:solidFill>
                  <a:schemeClr val="lt1"/>
                </a:solidFill>
                <a:latin typeface="Arial"/>
                <a:ea typeface="Arial"/>
                <a:cs typeface="Arial"/>
                <a:sym typeface="Arial"/>
              </a:rPr>
              <a:t>- negativ</a:t>
            </a:r>
            <a:r>
              <a:rPr lang="es-ES" sz="2800" b="0" i="0" u="none" strike="noStrike" cap="none" dirty="0">
                <a:solidFill>
                  <a:schemeClr val="lt1"/>
                </a:solidFill>
                <a:latin typeface="Arial"/>
                <a:ea typeface="Arial"/>
                <a:cs typeface="Arial"/>
                <a:sym typeface="Arial"/>
              </a:rPr>
              <a:t>os</a:t>
            </a:r>
            <a:endParaRPr sz="2800" b="0" i="0" u="none" strike="noStrike" cap="none" dirty="0">
              <a:solidFill>
                <a:schemeClr val="lt1"/>
              </a:solidFill>
              <a:latin typeface="Arial"/>
              <a:ea typeface="Arial"/>
              <a:cs typeface="Arial"/>
              <a:sym typeface="Arial"/>
            </a:endParaRPr>
          </a:p>
        </p:txBody>
      </p:sp>
      <p:sp>
        <p:nvSpPr>
          <p:cNvPr id="301" name="Google Shape;301;p14"/>
          <p:cNvSpPr txBox="1"/>
          <p:nvPr/>
        </p:nvSpPr>
        <p:spPr>
          <a:xfrm>
            <a:off x="2023382" y="2066184"/>
            <a:ext cx="6772249" cy="461558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s-ES" sz="1600" i="0" u="none" strike="noStrike" cap="none" dirty="0">
                <a:solidFill>
                  <a:srgbClr val="000000"/>
                </a:solidFill>
                <a:latin typeface="Arial"/>
                <a:ea typeface="Arial"/>
                <a:cs typeface="Arial"/>
                <a:sym typeface="Arial"/>
              </a:rPr>
              <a:t>RIESGOS</a:t>
            </a:r>
            <a:endParaRPr sz="1600" b="0" i="0" u="none" strike="noStrike" cap="none" dirty="0">
              <a:solidFill>
                <a:srgbClr val="000000"/>
              </a:solidFill>
              <a:latin typeface="Arial"/>
              <a:ea typeface="Arial"/>
              <a:cs typeface="Arial"/>
              <a:sym typeface="Arial"/>
            </a:endParaRPr>
          </a:p>
          <a:p>
            <a:pPr marL="342900" marR="0" lvl="0" indent="-342900" algn="just" rtl="0">
              <a:lnSpc>
                <a:spcPct val="107000"/>
              </a:lnSpc>
              <a:spcBef>
                <a:spcPts val="600"/>
              </a:spcBef>
              <a:spcAft>
                <a:spcPts val="0"/>
              </a:spcAft>
              <a:buClr>
                <a:srgbClr val="000000"/>
              </a:buClr>
              <a:buSzPts val="1600"/>
              <a:buFont typeface="Noto Sans Symbols"/>
              <a:buChar char="▪"/>
            </a:pPr>
            <a:r>
              <a:rPr lang="es-ES" sz="1600" b="0" i="0" u="none" strike="noStrike" cap="none" dirty="0">
                <a:solidFill>
                  <a:srgbClr val="000000"/>
                </a:solidFill>
                <a:latin typeface="Arial"/>
                <a:ea typeface="Arial"/>
                <a:cs typeface="Arial"/>
                <a:sym typeface="Arial"/>
              </a:rPr>
              <a:t>Riesgos de seguridad, vigilancia constante (no sólo política, sino también en el trabajo - necesidad de estar siempre en línea/disponible para el empleador...)</a:t>
            </a:r>
          </a:p>
          <a:p>
            <a:pPr marL="342900" marR="0" lvl="0" indent="-342900" algn="just" rtl="0">
              <a:lnSpc>
                <a:spcPct val="107000"/>
              </a:lnSpc>
              <a:spcBef>
                <a:spcPts val="600"/>
              </a:spcBef>
              <a:spcAft>
                <a:spcPts val="0"/>
              </a:spcAft>
              <a:buClr>
                <a:srgbClr val="000000"/>
              </a:buClr>
              <a:buSzPts val="1600"/>
              <a:buFont typeface="Noto Sans Symbols"/>
              <a:buChar char="▪"/>
            </a:pPr>
            <a:r>
              <a:rPr lang="es-ES" sz="1600" b="0" i="0" u="none" strike="noStrike" cap="none" dirty="0">
                <a:solidFill>
                  <a:srgbClr val="000000"/>
                </a:solidFill>
                <a:latin typeface="Arial"/>
                <a:ea typeface="Arial"/>
                <a:cs typeface="Arial"/>
                <a:sym typeface="Arial"/>
              </a:rPr>
              <a:t>Aumento de las diferencias sociales (especialmente entre las personas que se mantienen al día con los avances de las TIC o incluso los lideran y las personas que se quedan atrás, obteniendo sólo trabajos inseguros y peor pagados, quedando socialmente excluidas); fragmentación de la sociedad (las personas se quedan sólo en su burbuja social - mayor riesgo de caer en la desinformación y el extremismo)</a:t>
            </a:r>
          </a:p>
          <a:p>
            <a:pPr marL="342900" marR="0" lvl="0" indent="-342900" algn="just" rtl="0">
              <a:lnSpc>
                <a:spcPct val="107000"/>
              </a:lnSpc>
              <a:spcBef>
                <a:spcPts val="600"/>
              </a:spcBef>
              <a:spcAft>
                <a:spcPts val="0"/>
              </a:spcAft>
              <a:buClr>
                <a:srgbClr val="000000"/>
              </a:buClr>
              <a:buSzPts val="1600"/>
              <a:buFont typeface="Noto Sans Symbols"/>
              <a:buChar char="▪"/>
            </a:pPr>
            <a:r>
              <a:rPr lang="es-ES" sz="1600" b="0" i="0" u="none" strike="noStrike" cap="none" dirty="0">
                <a:solidFill>
                  <a:srgbClr val="000000"/>
                </a:solidFill>
                <a:latin typeface="Arial"/>
                <a:ea typeface="Arial"/>
                <a:cs typeface="Arial"/>
                <a:sym typeface="Arial"/>
              </a:rPr>
              <a:t>Riesgos para la salud mental (deshumanización, comunicación principalmente a través de las TIC, predominio de las relaciones superficiales en línea...)</a:t>
            </a:r>
          </a:p>
          <a:p>
            <a:pPr marL="342900" marR="0" lvl="0" indent="-342900" algn="just" rtl="0">
              <a:lnSpc>
                <a:spcPct val="107000"/>
              </a:lnSpc>
              <a:spcBef>
                <a:spcPts val="600"/>
              </a:spcBef>
              <a:spcAft>
                <a:spcPts val="0"/>
              </a:spcAft>
              <a:buClr>
                <a:srgbClr val="000000"/>
              </a:buClr>
              <a:buSzPts val="1600"/>
              <a:buFont typeface="Noto Sans Symbols"/>
              <a:buChar char="▪"/>
            </a:pPr>
            <a:r>
              <a:rPr lang="es-ES" sz="1600" b="0" i="0" u="none" strike="noStrike" cap="none" dirty="0">
                <a:solidFill>
                  <a:srgbClr val="000000"/>
                </a:solidFill>
                <a:latin typeface="Arial"/>
                <a:ea typeface="Arial"/>
                <a:cs typeface="Arial"/>
                <a:sym typeface="Arial"/>
              </a:rPr>
              <a:t>Nuevos problemas éticos (por ejemplo, la responsabilidad por los accidentes causados por los vehículos autónomos)</a:t>
            </a:r>
            <a:endParaRPr sz="1600" b="0" i="0" u="none" strike="noStrike" cap="none" dirty="0">
              <a:solidFill>
                <a:srgbClr val="000000"/>
              </a:solidFill>
              <a:latin typeface="Arial"/>
              <a:ea typeface="Arial"/>
              <a:cs typeface="Arial"/>
              <a:sym typeface="Arial"/>
            </a:endParaRPr>
          </a:p>
        </p:txBody>
      </p:sp>
      <p:pic>
        <p:nvPicPr>
          <p:cNvPr id="302" name="Google Shape;302;p14" descr="Palec dolů obrys"/>
          <p:cNvPicPr preferRelativeResize="0"/>
          <p:nvPr/>
        </p:nvPicPr>
        <p:blipFill rotWithShape="1">
          <a:blip r:embed="rId3">
            <a:alphaModFix/>
          </a:blip>
          <a:srcRect/>
          <a:stretch/>
        </p:blipFill>
        <p:spPr>
          <a:xfrm>
            <a:off x="108550" y="2567789"/>
            <a:ext cx="1914832" cy="19148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15</a:t>
            </a:fld>
            <a:endParaRPr/>
          </a:p>
        </p:txBody>
      </p:sp>
      <p:sp>
        <p:nvSpPr>
          <p:cNvPr id="308" name="Google Shape;308;g10b78f226a2_0_0"/>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s-ES" sz="2800" b="0" i="0" u="none" strike="noStrike" cap="none" dirty="0">
                <a:solidFill>
                  <a:schemeClr val="lt1"/>
                </a:solidFill>
                <a:latin typeface="Arial"/>
                <a:ea typeface="Arial"/>
                <a:cs typeface="Arial"/>
                <a:sym typeface="Arial"/>
              </a:rPr>
              <a:t>Ejercicio</a:t>
            </a:r>
            <a:endParaRPr sz="2800" b="0" i="0" u="none" strike="noStrike" cap="none" dirty="0">
              <a:solidFill>
                <a:schemeClr val="lt1"/>
              </a:solidFill>
              <a:latin typeface="Arial"/>
              <a:ea typeface="Arial"/>
              <a:cs typeface="Arial"/>
              <a:sym typeface="Arial"/>
            </a:endParaRPr>
          </a:p>
        </p:txBody>
      </p:sp>
      <p:sp>
        <p:nvSpPr>
          <p:cNvPr id="309" name="Google Shape;309;g10b78f226a2_0_0"/>
          <p:cNvSpPr/>
          <p:nvPr/>
        </p:nvSpPr>
        <p:spPr>
          <a:xfrm>
            <a:off x="402330" y="1848299"/>
            <a:ext cx="8477700" cy="2093129"/>
          </a:xfrm>
          <a:prstGeom prst="rect">
            <a:avLst/>
          </a:prstGeom>
          <a:noFill/>
          <a:ln w="9525" cap="flat" cmpd="sng">
            <a:solidFill>
              <a:srgbClr val="A5A5A5"/>
            </a:solidFill>
            <a:prstDash val="dash"/>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dirty="0" err="1">
                <a:solidFill>
                  <a:srgbClr val="000000"/>
                </a:solidFill>
                <a:latin typeface="Arial"/>
                <a:ea typeface="Arial"/>
                <a:cs typeface="Arial"/>
                <a:sym typeface="Arial"/>
              </a:rPr>
              <a:t>Tarea</a:t>
            </a:r>
            <a:r>
              <a:rPr lang="en-US" sz="2000" b="0" i="0" u="none" strike="noStrike" cap="none" dirty="0">
                <a:solidFill>
                  <a:srgbClr val="000000"/>
                </a:solidFill>
                <a:latin typeface="Arial"/>
                <a:ea typeface="Arial"/>
                <a:cs typeface="Arial"/>
                <a:sym typeface="Arial"/>
              </a:rPr>
              <a:t>: </a:t>
            </a:r>
            <a:r>
              <a:rPr lang="es-ES" sz="2000" b="0" i="0" u="none" strike="noStrike" cap="none" dirty="0">
                <a:solidFill>
                  <a:srgbClr val="000000"/>
                </a:solidFill>
                <a:latin typeface="Arial"/>
                <a:ea typeface="Arial"/>
                <a:cs typeface="Arial"/>
                <a:sym typeface="Arial"/>
              </a:rPr>
              <a:t>Piensa en tu propia experiencia con</a:t>
            </a:r>
          </a:p>
          <a:p>
            <a:pPr marL="457200" marR="0" lvl="0" indent="-457200" algn="just" rtl="0">
              <a:lnSpc>
                <a:spcPct val="100000"/>
              </a:lnSpc>
              <a:spcBef>
                <a:spcPts val="0"/>
              </a:spcBef>
              <a:spcAft>
                <a:spcPts val="0"/>
              </a:spcAft>
              <a:buClr>
                <a:srgbClr val="000000"/>
              </a:buClr>
              <a:buSzPts val="2000"/>
              <a:buFont typeface="+mj-lt"/>
              <a:buAutoNum type="alphaLcParenR"/>
            </a:pPr>
            <a:r>
              <a:rPr lang="es-ES" sz="2000" b="0" i="0" u="none" strike="noStrike" cap="none" dirty="0">
                <a:solidFill>
                  <a:srgbClr val="000000"/>
                </a:solidFill>
                <a:latin typeface="Arial"/>
                <a:ea typeface="Arial"/>
                <a:cs typeface="Arial"/>
                <a:sym typeface="Arial"/>
              </a:rPr>
              <a:t>Beneficios/buenos impactos de las tecnologías en tu vida</a:t>
            </a:r>
          </a:p>
          <a:p>
            <a:pPr marL="457200" marR="0" lvl="0" indent="-457200" algn="just" rtl="0">
              <a:lnSpc>
                <a:spcPct val="100000"/>
              </a:lnSpc>
              <a:spcBef>
                <a:spcPts val="0"/>
              </a:spcBef>
              <a:spcAft>
                <a:spcPts val="0"/>
              </a:spcAft>
              <a:buClr>
                <a:srgbClr val="000000"/>
              </a:buClr>
              <a:buSzPts val="2000"/>
              <a:buFont typeface="+mj-lt"/>
              <a:buAutoNum type="alphaLcParenR"/>
            </a:pPr>
            <a:r>
              <a:rPr lang="es-ES" sz="2000" b="0" i="0" u="none" strike="noStrike" cap="none" dirty="0">
                <a:solidFill>
                  <a:srgbClr val="000000"/>
                </a:solidFill>
                <a:latin typeface="Arial"/>
                <a:ea typeface="Arial"/>
                <a:cs typeface="Arial"/>
                <a:sym typeface="Arial"/>
              </a:rPr>
              <a:t>Impactos negativos/riesgos en tu vida</a:t>
            </a:r>
          </a:p>
          <a:p>
            <a:pPr marR="0" lvl="0" algn="just" rtl="0">
              <a:lnSpc>
                <a:spcPct val="100000"/>
              </a:lnSpc>
              <a:spcBef>
                <a:spcPts val="0"/>
              </a:spcBef>
              <a:spcAft>
                <a:spcPts val="0"/>
              </a:spcAft>
              <a:buClr>
                <a:srgbClr val="000000"/>
              </a:buClr>
              <a:buSzPts val="2000"/>
            </a:pPr>
            <a:r>
              <a:rPr lang="es-ES" sz="2000" b="0" i="0" u="none" strike="noStrike" cap="none" dirty="0">
                <a:solidFill>
                  <a:srgbClr val="000000"/>
                </a:solidFill>
                <a:latin typeface="Arial"/>
                <a:ea typeface="Arial"/>
                <a:cs typeface="Arial"/>
                <a:sym typeface="Arial"/>
              </a:rPr>
              <a:t>¿Puedes pensar en algunas soluciones para evitar los impactos negativos?</a:t>
            </a:r>
          </a:p>
          <a:p>
            <a:pPr marR="0" lvl="0" algn="just" rtl="0">
              <a:lnSpc>
                <a:spcPct val="100000"/>
              </a:lnSpc>
              <a:spcBef>
                <a:spcPts val="0"/>
              </a:spcBef>
              <a:spcAft>
                <a:spcPts val="0"/>
              </a:spcAft>
              <a:buClr>
                <a:srgbClr val="000000"/>
              </a:buClr>
              <a:buSzPts val="2000"/>
            </a:pPr>
            <a:endParaRPr lang="es-ES" sz="2000" b="0" i="0" u="none" strike="noStrike" cap="none" dirty="0">
              <a:solidFill>
                <a:srgbClr val="000000"/>
              </a:solidFill>
              <a:latin typeface="Arial"/>
              <a:ea typeface="Arial"/>
              <a:cs typeface="Arial"/>
              <a:sym typeface="Arial"/>
            </a:endParaRPr>
          </a:p>
          <a:p>
            <a:pPr marR="0" lvl="0" algn="just" rtl="0">
              <a:lnSpc>
                <a:spcPct val="100000"/>
              </a:lnSpc>
              <a:spcBef>
                <a:spcPts val="0"/>
              </a:spcBef>
              <a:spcAft>
                <a:spcPts val="0"/>
              </a:spcAft>
              <a:buClr>
                <a:srgbClr val="000000"/>
              </a:buClr>
              <a:buSzPts val="2000"/>
            </a:pPr>
            <a:endParaRPr sz="20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s-ES" sz="2000" b="0" i="0" u="none" strike="noStrike" cap="none" dirty="0">
                <a:solidFill>
                  <a:srgbClr val="000000"/>
                </a:solidFill>
                <a:latin typeface="Arial"/>
                <a:ea typeface="Arial"/>
                <a:cs typeface="Arial"/>
                <a:sym typeface="Arial"/>
              </a:rPr>
              <a:t>Debate de los alumnos: </a:t>
            </a:r>
            <a:endParaRPr dirty="0"/>
          </a:p>
          <a:p>
            <a:pPr marL="0" marR="0" lvl="0" indent="0" algn="just" rtl="0">
              <a:lnSpc>
                <a:spcPct val="100000"/>
              </a:lnSpc>
              <a:spcBef>
                <a:spcPts val="0"/>
              </a:spcBef>
              <a:spcAft>
                <a:spcPts val="0"/>
              </a:spcAft>
              <a:buClr>
                <a:srgbClr val="000000"/>
              </a:buClr>
              <a:buSzPts val="2000"/>
              <a:buFont typeface="Arial"/>
              <a:buNone/>
            </a:pPr>
            <a:r>
              <a:rPr lang="es-ES" sz="2000" b="0" i="0" u="none" strike="noStrike" cap="none" dirty="0">
                <a:solidFill>
                  <a:srgbClr val="000000"/>
                </a:solidFill>
                <a:latin typeface="Arial"/>
                <a:ea typeface="Arial"/>
                <a:cs typeface="Arial"/>
                <a:sym typeface="Arial"/>
              </a:rPr>
              <a:t>Después de que los alumnos hayan estudiado la cápsula y hayan pensado en las preguntas anteriores, el profesor organiza un debate en grupo, ya sea en línea o en clase. Los alumnos aportan sus propias experiencias sobre las repercusiones positivas/negativas de las nuevas tecnologías en sus vidas y tienen la oportunidad de compartir sus ideas de solución. No hay respuestas correctas o incorrectas. El profesor facilita y modera el debate. </a:t>
            </a:r>
            <a:endParaRPr sz="2000" b="0" i="0" u="none" strike="noStrike" cap="none" dirty="0">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7"/>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16</a:t>
            </a:fld>
            <a:endParaRPr/>
          </a:p>
        </p:txBody>
      </p:sp>
      <p:sp>
        <p:nvSpPr>
          <p:cNvPr id="523" name="Google Shape;523;p37"/>
          <p:cNvSpPr txBox="1"/>
          <p:nvPr/>
        </p:nvSpPr>
        <p:spPr>
          <a:xfrm>
            <a:off x="285531" y="1074531"/>
            <a:ext cx="8510100" cy="5445331"/>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t" anchorCtr="0">
            <a:normAutofit/>
          </a:bodyPr>
          <a:lstStyle/>
          <a:p>
            <a:pPr marL="742950" marR="0" lvl="0" indent="-742950" algn="l" rtl="0">
              <a:lnSpc>
                <a:spcPct val="9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a:p>
            <a:pPr marL="742950" marR="0" lvl="0" indent="-742950" algn="l" rtl="0">
              <a:lnSpc>
                <a:spcPct val="90000"/>
              </a:lnSpc>
              <a:spcBef>
                <a:spcPts val="0"/>
              </a:spcBef>
              <a:spcAft>
                <a:spcPts val="0"/>
              </a:spcAft>
              <a:buClr>
                <a:srgbClr val="000000"/>
              </a:buClr>
              <a:buSzPts val="2400"/>
              <a:buFont typeface="Arial"/>
              <a:buNone/>
            </a:pPr>
            <a:r>
              <a:rPr lang="es-ES" sz="2400" b="0" i="0" u="none" strike="noStrike" cap="none" dirty="0">
                <a:solidFill>
                  <a:schemeClr val="lt1"/>
                </a:solidFill>
                <a:latin typeface="Arial"/>
                <a:ea typeface="Arial"/>
                <a:cs typeface="Arial"/>
                <a:sym typeface="Arial"/>
              </a:rPr>
              <a:t>Cuestionario de validación de la cápsula</a:t>
            </a:r>
            <a:endParaRPr sz="2400" b="0" i="0" u="none" strike="noStrike" cap="none" dirty="0">
              <a:solidFill>
                <a:schemeClr val="lt1"/>
              </a:solidFill>
              <a:latin typeface="Arial"/>
              <a:ea typeface="Arial"/>
              <a:cs typeface="Arial"/>
              <a:sym typeface="Arial"/>
            </a:endParaRPr>
          </a:p>
        </p:txBody>
      </p:sp>
      <p:sp>
        <p:nvSpPr>
          <p:cNvPr id="524" name="Google Shape;524;p37"/>
          <p:cNvSpPr/>
          <p:nvPr/>
        </p:nvSpPr>
        <p:spPr>
          <a:xfrm>
            <a:off x="348369" y="3589447"/>
            <a:ext cx="8367731" cy="138499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s-ES" sz="2100" b="0" i="0" u="none" strike="noStrike" cap="none" dirty="0">
                <a:solidFill>
                  <a:srgbClr val="C5D8F1"/>
                </a:solidFill>
                <a:latin typeface="Arial"/>
                <a:ea typeface="Arial"/>
                <a:cs typeface="Arial"/>
                <a:sym typeface="Arial"/>
              </a:rPr>
              <a:t>El siguiente cuestionario consta de 5 preguntas que deberá responder para confirmar su comprensión de la presente cápsula.</a:t>
            </a:r>
          </a:p>
          <a:p>
            <a:pPr marL="0" marR="0" lvl="0" indent="0" algn="just" rtl="0">
              <a:lnSpc>
                <a:spcPct val="100000"/>
              </a:lnSpc>
              <a:spcBef>
                <a:spcPts val="0"/>
              </a:spcBef>
              <a:spcAft>
                <a:spcPts val="0"/>
              </a:spcAft>
              <a:buNone/>
            </a:pPr>
            <a:endParaRPr sz="2100" b="0" i="0" u="none" strike="noStrike" cap="none" dirty="0">
              <a:solidFill>
                <a:srgbClr val="C5D8F1"/>
              </a:solidFill>
              <a:latin typeface="Arial"/>
              <a:ea typeface="Arial"/>
              <a:cs typeface="Arial"/>
              <a:sym typeface="Arial"/>
            </a:endParaRPr>
          </a:p>
          <a:p>
            <a:pPr marL="0" marR="0" lvl="0" indent="0" algn="just" rtl="0">
              <a:lnSpc>
                <a:spcPct val="100000"/>
              </a:lnSpc>
              <a:spcBef>
                <a:spcPts val="0"/>
              </a:spcBef>
              <a:spcAft>
                <a:spcPts val="0"/>
              </a:spcAft>
              <a:buNone/>
            </a:pPr>
            <a:r>
              <a:rPr lang="es-ES" sz="2100" b="0" i="0" u="none" strike="noStrike" cap="none" dirty="0">
                <a:solidFill>
                  <a:srgbClr val="C5D8F1"/>
                </a:solidFill>
                <a:latin typeface="Arial"/>
                <a:ea typeface="Arial"/>
                <a:cs typeface="Arial"/>
                <a:sym typeface="Arial"/>
              </a:rPr>
              <a:t>Cada respuesta correcta vale 1 punto. No hay puntos por los errores</a:t>
            </a:r>
            <a:endParaRPr dirty="0"/>
          </a:p>
        </p:txBody>
      </p:sp>
      <p:sp>
        <p:nvSpPr>
          <p:cNvPr id="525" name="Google Shape;525;p37">
            <a:hlinkClick r:id="" action="ppaction://hlinkshowjump?jump=nextslide"/>
          </p:cNvPr>
          <p:cNvSpPr/>
          <p:nvPr/>
        </p:nvSpPr>
        <p:spPr>
          <a:xfrm>
            <a:off x="7474187" y="5832263"/>
            <a:ext cx="903249" cy="490653"/>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8"/>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17</a:t>
            </a:fld>
            <a:endParaRPr/>
          </a:p>
        </p:txBody>
      </p:sp>
      <p:sp>
        <p:nvSpPr>
          <p:cNvPr id="531" name="Google Shape;531;p38"/>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fr-FR" sz="2400" b="0" i="0" u="none" strike="noStrike" cap="none" dirty="0">
                <a:solidFill>
                  <a:schemeClr val="lt1"/>
                </a:solidFill>
                <a:latin typeface="Arial"/>
                <a:ea typeface="Arial"/>
                <a:cs typeface="Arial"/>
                <a:sym typeface="Arial"/>
              </a:rPr>
              <a:t>Test de </a:t>
            </a:r>
            <a:r>
              <a:rPr lang="fr-FR" sz="2400" b="0" i="0" u="none" strike="noStrike" cap="none" dirty="0" err="1">
                <a:solidFill>
                  <a:schemeClr val="lt1"/>
                </a:solidFill>
                <a:latin typeface="Arial"/>
                <a:ea typeface="Arial"/>
                <a:cs typeface="Arial"/>
                <a:sym typeface="Arial"/>
              </a:rPr>
              <a:t>autoevaluación</a:t>
            </a:r>
            <a:endParaRPr sz="2400" b="0" i="0" u="none" strike="noStrike" cap="none" dirty="0">
              <a:solidFill>
                <a:schemeClr val="lt1"/>
              </a:solidFill>
              <a:latin typeface="Arial"/>
              <a:ea typeface="Arial"/>
              <a:cs typeface="Arial"/>
              <a:sym typeface="Arial"/>
            </a:endParaRPr>
          </a:p>
        </p:txBody>
      </p:sp>
      <p:sp>
        <p:nvSpPr>
          <p:cNvPr id="532" name="Google Shape;532;p38"/>
          <p:cNvSpPr txBox="1"/>
          <p:nvPr/>
        </p:nvSpPr>
        <p:spPr>
          <a:xfrm>
            <a:off x="285530" y="1951463"/>
            <a:ext cx="8858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err="1">
                <a:solidFill>
                  <a:srgbClr val="000000"/>
                </a:solidFill>
                <a:latin typeface="Arial"/>
                <a:ea typeface="Arial"/>
                <a:cs typeface="Arial"/>
                <a:sym typeface="Arial"/>
              </a:rPr>
              <a:t>Pregunta</a:t>
            </a:r>
            <a:r>
              <a:rPr lang="en-GB" sz="1800" b="1" i="0" u="none" strike="noStrike" cap="none" dirty="0">
                <a:solidFill>
                  <a:srgbClr val="000000"/>
                </a:solidFill>
                <a:latin typeface="Arial"/>
                <a:ea typeface="Arial"/>
                <a:cs typeface="Arial"/>
                <a:sym typeface="Arial"/>
              </a:rPr>
              <a:t> n°1 :</a:t>
            </a:r>
            <a:endParaRPr lang="en-GB" dirty="0"/>
          </a:p>
          <a:p>
            <a:pPr marL="0" marR="0" lvl="0" indent="0" algn="l" rtl="0">
              <a:lnSpc>
                <a:spcPct val="100000"/>
              </a:lnSpc>
              <a:spcBef>
                <a:spcPts val="0"/>
              </a:spcBef>
              <a:spcAft>
                <a:spcPts val="0"/>
              </a:spcAft>
              <a:buNone/>
            </a:pPr>
            <a:r>
              <a:rPr lang="es-ES" sz="1800" dirty="0">
                <a:solidFill>
                  <a:schemeClr val="dk1"/>
                </a:solidFill>
              </a:rPr>
              <a:t>¿Cómo se suele denominar la tendencia actual de desarrollo rápido de la tecnología?</a:t>
            </a:r>
            <a:endParaRPr lang="en-GB" dirty="0"/>
          </a:p>
        </p:txBody>
      </p:sp>
      <p:sp>
        <p:nvSpPr>
          <p:cNvPr id="533" name="Google Shape;533;p38"/>
          <p:cNvSpPr/>
          <p:nvPr/>
        </p:nvSpPr>
        <p:spPr>
          <a:xfrm>
            <a:off x="1828797" y="2744634"/>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err="1">
                <a:solidFill>
                  <a:schemeClr val="dk2"/>
                </a:solidFill>
                <a:latin typeface="Arial"/>
                <a:ea typeface="Arial"/>
                <a:cs typeface="Arial"/>
                <a:sym typeface="Arial"/>
              </a:rPr>
              <a:t>Movilidad</a:t>
            </a:r>
            <a:r>
              <a:rPr lang="en-GB" sz="1600" b="0" i="0" u="none" strike="noStrike" cap="none" dirty="0">
                <a:solidFill>
                  <a:schemeClr val="dk2"/>
                </a:solidFill>
                <a:latin typeface="Arial"/>
                <a:ea typeface="Arial"/>
                <a:cs typeface="Arial"/>
                <a:sym typeface="Arial"/>
              </a:rPr>
              <a:t> </a:t>
            </a:r>
            <a:r>
              <a:rPr lang="en-GB" sz="1600" b="0" i="0" u="none" strike="noStrike" cap="none" dirty="0" err="1">
                <a:solidFill>
                  <a:schemeClr val="dk2"/>
                </a:solidFill>
                <a:latin typeface="Arial"/>
                <a:ea typeface="Arial"/>
                <a:cs typeface="Arial"/>
                <a:sym typeface="Arial"/>
              </a:rPr>
              <a:t>autónoma</a:t>
            </a:r>
            <a:endParaRPr lang="en-GB" sz="1600" b="0" i="0" u="none" strike="noStrike" cap="none" dirty="0">
              <a:solidFill>
                <a:schemeClr val="dk2"/>
              </a:solidFill>
              <a:latin typeface="Arial"/>
              <a:ea typeface="Arial"/>
              <a:cs typeface="Arial"/>
              <a:sym typeface="Arial"/>
            </a:endParaRPr>
          </a:p>
        </p:txBody>
      </p:sp>
      <p:sp>
        <p:nvSpPr>
          <p:cNvPr id="534" name="Google Shape;534;p38"/>
          <p:cNvSpPr/>
          <p:nvPr/>
        </p:nvSpPr>
        <p:spPr>
          <a:xfrm>
            <a:off x="1828799" y="3556093"/>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dirty="0">
                <a:solidFill>
                  <a:schemeClr val="dk2"/>
                </a:solidFill>
                <a:latin typeface="Arial"/>
                <a:ea typeface="Arial"/>
                <a:cs typeface="Arial"/>
                <a:sym typeface="Arial"/>
              </a:rPr>
              <a:t>4ª revolución industrial, a veces incluso 5ª</a:t>
            </a:r>
            <a:endParaRPr lang="en-GB" sz="1600" b="0" i="0" u="none" strike="noStrike" cap="none" dirty="0">
              <a:solidFill>
                <a:schemeClr val="dk2"/>
              </a:solidFill>
              <a:latin typeface="Arial"/>
              <a:ea typeface="Arial"/>
              <a:cs typeface="Arial"/>
              <a:sym typeface="Arial"/>
            </a:endParaRPr>
          </a:p>
        </p:txBody>
      </p:sp>
      <p:sp>
        <p:nvSpPr>
          <p:cNvPr id="535" name="Google Shape;535;p38"/>
          <p:cNvSpPr/>
          <p:nvPr/>
        </p:nvSpPr>
        <p:spPr>
          <a:xfrm>
            <a:off x="1828799" y="4367552"/>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a:solidFill>
                  <a:schemeClr val="dk2"/>
                </a:solidFill>
                <a:latin typeface="Arial"/>
                <a:ea typeface="Arial"/>
                <a:cs typeface="Arial"/>
                <a:sym typeface="Arial"/>
              </a:rPr>
              <a:t>1ª </a:t>
            </a:r>
            <a:r>
              <a:rPr lang="en-GB" sz="1600" b="0" i="0" u="none" strike="noStrike" cap="none" dirty="0" err="1">
                <a:solidFill>
                  <a:schemeClr val="dk2"/>
                </a:solidFill>
                <a:latin typeface="Arial"/>
                <a:ea typeface="Arial"/>
                <a:cs typeface="Arial"/>
                <a:sym typeface="Arial"/>
              </a:rPr>
              <a:t>revolución</a:t>
            </a:r>
            <a:r>
              <a:rPr lang="en-GB" sz="1600" b="0" i="0" u="none" strike="noStrike" cap="none" dirty="0">
                <a:solidFill>
                  <a:schemeClr val="dk2"/>
                </a:solidFill>
                <a:latin typeface="Arial"/>
                <a:ea typeface="Arial"/>
                <a:cs typeface="Arial"/>
                <a:sym typeface="Arial"/>
              </a:rPr>
              <a:t> industrial</a:t>
            </a:r>
          </a:p>
        </p:txBody>
      </p:sp>
      <p:sp>
        <p:nvSpPr>
          <p:cNvPr id="536" name="Google Shape;536;p38"/>
          <p:cNvSpPr/>
          <p:nvPr/>
        </p:nvSpPr>
        <p:spPr>
          <a:xfrm>
            <a:off x="1828798" y="5179011"/>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a:solidFill>
                  <a:schemeClr val="dk2"/>
                </a:solidFill>
                <a:latin typeface="Arial"/>
                <a:ea typeface="Arial"/>
                <a:cs typeface="Arial"/>
                <a:sym typeface="Arial"/>
              </a:rPr>
              <a:t>Sistema </a:t>
            </a:r>
            <a:r>
              <a:rPr lang="en-GB" sz="1600" b="0" i="0" u="none" strike="noStrike" cap="none" dirty="0" err="1">
                <a:solidFill>
                  <a:schemeClr val="dk2"/>
                </a:solidFill>
                <a:latin typeface="Arial"/>
                <a:ea typeface="Arial"/>
                <a:cs typeface="Arial"/>
                <a:sym typeface="Arial"/>
              </a:rPr>
              <a:t>ciberfísico</a:t>
            </a:r>
            <a:endParaRPr lang="en-GB"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9"/>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18</a:t>
            </a:fld>
            <a:endParaRPr/>
          </a:p>
        </p:txBody>
      </p:sp>
      <p:sp>
        <p:nvSpPr>
          <p:cNvPr id="543" name="Google Shape;543;p39"/>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fr-FR" sz="2400" b="0" i="0" u="none" strike="noStrike" cap="none" dirty="0">
                <a:solidFill>
                  <a:schemeClr val="lt1"/>
                </a:solidFill>
                <a:latin typeface="Arial"/>
                <a:ea typeface="Arial"/>
                <a:cs typeface="Arial"/>
                <a:sym typeface="Arial"/>
              </a:rPr>
              <a:t>Test de </a:t>
            </a:r>
            <a:r>
              <a:rPr lang="fr-FR" sz="2400" b="0" i="0" u="none" strike="noStrike" cap="none" dirty="0" err="1">
                <a:solidFill>
                  <a:schemeClr val="lt1"/>
                </a:solidFill>
                <a:latin typeface="Arial"/>
                <a:ea typeface="Arial"/>
                <a:cs typeface="Arial"/>
                <a:sym typeface="Arial"/>
              </a:rPr>
              <a:t>autoevaluación</a:t>
            </a:r>
            <a:endParaRPr lang="fr-FR" sz="2400" b="0" i="0" u="none" strike="noStrike" cap="none" dirty="0">
              <a:solidFill>
                <a:schemeClr val="lt1"/>
              </a:solidFill>
              <a:latin typeface="Arial"/>
              <a:ea typeface="Arial"/>
              <a:cs typeface="Arial"/>
              <a:sym typeface="Arial"/>
            </a:endParaRPr>
          </a:p>
        </p:txBody>
      </p:sp>
      <p:sp>
        <p:nvSpPr>
          <p:cNvPr id="544" name="Google Shape;544;p39"/>
          <p:cNvSpPr txBox="1"/>
          <p:nvPr/>
        </p:nvSpPr>
        <p:spPr>
          <a:xfrm>
            <a:off x="285531" y="1951463"/>
            <a:ext cx="85101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err="1">
                <a:solidFill>
                  <a:srgbClr val="000000"/>
                </a:solidFill>
                <a:latin typeface="Arial"/>
                <a:ea typeface="Arial"/>
                <a:cs typeface="Arial"/>
                <a:sym typeface="Arial"/>
              </a:rPr>
              <a:t>Pregunta</a:t>
            </a:r>
            <a:r>
              <a:rPr lang="en-GB" sz="1800" b="1" i="0" u="none" strike="noStrike" cap="none" dirty="0">
                <a:solidFill>
                  <a:srgbClr val="000000"/>
                </a:solidFill>
                <a:latin typeface="Arial"/>
                <a:ea typeface="Arial"/>
                <a:cs typeface="Arial"/>
                <a:sym typeface="Arial"/>
              </a:rPr>
              <a:t> n°2 :</a:t>
            </a:r>
            <a:endParaRPr lang="en-GB" dirty="0"/>
          </a:p>
          <a:p>
            <a:pPr marL="0" marR="0" lvl="0" indent="0" algn="just"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¿Qué diferencia a la actual 4ª revolución industrial de las anteriores?</a:t>
            </a:r>
            <a:endParaRPr lang="en-GB" dirty="0"/>
          </a:p>
        </p:txBody>
      </p:sp>
      <p:sp>
        <p:nvSpPr>
          <p:cNvPr id="545" name="Google Shape;545;p39"/>
          <p:cNvSpPr/>
          <p:nvPr/>
        </p:nvSpPr>
        <p:spPr>
          <a:xfrm>
            <a:off x="1561171" y="3099425"/>
            <a:ext cx="5765182" cy="45285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err="1">
                <a:solidFill>
                  <a:schemeClr val="dk2"/>
                </a:solidFill>
                <a:latin typeface="Arial"/>
                <a:ea typeface="Arial"/>
                <a:cs typeface="Arial"/>
                <a:sym typeface="Arial"/>
              </a:rPr>
              <a:t>Ordenadores</a:t>
            </a:r>
            <a:endParaRPr lang="en-GB" sz="1600" b="0" i="0" u="none" strike="noStrike" cap="none" dirty="0">
              <a:solidFill>
                <a:schemeClr val="dk2"/>
              </a:solidFill>
              <a:latin typeface="Arial"/>
              <a:ea typeface="Arial"/>
              <a:cs typeface="Arial"/>
              <a:sym typeface="Arial"/>
            </a:endParaRPr>
          </a:p>
        </p:txBody>
      </p:sp>
      <p:sp>
        <p:nvSpPr>
          <p:cNvPr id="546" name="Google Shape;546;p39"/>
          <p:cNvSpPr/>
          <p:nvPr/>
        </p:nvSpPr>
        <p:spPr>
          <a:xfrm>
            <a:off x="1561170" y="3910884"/>
            <a:ext cx="5765182" cy="45285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dirty="0" err="1">
                <a:solidFill>
                  <a:schemeClr val="dk2"/>
                </a:solidFill>
              </a:rPr>
              <a:t>Responsabilidad</a:t>
            </a:r>
            <a:r>
              <a:rPr lang="en-GB" sz="1600" dirty="0">
                <a:solidFill>
                  <a:schemeClr val="dk2"/>
                </a:solidFill>
              </a:rPr>
              <a:t> </a:t>
            </a:r>
            <a:r>
              <a:rPr lang="en-GB" sz="1600" dirty="0" err="1">
                <a:solidFill>
                  <a:schemeClr val="dk2"/>
                </a:solidFill>
              </a:rPr>
              <a:t>medioambiental</a:t>
            </a:r>
            <a:endParaRPr lang="en-GB" sz="1600" b="0" i="0" u="none" strike="noStrike" cap="none" dirty="0">
              <a:solidFill>
                <a:schemeClr val="dk2"/>
              </a:solidFill>
              <a:latin typeface="Arial"/>
              <a:ea typeface="Arial"/>
              <a:cs typeface="Arial"/>
              <a:sym typeface="Arial"/>
            </a:endParaRPr>
          </a:p>
        </p:txBody>
      </p:sp>
      <p:sp>
        <p:nvSpPr>
          <p:cNvPr id="547" name="Google Shape;547;p39"/>
          <p:cNvSpPr/>
          <p:nvPr/>
        </p:nvSpPr>
        <p:spPr>
          <a:xfrm>
            <a:off x="1561170" y="4722343"/>
            <a:ext cx="5765182" cy="45285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dirty="0">
                <a:solidFill>
                  <a:schemeClr val="dk2"/>
                </a:solidFill>
                <a:latin typeface="Arial"/>
                <a:ea typeface="Arial"/>
                <a:cs typeface="Arial"/>
                <a:sym typeface="Arial"/>
              </a:rPr>
              <a:t>Nada, sólo un número arriba</a:t>
            </a:r>
            <a:endParaRPr lang="en-GB" sz="1600" b="0" i="0" u="none" strike="noStrike" cap="none" dirty="0">
              <a:solidFill>
                <a:schemeClr val="dk2"/>
              </a:solidFill>
              <a:latin typeface="Arial"/>
              <a:ea typeface="Arial"/>
              <a:cs typeface="Arial"/>
              <a:sym typeface="Arial"/>
            </a:endParaRPr>
          </a:p>
        </p:txBody>
      </p:sp>
      <p:sp>
        <p:nvSpPr>
          <p:cNvPr id="548" name="Google Shape;548;p39"/>
          <p:cNvSpPr/>
          <p:nvPr/>
        </p:nvSpPr>
        <p:spPr>
          <a:xfrm>
            <a:off x="1561169" y="5533802"/>
            <a:ext cx="5765182" cy="45285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err="1">
                <a:solidFill>
                  <a:schemeClr val="dk2"/>
                </a:solidFill>
                <a:latin typeface="Arial"/>
                <a:ea typeface="Arial"/>
                <a:cs typeface="Arial"/>
                <a:sym typeface="Arial"/>
              </a:rPr>
              <a:t>Sistemas</a:t>
            </a:r>
            <a:r>
              <a:rPr lang="en-GB" sz="1600" b="0" i="0" u="none" strike="noStrike" cap="none" dirty="0">
                <a:solidFill>
                  <a:schemeClr val="dk2"/>
                </a:solidFill>
                <a:latin typeface="Arial"/>
                <a:ea typeface="Arial"/>
                <a:cs typeface="Arial"/>
                <a:sym typeface="Arial"/>
              </a:rPr>
              <a:t> </a:t>
            </a:r>
            <a:r>
              <a:rPr lang="en-GB" sz="1600" b="0" i="0" u="none" strike="noStrike" cap="none" dirty="0" err="1">
                <a:solidFill>
                  <a:schemeClr val="dk2"/>
                </a:solidFill>
                <a:latin typeface="Arial"/>
                <a:ea typeface="Arial"/>
                <a:cs typeface="Arial"/>
                <a:sym typeface="Arial"/>
              </a:rPr>
              <a:t>ciberfísicos</a:t>
            </a:r>
            <a:endParaRPr lang="en-GB"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19</a:t>
            </a:fld>
            <a:endParaRPr/>
          </a:p>
        </p:txBody>
      </p:sp>
      <p:sp>
        <p:nvSpPr>
          <p:cNvPr id="554" name="Google Shape;554;p40"/>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fr-FR" sz="2400" b="0" i="0" u="none" strike="noStrike" cap="none" dirty="0">
                <a:solidFill>
                  <a:schemeClr val="lt1"/>
                </a:solidFill>
                <a:latin typeface="Arial"/>
                <a:ea typeface="Arial"/>
                <a:cs typeface="Arial"/>
                <a:sym typeface="Arial"/>
              </a:rPr>
              <a:t>Test de </a:t>
            </a:r>
            <a:r>
              <a:rPr lang="fr-FR" sz="2400" b="0" i="0" u="none" strike="noStrike" cap="none" dirty="0" err="1">
                <a:solidFill>
                  <a:schemeClr val="lt1"/>
                </a:solidFill>
                <a:latin typeface="Arial"/>
                <a:ea typeface="Arial"/>
                <a:cs typeface="Arial"/>
                <a:sym typeface="Arial"/>
              </a:rPr>
              <a:t>autoevaluación</a:t>
            </a:r>
            <a:endParaRPr lang="fr-FR" sz="2400" b="0" i="0" u="none" strike="noStrike" cap="none" dirty="0">
              <a:solidFill>
                <a:schemeClr val="lt1"/>
              </a:solidFill>
              <a:latin typeface="Arial"/>
              <a:ea typeface="Arial"/>
              <a:cs typeface="Arial"/>
              <a:sym typeface="Arial"/>
            </a:endParaRPr>
          </a:p>
        </p:txBody>
      </p:sp>
      <p:sp>
        <p:nvSpPr>
          <p:cNvPr id="555" name="Google Shape;555;p40"/>
          <p:cNvSpPr txBox="1"/>
          <p:nvPr/>
        </p:nvSpPr>
        <p:spPr>
          <a:xfrm>
            <a:off x="285531" y="1951463"/>
            <a:ext cx="85101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err="1">
                <a:solidFill>
                  <a:srgbClr val="000000"/>
                </a:solidFill>
                <a:latin typeface="Arial"/>
                <a:ea typeface="Arial"/>
                <a:cs typeface="Arial"/>
                <a:sym typeface="Arial"/>
              </a:rPr>
              <a:t>Pregunta</a:t>
            </a:r>
            <a:r>
              <a:rPr lang="en-GB" sz="1800" b="1" i="0" u="none" strike="noStrike" cap="none" dirty="0">
                <a:solidFill>
                  <a:srgbClr val="000000"/>
                </a:solidFill>
                <a:latin typeface="Arial"/>
                <a:ea typeface="Arial"/>
                <a:cs typeface="Arial"/>
                <a:sym typeface="Arial"/>
              </a:rPr>
              <a:t> n°3 :</a:t>
            </a:r>
            <a:endParaRPr lang="en-GB" dirty="0"/>
          </a:p>
          <a:p>
            <a:pPr marL="0" marR="0" lvl="0" indent="0" algn="l"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¿Cuál de las siguientes opciones NO se encuentra entre las tendencias tecnológicas actuales que marcarán el futuro de la DUM?</a:t>
            </a:r>
            <a:endParaRPr lang="en-GB" dirty="0"/>
          </a:p>
        </p:txBody>
      </p:sp>
      <p:sp>
        <p:nvSpPr>
          <p:cNvPr id="556" name="Google Shape;556;p40"/>
          <p:cNvSpPr/>
          <p:nvPr/>
        </p:nvSpPr>
        <p:spPr>
          <a:xfrm>
            <a:off x="1828802" y="3145581"/>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err="1">
                <a:solidFill>
                  <a:schemeClr val="dk2"/>
                </a:solidFill>
                <a:latin typeface="Arial"/>
                <a:ea typeface="Arial"/>
                <a:cs typeface="Arial"/>
                <a:sym typeface="Arial"/>
              </a:rPr>
              <a:t>Movilidad</a:t>
            </a:r>
            <a:r>
              <a:rPr lang="en-GB" sz="1600" b="0" i="0" u="none" strike="noStrike" cap="none" dirty="0">
                <a:solidFill>
                  <a:schemeClr val="dk2"/>
                </a:solidFill>
                <a:latin typeface="Arial"/>
                <a:ea typeface="Arial"/>
                <a:cs typeface="Arial"/>
                <a:sym typeface="Arial"/>
              </a:rPr>
              <a:t> </a:t>
            </a:r>
            <a:r>
              <a:rPr lang="en-GB" sz="1600" b="0" i="0" u="none" strike="noStrike" cap="none" dirty="0" err="1">
                <a:solidFill>
                  <a:schemeClr val="dk2"/>
                </a:solidFill>
                <a:latin typeface="Arial"/>
                <a:ea typeface="Arial"/>
                <a:cs typeface="Arial"/>
                <a:sym typeface="Arial"/>
              </a:rPr>
              <a:t>autónoma</a:t>
            </a:r>
            <a:endParaRPr lang="en-GB" sz="1600" b="0" i="0" u="none" strike="noStrike" cap="none" dirty="0">
              <a:solidFill>
                <a:schemeClr val="dk2"/>
              </a:solidFill>
              <a:latin typeface="Arial"/>
              <a:ea typeface="Arial"/>
              <a:cs typeface="Arial"/>
              <a:sym typeface="Arial"/>
            </a:endParaRPr>
          </a:p>
        </p:txBody>
      </p:sp>
      <p:sp>
        <p:nvSpPr>
          <p:cNvPr id="557" name="Google Shape;557;p40"/>
          <p:cNvSpPr/>
          <p:nvPr/>
        </p:nvSpPr>
        <p:spPr>
          <a:xfrm>
            <a:off x="1828801" y="3957040"/>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err="1">
                <a:solidFill>
                  <a:schemeClr val="dk2"/>
                </a:solidFill>
                <a:latin typeface="Arial"/>
                <a:ea typeface="Arial"/>
                <a:cs typeface="Arial"/>
                <a:sym typeface="Arial"/>
              </a:rPr>
              <a:t>Interconectividad</a:t>
            </a:r>
            <a:endParaRPr lang="en-GB" sz="1600" b="0" i="0" u="none" strike="noStrike" cap="none" dirty="0">
              <a:solidFill>
                <a:schemeClr val="dk2"/>
              </a:solidFill>
              <a:latin typeface="Arial"/>
              <a:ea typeface="Arial"/>
              <a:cs typeface="Arial"/>
              <a:sym typeface="Arial"/>
            </a:endParaRPr>
          </a:p>
        </p:txBody>
      </p:sp>
      <p:sp>
        <p:nvSpPr>
          <p:cNvPr id="558" name="Google Shape;558;p40"/>
          <p:cNvSpPr/>
          <p:nvPr/>
        </p:nvSpPr>
        <p:spPr>
          <a:xfrm>
            <a:off x="1828801" y="4768499"/>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err="1">
                <a:solidFill>
                  <a:schemeClr val="dk2"/>
                </a:solidFill>
                <a:latin typeface="Arial"/>
                <a:ea typeface="Arial"/>
                <a:cs typeface="Arial"/>
                <a:sym typeface="Arial"/>
              </a:rPr>
              <a:t>Producción</a:t>
            </a:r>
            <a:r>
              <a:rPr lang="en-GB" sz="1600" b="0" i="0" u="none" strike="noStrike" cap="none" dirty="0">
                <a:solidFill>
                  <a:schemeClr val="dk2"/>
                </a:solidFill>
                <a:latin typeface="Arial"/>
                <a:ea typeface="Arial"/>
                <a:cs typeface="Arial"/>
                <a:sym typeface="Arial"/>
              </a:rPr>
              <a:t> </a:t>
            </a:r>
            <a:r>
              <a:rPr lang="en-GB" sz="1600" b="0" i="0" u="none" strike="noStrike" cap="none" dirty="0" err="1">
                <a:solidFill>
                  <a:schemeClr val="dk2"/>
                </a:solidFill>
                <a:latin typeface="Arial"/>
                <a:ea typeface="Arial"/>
                <a:cs typeface="Arial"/>
                <a:sym typeface="Arial"/>
              </a:rPr>
              <a:t>en</a:t>
            </a:r>
            <a:r>
              <a:rPr lang="en-GB" sz="1600" b="0" i="0" u="none" strike="noStrike" cap="none" dirty="0">
                <a:solidFill>
                  <a:schemeClr val="dk2"/>
                </a:solidFill>
                <a:latin typeface="Arial"/>
                <a:ea typeface="Arial"/>
                <a:cs typeface="Arial"/>
                <a:sym typeface="Arial"/>
              </a:rPr>
              <a:t> masa</a:t>
            </a:r>
          </a:p>
        </p:txBody>
      </p:sp>
      <p:sp>
        <p:nvSpPr>
          <p:cNvPr id="559" name="Google Shape;559;p40"/>
          <p:cNvSpPr/>
          <p:nvPr/>
        </p:nvSpPr>
        <p:spPr>
          <a:xfrm>
            <a:off x="1828800" y="557995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a:solidFill>
                  <a:schemeClr val="dk2"/>
                </a:solidFill>
                <a:latin typeface="Arial"/>
                <a:ea typeface="Arial"/>
                <a:cs typeface="Arial"/>
                <a:sym typeface="Arial"/>
              </a:rPr>
              <a:t>Internet de las </a:t>
            </a:r>
            <a:r>
              <a:rPr lang="en-GB" sz="1600" b="0" i="0" u="none" strike="noStrike" cap="none" dirty="0" err="1">
                <a:solidFill>
                  <a:schemeClr val="dk2"/>
                </a:solidFill>
                <a:latin typeface="Arial"/>
                <a:ea typeface="Arial"/>
                <a:cs typeface="Arial"/>
                <a:sym typeface="Arial"/>
              </a:rPr>
              <a:t>cosas</a:t>
            </a:r>
            <a:endParaRPr lang="en-GB"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a:t>
            </a:fld>
            <a:endParaRPr dirty="0"/>
          </a:p>
        </p:txBody>
      </p:sp>
      <p:sp>
        <p:nvSpPr>
          <p:cNvPr id="34" name="Google Shape;34;g10b78f225a7_0_0"/>
          <p:cNvSpPr txBox="1"/>
          <p:nvPr/>
        </p:nvSpPr>
        <p:spPr>
          <a:xfrm>
            <a:off x="248175" y="1366700"/>
            <a:ext cx="4271700" cy="70784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2000" b="1" strike="noStrike" spc="-1" dirty="0">
                <a:solidFill>
                  <a:srgbClr val="18C320"/>
                </a:solidFill>
                <a:latin typeface="Arial"/>
                <a:ea typeface="Arial"/>
              </a:rPr>
              <a:t>Qué se debe hacer antes de esta cápsula</a:t>
            </a:r>
            <a:r>
              <a:rPr lang="es-ES" sz="2000" b="1" i="0" u="none" strike="noStrike" cap="none" dirty="0">
                <a:solidFill>
                  <a:srgbClr val="18C32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2000" b="1" strike="noStrike" spc="-1" dirty="0">
                <a:solidFill>
                  <a:srgbClr val="18C320"/>
                </a:solidFill>
                <a:latin typeface="Arial"/>
                <a:ea typeface="Arial"/>
              </a:rPr>
              <a:t>Cápsula vinculada con</a:t>
            </a:r>
            <a:r>
              <a:rPr lang="es-ES" sz="2000" b="1" i="0" u="none" strike="noStrike" cap="none" dirty="0">
                <a:solidFill>
                  <a:srgbClr val="18C320"/>
                </a:solidFill>
                <a:latin typeface="Arial"/>
                <a:ea typeface="Arial"/>
                <a:cs typeface="Arial"/>
                <a:sym typeface="Arial"/>
              </a:rPr>
              <a:t>:</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b="0" i="0" u="none" strike="noStrike" cap="none">
                <a:solidFill>
                  <a:schemeClr val="dk1"/>
                </a:solidFill>
                <a:latin typeface="Arial"/>
                <a:ea typeface="Arial"/>
                <a:cs typeface="Arial"/>
                <a:sym typeface="Arial"/>
              </a:rPr>
              <a:t>1.1.1, 1.1.2</a:t>
            </a:r>
            <a:endParaRPr sz="16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b="0" i="0" u="none" strike="noStrike" cap="none">
                <a:solidFill>
                  <a:schemeClr val="dk1"/>
                </a:solidFill>
                <a:latin typeface="Arial"/>
                <a:ea typeface="Arial"/>
                <a:cs typeface="Arial"/>
                <a:sym typeface="Arial"/>
              </a:rPr>
              <a:t>2.3.4, 3.1.1, 3.2.2, 3.2.3, 3.2.4, 3.4.4</a:t>
            </a:r>
            <a:endParaRPr sz="2000" b="0" i="0" u="none" strike="noStrike" cap="none" dirty="0">
              <a:solidFill>
                <a:schemeClr val="dk1"/>
              </a:solidFill>
              <a:latin typeface="Arial"/>
              <a:ea typeface="Arial"/>
              <a:cs typeface="Arial"/>
              <a:sym typeface="Aria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2000" b="1" i="0" u="none" strike="noStrike" cap="none" dirty="0">
                <a:solidFill>
                  <a:srgbClr val="18C320"/>
                </a:solidFill>
                <a:latin typeface="Arial"/>
                <a:ea typeface="Arial"/>
                <a:cs typeface="Arial"/>
                <a:sym typeface="Arial"/>
              </a:rPr>
              <a:t>Autores:</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793300" y="4604400"/>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1600"/>
            </a:pPr>
            <a:r>
              <a:rPr lang="es-ES" sz="1600" b="0" i="0" u="none" strike="noStrike" cap="none" dirty="0">
                <a:solidFill>
                  <a:schemeClr val="dk1"/>
                </a:solidFill>
                <a:latin typeface="Arial"/>
                <a:ea typeface="Arial"/>
                <a:cs typeface="Arial"/>
                <a:sym typeface="Arial"/>
              </a:rPr>
              <a:t>NVF</a:t>
            </a:r>
          </a:p>
          <a:p>
            <a:pPr lvl="0">
              <a:buSzPts val="1600"/>
            </a:pPr>
            <a:r>
              <a:rPr lang="es-ES" sz="1600" dirty="0">
                <a:solidFill>
                  <a:schemeClr val="dk1"/>
                </a:solidFill>
              </a:rPr>
              <a:t>C</a:t>
            </a:r>
            <a:r>
              <a:rPr lang="es-ES" sz="1600" b="0" i="0" u="none" strike="noStrike" cap="none" dirty="0">
                <a:solidFill>
                  <a:schemeClr val="dk1"/>
                </a:solidFill>
                <a:latin typeface="Arial"/>
                <a:ea typeface="Arial"/>
                <a:cs typeface="Arial"/>
                <a:sym typeface="Arial"/>
              </a:rPr>
              <a:t>onsorcio</a:t>
            </a:r>
            <a:r>
              <a:rPr lang="cs-CZ" sz="1600" b="0" i="0" u="none" strike="noStrike" cap="none" dirty="0">
                <a:solidFill>
                  <a:schemeClr val="dk1"/>
                </a:solidFill>
                <a:latin typeface="Arial"/>
                <a:ea typeface="Arial"/>
                <a:cs typeface="Arial"/>
                <a:sym typeface="Arial"/>
              </a:rPr>
              <a:t> SUSMILE</a:t>
            </a:r>
            <a:endParaRPr lang="es-ES"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1"/>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fr-FR"/>
              <a:t>20</a:t>
            </a:fld>
            <a:endParaRPr/>
          </a:p>
        </p:txBody>
      </p:sp>
      <p:sp>
        <p:nvSpPr>
          <p:cNvPr id="565" name="Google Shape;565;p41"/>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fr-FR" sz="2400" b="0" i="0" u="none" strike="noStrike" cap="none" dirty="0">
                <a:solidFill>
                  <a:schemeClr val="lt1"/>
                </a:solidFill>
                <a:latin typeface="Arial"/>
                <a:ea typeface="Arial"/>
                <a:cs typeface="Arial"/>
                <a:sym typeface="Arial"/>
              </a:rPr>
              <a:t>Test de </a:t>
            </a:r>
            <a:r>
              <a:rPr lang="fr-FR" sz="2400" b="0" i="0" u="none" strike="noStrike" cap="none" dirty="0" err="1">
                <a:solidFill>
                  <a:schemeClr val="lt1"/>
                </a:solidFill>
                <a:latin typeface="Arial"/>
                <a:ea typeface="Arial"/>
                <a:cs typeface="Arial"/>
                <a:sym typeface="Arial"/>
              </a:rPr>
              <a:t>autoevaluación</a:t>
            </a:r>
            <a:endParaRPr lang="fr-FR" sz="2400" b="0" i="0" u="none" strike="noStrike" cap="none" dirty="0">
              <a:solidFill>
                <a:schemeClr val="lt1"/>
              </a:solidFill>
              <a:latin typeface="Arial"/>
              <a:ea typeface="Arial"/>
              <a:cs typeface="Arial"/>
              <a:sym typeface="Arial"/>
            </a:endParaRPr>
          </a:p>
        </p:txBody>
      </p:sp>
      <p:sp>
        <p:nvSpPr>
          <p:cNvPr id="566" name="Google Shape;566;p41"/>
          <p:cNvSpPr txBox="1"/>
          <p:nvPr/>
        </p:nvSpPr>
        <p:spPr>
          <a:xfrm>
            <a:off x="285531" y="1951463"/>
            <a:ext cx="85101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err="1">
                <a:solidFill>
                  <a:srgbClr val="000000"/>
                </a:solidFill>
                <a:latin typeface="Arial"/>
                <a:ea typeface="Arial"/>
                <a:cs typeface="Arial"/>
                <a:sym typeface="Arial"/>
              </a:rPr>
              <a:t>Pregunta</a:t>
            </a:r>
            <a:r>
              <a:rPr lang="en-GB" sz="1800" b="1" i="0" u="none" strike="noStrike" cap="none" dirty="0">
                <a:solidFill>
                  <a:srgbClr val="000000"/>
                </a:solidFill>
                <a:latin typeface="Arial"/>
                <a:ea typeface="Arial"/>
                <a:cs typeface="Arial"/>
                <a:sym typeface="Arial"/>
              </a:rPr>
              <a:t> n°4 :</a:t>
            </a:r>
            <a:endParaRPr lang="en-GB" dirty="0"/>
          </a:p>
          <a:p>
            <a:pPr marL="0" marR="0" lvl="0" indent="0" algn="just"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¿Cuál de las siguientes opciones NO se encuentra entre los impactos positivos de los avances tecnológicos en la sociedad?</a:t>
            </a:r>
            <a:endParaRPr lang="en-GB" sz="1800" b="0" i="0" u="none" strike="noStrike" cap="none" dirty="0">
              <a:solidFill>
                <a:srgbClr val="000000"/>
              </a:solidFill>
              <a:latin typeface="Arial"/>
              <a:ea typeface="Arial"/>
              <a:cs typeface="Arial"/>
              <a:sym typeface="Arial"/>
            </a:endParaRPr>
          </a:p>
        </p:txBody>
      </p:sp>
      <p:sp>
        <p:nvSpPr>
          <p:cNvPr id="13" name="Google Shape;556;p40">
            <a:extLst>
              <a:ext uri="{FF2B5EF4-FFF2-40B4-BE49-F238E27FC236}">
                <a16:creationId xmlns:a16="http://schemas.microsoft.com/office/drawing/2014/main" id="{C526D36E-F8B0-E355-E4D7-3D2B9A24021B}"/>
              </a:ext>
            </a:extLst>
          </p:cNvPr>
          <p:cNvSpPr/>
          <p:nvPr/>
        </p:nvSpPr>
        <p:spPr>
          <a:xfrm>
            <a:off x="1828802" y="3145581"/>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err="1">
                <a:solidFill>
                  <a:schemeClr val="dk2"/>
                </a:solidFill>
                <a:latin typeface="Arial"/>
                <a:ea typeface="Arial"/>
                <a:cs typeface="Arial"/>
                <a:sym typeface="Arial"/>
              </a:rPr>
              <a:t>Democratización</a:t>
            </a:r>
            <a:r>
              <a:rPr lang="en-GB" sz="1600" b="0" i="0" u="none" strike="noStrike" cap="none" dirty="0">
                <a:solidFill>
                  <a:schemeClr val="dk2"/>
                </a:solidFill>
                <a:latin typeface="Arial"/>
                <a:ea typeface="Arial"/>
                <a:cs typeface="Arial"/>
                <a:sym typeface="Arial"/>
              </a:rPr>
              <a:t> de las </a:t>
            </a:r>
            <a:r>
              <a:rPr lang="en-GB" sz="1600" b="0" i="0" u="none" strike="noStrike" cap="none" dirty="0" err="1">
                <a:solidFill>
                  <a:schemeClr val="dk2"/>
                </a:solidFill>
                <a:latin typeface="Arial"/>
                <a:ea typeface="Arial"/>
                <a:cs typeface="Arial"/>
                <a:sym typeface="Arial"/>
              </a:rPr>
              <a:t>fuentes</a:t>
            </a:r>
            <a:endParaRPr lang="en-GB" sz="1600" b="0" i="0" u="none" strike="noStrike" cap="none" dirty="0">
              <a:solidFill>
                <a:schemeClr val="dk2"/>
              </a:solidFill>
              <a:latin typeface="Arial"/>
              <a:ea typeface="Arial"/>
              <a:cs typeface="Arial"/>
              <a:sym typeface="Arial"/>
            </a:endParaRPr>
          </a:p>
        </p:txBody>
      </p:sp>
      <p:sp>
        <p:nvSpPr>
          <p:cNvPr id="14" name="Google Shape;557;p40">
            <a:extLst>
              <a:ext uri="{FF2B5EF4-FFF2-40B4-BE49-F238E27FC236}">
                <a16:creationId xmlns:a16="http://schemas.microsoft.com/office/drawing/2014/main" id="{2A004810-FBB3-0FBD-6656-1C30D2830E09}"/>
              </a:ext>
            </a:extLst>
          </p:cNvPr>
          <p:cNvSpPr/>
          <p:nvPr/>
        </p:nvSpPr>
        <p:spPr>
          <a:xfrm>
            <a:off x="1828801" y="3957040"/>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err="1">
                <a:solidFill>
                  <a:schemeClr val="dk2"/>
                </a:solidFill>
                <a:latin typeface="Arial"/>
                <a:ea typeface="Arial"/>
                <a:cs typeface="Arial"/>
                <a:sym typeface="Arial"/>
              </a:rPr>
              <a:t>Sobrevivencia</a:t>
            </a:r>
            <a:r>
              <a:rPr lang="en-GB" sz="1600" b="0" i="0" u="none" strike="noStrike" cap="none" dirty="0">
                <a:solidFill>
                  <a:schemeClr val="dk2"/>
                </a:solidFill>
                <a:latin typeface="Arial"/>
                <a:ea typeface="Arial"/>
                <a:cs typeface="Arial"/>
                <a:sym typeface="Arial"/>
              </a:rPr>
              <a:t> </a:t>
            </a:r>
            <a:r>
              <a:rPr lang="en-GB" sz="1600" b="0" i="0" u="none" strike="noStrike" cap="none" dirty="0" err="1">
                <a:solidFill>
                  <a:schemeClr val="dk2"/>
                </a:solidFill>
                <a:latin typeface="Arial"/>
                <a:ea typeface="Arial"/>
                <a:cs typeface="Arial"/>
                <a:sym typeface="Arial"/>
              </a:rPr>
              <a:t>constante</a:t>
            </a:r>
            <a:endParaRPr lang="en-GB" sz="1600" b="0" i="0" u="none" strike="noStrike" cap="none" dirty="0">
              <a:solidFill>
                <a:schemeClr val="dk2"/>
              </a:solidFill>
              <a:latin typeface="Arial"/>
              <a:ea typeface="Arial"/>
              <a:cs typeface="Arial"/>
              <a:sym typeface="Arial"/>
            </a:endParaRPr>
          </a:p>
        </p:txBody>
      </p:sp>
      <p:sp>
        <p:nvSpPr>
          <p:cNvPr id="15" name="Google Shape;558;p40">
            <a:extLst>
              <a:ext uri="{FF2B5EF4-FFF2-40B4-BE49-F238E27FC236}">
                <a16:creationId xmlns:a16="http://schemas.microsoft.com/office/drawing/2014/main" id="{44A28A8D-F3A1-9017-16B7-8C11EFF3D41D}"/>
              </a:ext>
            </a:extLst>
          </p:cNvPr>
          <p:cNvSpPr/>
          <p:nvPr/>
        </p:nvSpPr>
        <p:spPr>
          <a:xfrm>
            <a:off x="1828799" y="4771624"/>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dirty="0">
                <a:solidFill>
                  <a:schemeClr val="dk2"/>
                </a:solidFill>
                <a:latin typeface="Arial"/>
                <a:ea typeface="Arial"/>
                <a:cs typeface="Arial"/>
                <a:sym typeface="Arial"/>
              </a:rPr>
              <a:t>Mayor transparencia de los procesos</a:t>
            </a:r>
            <a:endParaRPr lang="en-GB" sz="1600" b="0" i="0" u="none" strike="noStrike" cap="none" dirty="0">
              <a:solidFill>
                <a:schemeClr val="dk2"/>
              </a:solidFill>
              <a:latin typeface="Arial"/>
              <a:ea typeface="Arial"/>
              <a:cs typeface="Arial"/>
              <a:sym typeface="Arial"/>
            </a:endParaRPr>
          </a:p>
        </p:txBody>
      </p:sp>
      <p:sp>
        <p:nvSpPr>
          <p:cNvPr id="16" name="Google Shape;559;p40">
            <a:extLst>
              <a:ext uri="{FF2B5EF4-FFF2-40B4-BE49-F238E27FC236}">
                <a16:creationId xmlns:a16="http://schemas.microsoft.com/office/drawing/2014/main" id="{61CC9C09-F8F2-4A38-BD56-6D1BD7D8D5FF}"/>
              </a:ext>
            </a:extLst>
          </p:cNvPr>
          <p:cNvSpPr/>
          <p:nvPr/>
        </p:nvSpPr>
        <p:spPr>
          <a:xfrm>
            <a:off x="1828799" y="557995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dirty="0" err="1">
                <a:solidFill>
                  <a:schemeClr val="dk2"/>
                </a:solidFill>
              </a:rPr>
              <a:t>Servicios</a:t>
            </a:r>
            <a:r>
              <a:rPr lang="en-GB" sz="1600" dirty="0">
                <a:solidFill>
                  <a:schemeClr val="dk2"/>
                </a:solidFill>
              </a:rPr>
              <a:t> </a:t>
            </a:r>
            <a:r>
              <a:rPr lang="en-GB" sz="1600" dirty="0" err="1">
                <a:solidFill>
                  <a:schemeClr val="dk2"/>
                </a:solidFill>
              </a:rPr>
              <a:t>más</a:t>
            </a:r>
            <a:r>
              <a:rPr lang="en-GB" sz="1600" dirty="0">
                <a:solidFill>
                  <a:schemeClr val="dk2"/>
                </a:solidFill>
              </a:rPr>
              <a:t> flexibles</a:t>
            </a:r>
            <a:endParaRPr lang="en-GB"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2"/>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fr-FR"/>
              <a:t>21</a:t>
            </a:fld>
            <a:endParaRPr/>
          </a:p>
        </p:txBody>
      </p:sp>
      <p:sp>
        <p:nvSpPr>
          <p:cNvPr id="580" name="Google Shape;580;p42"/>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fr-FR" sz="2400" b="0" i="0" u="none" strike="noStrike" cap="none" dirty="0">
                <a:solidFill>
                  <a:schemeClr val="lt1"/>
                </a:solidFill>
                <a:latin typeface="Arial"/>
                <a:ea typeface="Arial"/>
                <a:cs typeface="Arial"/>
                <a:sym typeface="Arial"/>
              </a:rPr>
              <a:t>Test de </a:t>
            </a:r>
            <a:r>
              <a:rPr lang="fr-FR" sz="2400" b="0" i="0" u="none" strike="noStrike" cap="none" dirty="0" err="1">
                <a:solidFill>
                  <a:schemeClr val="lt1"/>
                </a:solidFill>
                <a:latin typeface="Arial"/>
                <a:ea typeface="Arial"/>
                <a:cs typeface="Arial"/>
                <a:sym typeface="Arial"/>
              </a:rPr>
              <a:t>autoevaluación</a:t>
            </a:r>
            <a:endParaRPr lang="fr-FR" sz="2400" b="0" i="0" u="none" strike="noStrike" cap="none" dirty="0">
              <a:solidFill>
                <a:schemeClr val="lt1"/>
              </a:solidFill>
              <a:latin typeface="Arial"/>
              <a:ea typeface="Arial"/>
              <a:cs typeface="Arial"/>
              <a:sym typeface="Arial"/>
            </a:endParaRPr>
          </a:p>
        </p:txBody>
      </p:sp>
      <p:sp>
        <p:nvSpPr>
          <p:cNvPr id="581" name="Google Shape;581;p42"/>
          <p:cNvSpPr txBox="1"/>
          <p:nvPr/>
        </p:nvSpPr>
        <p:spPr>
          <a:xfrm>
            <a:off x="285531" y="1951463"/>
            <a:ext cx="85101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err="1">
                <a:solidFill>
                  <a:srgbClr val="000000"/>
                </a:solidFill>
                <a:latin typeface="Arial"/>
                <a:ea typeface="Arial"/>
                <a:cs typeface="Arial"/>
                <a:sym typeface="Arial"/>
              </a:rPr>
              <a:t>Pregunta</a:t>
            </a:r>
            <a:r>
              <a:rPr lang="en-GB" sz="1800" b="1" i="0" u="none" strike="noStrike" cap="none" dirty="0">
                <a:solidFill>
                  <a:srgbClr val="000000"/>
                </a:solidFill>
                <a:latin typeface="Arial"/>
                <a:ea typeface="Arial"/>
                <a:cs typeface="Arial"/>
                <a:sym typeface="Arial"/>
              </a:rPr>
              <a:t> n°5 :</a:t>
            </a:r>
            <a:endParaRPr lang="en-GB" dirty="0"/>
          </a:p>
          <a:p>
            <a:pPr marL="0" marR="0" lvl="0" indent="0" algn="just"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¿Cuál de las siguientes opciones NO se encuentra entre los impactos negativos actuales de las nuevas tecnologías en la sociedad?</a:t>
            </a:r>
            <a:endParaRPr lang="en-GB" sz="1800" b="0" i="0" u="none" strike="noStrike" cap="none" dirty="0">
              <a:solidFill>
                <a:srgbClr val="000000"/>
              </a:solidFill>
              <a:latin typeface="Arial"/>
              <a:ea typeface="Arial"/>
              <a:cs typeface="Arial"/>
              <a:sym typeface="Arial"/>
            </a:endParaRPr>
          </a:p>
        </p:txBody>
      </p:sp>
      <p:sp>
        <p:nvSpPr>
          <p:cNvPr id="582" name="Google Shape;582;p42"/>
          <p:cNvSpPr/>
          <p:nvPr/>
        </p:nvSpPr>
        <p:spPr>
          <a:xfrm>
            <a:off x="2396121" y="3032725"/>
            <a:ext cx="4351762" cy="435303"/>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dirty="0" err="1">
                <a:solidFill>
                  <a:schemeClr val="dk2"/>
                </a:solidFill>
              </a:rPr>
              <a:t>Escasez</a:t>
            </a:r>
            <a:r>
              <a:rPr lang="en-GB" sz="1600" dirty="0">
                <a:solidFill>
                  <a:schemeClr val="dk2"/>
                </a:solidFill>
              </a:rPr>
              <a:t> de </a:t>
            </a:r>
            <a:r>
              <a:rPr lang="en-GB" sz="1600" dirty="0" err="1">
                <a:solidFill>
                  <a:schemeClr val="dk2"/>
                </a:solidFill>
              </a:rPr>
              <a:t>alimentos</a:t>
            </a:r>
            <a:endParaRPr lang="en-GB" sz="1600" b="0" i="0" u="none" strike="noStrike" cap="none" dirty="0">
              <a:solidFill>
                <a:schemeClr val="dk2"/>
              </a:solidFill>
              <a:latin typeface="Arial"/>
              <a:ea typeface="Arial"/>
              <a:cs typeface="Arial"/>
              <a:sym typeface="Arial"/>
            </a:endParaRPr>
          </a:p>
        </p:txBody>
      </p:sp>
      <p:sp>
        <p:nvSpPr>
          <p:cNvPr id="583" name="Google Shape;583;p42"/>
          <p:cNvSpPr/>
          <p:nvPr/>
        </p:nvSpPr>
        <p:spPr>
          <a:xfrm>
            <a:off x="2396119" y="3801134"/>
            <a:ext cx="4351762" cy="435303"/>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err="1">
                <a:solidFill>
                  <a:schemeClr val="dk2"/>
                </a:solidFill>
                <a:latin typeface="Arial"/>
                <a:ea typeface="Arial"/>
                <a:cs typeface="Arial"/>
                <a:sym typeface="Arial"/>
              </a:rPr>
              <a:t>Deshumanización</a:t>
            </a:r>
            <a:endParaRPr lang="en-GB" sz="1600" b="0" i="0" u="none" strike="noStrike" cap="none" dirty="0">
              <a:solidFill>
                <a:schemeClr val="dk2"/>
              </a:solidFill>
              <a:latin typeface="Arial"/>
              <a:ea typeface="Arial"/>
              <a:cs typeface="Arial"/>
              <a:sym typeface="Arial"/>
            </a:endParaRPr>
          </a:p>
        </p:txBody>
      </p:sp>
      <p:sp>
        <p:nvSpPr>
          <p:cNvPr id="584" name="Google Shape;584;p42"/>
          <p:cNvSpPr/>
          <p:nvPr/>
        </p:nvSpPr>
        <p:spPr>
          <a:xfrm>
            <a:off x="2396119" y="4568199"/>
            <a:ext cx="4351762" cy="435303"/>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0" i="0" u="none" strike="noStrike" cap="none" dirty="0">
                <a:solidFill>
                  <a:schemeClr val="dk2"/>
                </a:solidFill>
                <a:latin typeface="Arial"/>
                <a:ea typeface="Arial"/>
                <a:cs typeface="Arial"/>
                <a:sym typeface="Arial"/>
              </a:rPr>
              <a:t>Aumento de las diferencias sociales</a:t>
            </a:r>
            <a:endParaRPr lang="en-GB" sz="1600" b="0" i="0" u="none" strike="noStrike" cap="none" dirty="0">
              <a:solidFill>
                <a:schemeClr val="dk2"/>
              </a:solidFill>
              <a:latin typeface="Arial"/>
              <a:ea typeface="Arial"/>
              <a:cs typeface="Arial"/>
              <a:sym typeface="Arial"/>
            </a:endParaRPr>
          </a:p>
        </p:txBody>
      </p:sp>
      <p:sp>
        <p:nvSpPr>
          <p:cNvPr id="585" name="Google Shape;585;p42"/>
          <p:cNvSpPr/>
          <p:nvPr/>
        </p:nvSpPr>
        <p:spPr>
          <a:xfrm>
            <a:off x="2396119" y="5335264"/>
            <a:ext cx="4351762" cy="435303"/>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dirty="0" err="1">
                <a:solidFill>
                  <a:schemeClr val="dk2"/>
                </a:solidFill>
              </a:rPr>
              <a:t>Problemas</a:t>
            </a:r>
            <a:r>
              <a:rPr lang="en-GB" sz="1600" dirty="0">
                <a:solidFill>
                  <a:schemeClr val="dk2"/>
                </a:solidFill>
              </a:rPr>
              <a:t> de </a:t>
            </a:r>
            <a:r>
              <a:rPr lang="en-GB" sz="1600" dirty="0" err="1">
                <a:solidFill>
                  <a:schemeClr val="dk2"/>
                </a:solidFill>
              </a:rPr>
              <a:t>salud</a:t>
            </a:r>
            <a:r>
              <a:rPr lang="en-GB" sz="1600" dirty="0">
                <a:solidFill>
                  <a:schemeClr val="dk2"/>
                </a:solidFill>
              </a:rPr>
              <a:t> mental</a:t>
            </a:r>
            <a:endParaRPr lang="en-GB"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43" descr="Une image contenant lumière&#10;&#10;Description générée automatiquement"/>
          <p:cNvPicPr preferRelativeResize="0"/>
          <p:nvPr/>
        </p:nvPicPr>
        <p:blipFill rotWithShape="1">
          <a:blip r:embed="rId3">
            <a:alphaModFix/>
          </a:blip>
          <a:srcRect t="21656"/>
          <a:stretch/>
        </p:blipFill>
        <p:spPr>
          <a:xfrm>
            <a:off x="6353766" y="1485908"/>
            <a:ext cx="1860157" cy="1943092"/>
          </a:xfrm>
          <a:prstGeom prst="rect">
            <a:avLst/>
          </a:prstGeom>
          <a:noFill/>
          <a:ln>
            <a:noFill/>
          </a:ln>
        </p:spPr>
      </p:pic>
      <p:sp>
        <p:nvSpPr>
          <p:cNvPr id="592" name="Google Shape;592;p43"/>
          <p:cNvSpPr/>
          <p:nvPr/>
        </p:nvSpPr>
        <p:spPr>
          <a:xfrm>
            <a:off x="3027556" y="5724760"/>
            <a:ext cx="3088888" cy="441863"/>
          </a:xfrm>
          <a:prstGeom prst="roundRect">
            <a:avLst>
              <a:gd name="adj" fmla="val 16667"/>
            </a:avLst>
          </a:prstGeom>
          <a:solidFill>
            <a:srgbClr val="009FC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0" u="none" strike="noStrike" cap="none" dirty="0">
                <a:solidFill>
                  <a:schemeClr val="lt1"/>
                </a:solidFill>
                <a:latin typeface="Arial"/>
                <a:ea typeface="Arial"/>
                <a:cs typeface="Arial"/>
                <a:sym typeface="Arial"/>
              </a:rPr>
              <a:t>Validar y dejar la cápsula</a:t>
            </a:r>
            <a:endParaRPr dirty="0"/>
          </a:p>
        </p:txBody>
      </p:sp>
      <p:sp>
        <p:nvSpPr>
          <p:cNvPr id="593" name="Google Shape;593;p43"/>
          <p:cNvSpPr/>
          <p:nvPr/>
        </p:nvSpPr>
        <p:spPr>
          <a:xfrm>
            <a:off x="7159859" y="666427"/>
            <a:ext cx="1860156" cy="632697"/>
          </a:xfrm>
          <a:prstGeom prst="wedgeEllipseCallout">
            <a:avLst>
              <a:gd name="adj1" fmla="val -36218"/>
              <a:gd name="adj2" fmla="val 73459"/>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1" i="0" u="none" strike="noStrike" cap="none" dirty="0">
                <a:solidFill>
                  <a:schemeClr val="lt1"/>
                </a:solidFill>
                <a:latin typeface="Arial"/>
                <a:ea typeface="Arial"/>
                <a:cs typeface="Arial"/>
                <a:sym typeface="Arial"/>
              </a:rPr>
              <a:t>¿</a:t>
            </a:r>
            <a:r>
              <a:rPr lang="fr-FR" sz="1400" b="1" i="0" u="none" strike="noStrike" cap="none" dirty="0" err="1">
                <a:solidFill>
                  <a:schemeClr val="lt1"/>
                </a:solidFill>
                <a:latin typeface="Arial"/>
                <a:ea typeface="Arial"/>
                <a:cs typeface="Arial"/>
                <a:sym typeface="Arial"/>
              </a:rPr>
              <a:t>Reintentar</a:t>
            </a:r>
            <a:r>
              <a:rPr lang="fr-FR" sz="1400" b="1" i="0" u="none" strike="noStrike" cap="none" dirty="0">
                <a:solidFill>
                  <a:schemeClr val="lt1"/>
                </a:solidFill>
                <a:latin typeface="Arial"/>
                <a:ea typeface="Arial"/>
                <a:cs typeface="Arial"/>
                <a:sym typeface="Arial"/>
              </a:rPr>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23</a:t>
            </a:fld>
            <a:endParaRPr/>
          </a:p>
        </p:txBody>
      </p:sp>
      <p:sp>
        <p:nvSpPr>
          <p:cNvPr id="315" name="Google Shape;315;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rtl="0">
              <a:lnSpc>
                <a:spcPct val="90000"/>
              </a:lnSpc>
              <a:spcBef>
                <a:spcPts val="0"/>
              </a:spcBef>
              <a:spcAft>
                <a:spcPts val="0"/>
              </a:spcAft>
              <a:buClr>
                <a:schemeClr val="lt1"/>
              </a:buClr>
              <a:buSzPts val="3959"/>
              <a:buFont typeface="Arial"/>
              <a:buNone/>
            </a:pPr>
            <a:r>
              <a:rPr lang="es-ES" sz="28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Fuentes</a:t>
            </a:r>
            <a:endParaRPr sz="2800" b="0" i="0" u="none" strike="noStrike" cap="none" dirty="0">
              <a:solidFill>
                <a:schemeClr val="lt1"/>
              </a:solidFill>
              <a:latin typeface="Arial"/>
              <a:ea typeface="Arial"/>
              <a:cs typeface="Arial"/>
              <a:sym typeface="Arial"/>
            </a:endParaRPr>
          </a:p>
        </p:txBody>
      </p:sp>
      <p:sp>
        <p:nvSpPr>
          <p:cNvPr id="316" name="Google Shape;316;g10b78f225a7_0_15"/>
          <p:cNvSpPr txBox="1"/>
          <p:nvPr/>
        </p:nvSpPr>
        <p:spPr>
          <a:xfrm>
            <a:off x="366991" y="1672962"/>
            <a:ext cx="8399417" cy="5262939"/>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CNBC International (2019, January 22): What is the Fourth Industrial Revolution? CNBC Explains. [Video] Youtube. </a:t>
            </a:r>
            <a:r>
              <a:rPr lang="es-ES"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https://www.youtube.com/watch?v=v9rZOa3CUC8</a:t>
            </a:r>
            <a:r>
              <a:rPr lang="es-E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Laura Dye (2020, January 27): Industry 4 and 5. [Video] Youtube. https://www.youtube.com/watch?v=nyrRaK8APa4. </a:t>
            </a:r>
            <a:endParaRPr sz="12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Global Electronic Services Inc. </a:t>
            </a:r>
            <a:r>
              <a:rPr lang="es-ES" sz="1200" b="0" i="1" u="none" strike="noStrike" cap="none">
                <a:solidFill>
                  <a:srgbClr val="000000"/>
                </a:solidFill>
                <a:latin typeface="Arial"/>
                <a:ea typeface="Arial"/>
                <a:cs typeface="Arial"/>
                <a:sym typeface="Arial"/>
              </a:rPr>
              <a:t>What is Industry 4.0 and 5.0? Your Guide to Understanding Industry 4.0 and 5.0  </a:t>
            </a:r>
            <a:r>
              <a:rPr lang="es-ES" sz="1200" b="0" i="0" u="none" strike="noStrike" cap="none">
                <a:solidFill>
                  <a:srgbClr val="000000"/>
                </a:solidFill>
                <a:latin typeface="Arial"/>
                <a:ea typeface="Arial"/>
                <a:cs typeface="Arial"/>
                <a:sym typeface="Arial"/>
              </a:rPr>
              <a:t>https://gesrepair.com/industry-4-and-5/. </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World Economic Forum (2020, November 8): How has technology changed - and changed us - in the past 20 years? </a:t>
            </a:r>
            <a:r>
              <a:rPr lang="es-E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https://www.weforum.org/agenda/2020/11/heres-how-technology-has-changed-and-changed-us-over-the-past-20-years</a:t>
            </a:r>
            <a:r>
              <a:rPr lang="es-E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Longo, F., Padovano, A., Umbrello, S. (2020, June 18): Value-Oriented and Ethical Technology Engineering in Industry 5.0: A Human-Centric Perspective for the Design of the Factory of the Future. </a:t>
            </a:r>
            <a:r>
              <a:rPr lang="es-ES" sz="12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https://www.mdpi.com/2076-3417/10/12/4182</a:t>
            </a:r>
            <a:r>
              <a:rPr lang="es-E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Forbes (2021, September 20): 17 Experts Share Technologies Making A Positive Impact On Society. </a:t>
            </a:r>
            <a:r>
              <a:rPr lang="es-ES" sz="12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https://www.forbes.com/sites/forbestechcouncil/2021/09/20/17-experts-share-technologies-making-a-positive-impact-on-society/?sh=7bb102cc21b3</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ADIL Blogger (2022, January 14): Top 10 Negative Impacts of Modern Technology on Business. </a:t>
            </a:r>
            <a:r>
              <a:rPr lang="es-ES" sz="12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https://adilblogger.com/negative-impacts-modern-technology-business</a:t>
            </a:r>
            <a:r>
              <a:rPr lang="es-E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a:solidFill>
                  <a:srgbClr val="000000"/>
                </a:solidFill>
                <a:latin typeface="Arial"/>
                <a:ea typeface="Arial"/>
                <a:cs typeface="Arial"/>
                <a:sym typeface="Arial"/>
              </a:rPr>
              <a:t>Howells, N. (2021, October 5): Technology: A Positive or Negative Influence on Society? </a:t>
            </a:r>
            <a:r>
              <a:rPr lang="es-ES" sz="12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https://medium.com/@natalie_2231/technology-a-positive-or-negative-influence-on-society-ab91057f1934</a:t>
            </a:r>
            <a:r>
              <a:rPr lang="es-E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dirty="0"/>
          </a:p>
        </p:txBody>
      </p:sp>
      <p:sp>
        <p:nvSpPr>
          <p:cNvPr id="47" name="Google Shape;47;p1"/>
          <p:cNvSpPr/>
          <p:nvPr/>
        </p:nvSpPr>
        <p:spPr>
          <a:xfrm>
            <a:off x="313508" y="891234"/>
            <a:ext cx="8477795" cy="523180"/>
          </a:xfrm>
          <a:prstGeom prst="rect">
            <a:avLst/>
          </a:prstGeom>
          <a:solidFill>
            <a:srgbClr val="18C320"/>
          </a:solidFill>
          <a:ln>
            <a:noFill/>
          </a:ln>
        </p:spPr>
        <p:txBody>
          <a:bodyPr spcFirstLastPara="1" wrap="square" lIns="91425" tIns="45700" rIns="91425" bIns="45700" anchor="t" anchorCtr="0">
            <a:spAutoFit/>
          </a:bodyPr>
          <a:lstStyle/>
          <a:p>
            <a:pPr>
              <a:buSzPts val="2800"/>
            </a:pPr>
            <a:r>
              <a:rPr lang="es-ES" sz="2800" b="0" strike="noStrike" spc="-1" dirty="0">
                <a:solidFill>
                  <a:srgbClr val="FFFFFF"/>
                </a:solidFill>
                <a:latin typeface="Arial"/>
                <a:ea typeface="Arial"/>
              </a:rPr>
              <a:t>Objetivos de la Cápsula</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0" y="1586975"/>
            <a:ext cx="8464800" cy="1323399"/>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000" b="0" i="0" u="none" strike="noStrike" cap="none" dirty="0">
                <a:solidFill>
                  <a:srgbClr val="000000"/>
                </a:solidFill>
                <a:latin typeface="Arial"/>
                <a:ea typeface="Arial"/>
                <a:cs typeface="Arial"/>
                <a:sym typeface="Arial"/>
              </a:rPr>
              <a:t>El objetivo es introducir a los alumnos en los conceptos generales básicos de las nuevas tecnologías, formando en conjunto el proceso denominado 4ª revolución industrial y esbozar los principales impactos positivos y negativos que tiene en la sociedad.</a:t>
            </a: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2883047993"/>
              </p:ext>
            </p:extLst>
          </p:nvPr>
        </p:nvGraphicFramePr>
        <p:xfrm>
          <a:off x="326571" y="4053498"/>
          <a:ext cx="8464750" cy="906090"/>
        </p:xfrm>
        <a:graphic>
          <a:graphicData uri="http://schemas.openxmlformats.org/drawingml/2006/table">
            <a:tbl>
              <a:tblPr>
                <a:noFill/>
                <a:tableStyleId>{26181685-6432-47D6-ADB2-F81EC1794624}</a:tableStyleId>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lang="es-ES" sz="1800" b="0" strike="noStrike" spc="-1" dirty="0">
                          <a:solidFill>
                            <a:srgbClr val="FFFFFF"/>
                          </a:solidFill>
                          <a:latin typeface="Arial"/>
                          <a:ea typeface="Arial"/>
                        </a:rPr>
                        <a:t>Categoría</a:t>
                      </a:r>
                      <a:endParaRPr lang="es-ES" sz="1800" b="0" strike="noStrike" spc="-1" dirty="0">
                        <a:latin typeface="Calibri"/>
                      </a:endParaRPr>
                    </a:p>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a:solidFill>
                            <a:srgbClr val="FFFFFF"/>
                          </a:solidFill>
                          <a:latin typeface="Arial"/>
                          <a:ea typeface="Arial"/>
                          <a:cs typeface="Arial"/>
                          <a:sym typeface="Arial"/>
                        </a:rPr>
                        <a:t> </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Arial"/>
                          <a:ea typeface="Arial"/>
                          <a:cs typeface="Arial"/>
                          <a:sym typeface="Arial"/>
                        </a:rPr>
                        <a:t>E-learning</a:t>
                      </a:r>
                      <a:endParaRPr sz="18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800"/>
                        <a:buFont typeface="Arial"/>
                        <a:buNone/>
                      </a:pPr>
                      <a:r>
                        <a:rPr lang="es-ES" sz="1800" b="0" strike="noStrike" spc="-1" dirty="0">
                          <a:solidFill>
                            <a:srgbClr val="FFFFFF"/>
                          </a:solidFill>
                          <a:latin typeface="Arial"/>
                          <a:ea typeface="Arial"/>
                        </a:rPr>
                        <a:t>MEC</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54225">
                <a:tc vMerge="1">
                  <a:txBody>
                    <a:bodyPr/>
                    <a:lstStyle/>
                    <a:p>
                      <a:endParaRPr lang="cs-CZ"/>
                    </a:p>
                  </a:txBody>
                  <a:tcPr/>
                </a:tc>
                <a:tc vMerge="1">
                  <a:txBody>
                    <a:bodyPr/>
                    <a:lstStyle/>
                    <a:p>
                      <a:endParaRPr lang="cs-CZ"/>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4</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5</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6</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cs-CZ"/>
                    </a:p>
                  </a:txBody>
                  <a:tcPr/>
                </a:tc>
                <a:tc vMerge="1">
                  <a:txBody>
                    <a:bodyPr/>
                    <a:lstStyle/>
                    <a:p>
                      <a:endParaRPr lang="cs-CZ"/>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201945119"/>
              </p:ext>
            </p:extLst>
          </p:nvPr>
        </p:nvGraphicFramePr>
        <p:xfrm>
          <a:off x="326572" y="5281362"/>
          <a:ext cx="8490875" cy="342570"/>
        </p:xfrm>
        <a:graphic>
          <a:graphicData uri="http://schemas.openxmlformats.org/drawingml/2006/table">
            <a:tbl>
              <a:tblPr>
                <a:noFill/>
                <a:tableStyleId>{26181685-6432-47D6-ADB2-F81EC1794624}</a:tableStyleId>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a:lnSpc>
                          <a:spcPct val="100000"/>
                        </a:lnSpc>
                        <a:tabLst>
                          <a:tab pos="0" algn="l"/>
                        </a:tabLst>
                      </a:pPr>
                      <a:r>
                        <a:rPr lang="es-ES" sz="1800" b="0" strike="noStrike" spc="-1" dirty="0">
                          <a:solidFill>
                            <a:srgbClr val="FFFFFF"/>
                          </a:solidFill>
                          <a:latin typeface="Arial"/>
                          <a:ea typeface="Arial"/>
                        </a:rPr>
                        <a:t>Ejercicios incluidos</a:t>
                      </a:r>
                      <a:endParaRPr lang="es-ES" sz="1800" b="0" strike="noStrike" spc="-1" dirty="0">
                        <a:latin typeface="Calibri"/>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a:solidFill>
                            <a:schemeClr val="dk1"/>
                          </a:solidFill>
                          <a:latin typeface="Arial"/>
                          <a:ea typeface="Arial"/>
                          <a:cs typeface="Arial"/>
                          <a:sym typeface="Arial"/>
                        </a:rPr>
                        <a:t>SI</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aphicFrame>
        <p:nvGraphicFramePr>
          <p:cNvPr id="53" name="Google Shape;53;p1"/>
          <p:cNvGraphicFramePr/>
          <p:nvPr>
            <p:extLst>
              <p:ext uri="{D42A27DB-BD31-4B8C-83A1-F6EECF244321}">
                <p14:modId xmlns:p14="http://schemas.microsoft.com/office/powerpoint/2010/main" val="878016252"/>
              </p:ext>
            </p:extLst>
          </p:nvPr>
        </p:nvGraphicFramePr>
        <p:xfrm>
          <a:off x="339648" y="5902643"/>
          <a:ext cx="8477800" cy="617220"/>
        </p:xfrm>
        <a:graphic>
          <a:graphicData uri="http://schemas.openxmlformats.org/drawingml/2006/table">
            <a:tbl>
              <a:tblPr>
                <a:noFill/>
                <a:tableStyleId>{26181685-6432-47D6-ADB2-F81EC1794624}</a:tableStyleId>
              </a:tblPr>
              <a:tblGrid>
                <a:gridCol w="2492056">
                  <a:extLst>
                    <a:ext uri="{9D8B030D-6E8A-4147-A177-3AD203B41FA5}">
                      <a16:colId xmlns:a16="http://schemas.microsoft.com/office/drawing/2014/main" val="20000"/>
                    </a:ext>
                  </a:extLst>
                </a:gridCol>
                <a:gridCol w="1995248">
                  <a:extLst>
                    <a:ext uri="{9D8B030D-6E8A-4147-A177-3AD203B41FA5}">
                      <a16:colId xmlns:a16="http://schemas.microsoft.com/office/drawing/2014/main" val="20001"/>
                    </a:ext>
                  </a:extLst>
                </a:gridCol>
                <a:gridCol w="1995248">
                  <a:extLst>
                    <a:ext uri="{9D8B030D-6E8A-4147-A177-3AD203B41FA5}">
                      <a16:colId xmlns:a16="http://schemas.microsoft.com/office/drawing/2014/main" val="4106348272"/>
                    </a:ext>
                  </a:extLst>
                </a:gridCol>
                <a:gridCol w="1995248">
                  <a:extLst>
                    <a:ext uri="{9D8B030D-6E8A-4147-A177-3AD203B41FA5}">
                      <a16:colId xmlns:a16="http://schemas.microsoft.com/office/drawing/2014/main" val="2351832175"/>
                    </a:ext>
                  </a:extLst>
                </a:gridCol>
              </a:tblGrid>
              <a:tr h="264875">
                <a:tc>
                  <a:txBody>
                    <a:bodyPr/>
                    <a:lstStyle/>
                    <a:p>
                      <a:pPr>
                        <a:lnSpc>
                          <a:spcPct val="100000"/>
                        </a:lnSpc>
                        <a:tabLst>
                          <a:tab pos="0" algn="l"/>
                        </a:tabLst>
                      </a:pPr>
                      <a:r>
                        <a:rPr lang="es-ES" sz="1800" b="0" strike="noStrike" spc="-1" dirty="0">
                          <a:solidFill>
                            <a:srgbClr val="FFFFFF"/>
                          </a:solidFill>
                          <a:latin typeface="Arial"/>
                        </a:rPr>
                        <a:t>Dedicación en la cápsula</a:t>
                      </a:r>
                      <a:endParaRPr lang="es-ES" sz="1800" b="0" strike="noStrike" spc="-1" dirty="0">
                        <a:latin typeface="Calibri"/>
                      </a:endParaRPr>
                    </a:p>
                  </a:txBody>
                  <a:tcPr marL="54600" marR="54600" marT="34125" marB="34125">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algn="ctr" fontAlgn="t"/>
                      <a:r>
                        <a:rPr lang="en-GB" sz="1800" noProof="0" dirty="0" err="1">
                          <a:solidFill>
                            <a:srgbClr val="000000"/>
                          </a:solidFill>
                          <a:effectLst/>
                          <a:latin typeface="Arial" panose="020B0604020202020204" pitchFamily="34" charset="0"/>
                        </a:rPr>
                        <a:t>Contenido</a:t>
                      </a:r>
                      <a:endParaRPr lang="en-GB" noProof="0" dirty="0">
                        <a:effectLst/>
                      </a:endParaRPr>
                    </a:p>
                    <a:p>
                      <a:pPr algn="ctr" fontAlgn="t"/>
                      <a:r>
                        <a:rPr lang="en-GB" sz="1800" noProof="0" dirty="0">
                          <a:solidFill>
                            <a:srgbClr val="7F7F7F"/>
                          </a:solidFill>
                          <a:effectLst/>
                          <a:latin typeface="Arial" panose="020B0604020202020204" pitchFamily="34" charset="0"/>
                        </a:rPr>
                        <a:t>20 </a:t>
                      </a:r>
                      <a:r>
                        <a:rPr lang="en-GB" sz="1800" noProof="0" dirty="0">
                          <a:solidFill>
                            <a:srgbClr val="000000"/>
                          </a:solidFill>
                          <a:effectLst/>
                          <a:latin typeface="Arial" panose="020B0604020202020204" pitchFamily="34" charset="0"/>
                        </a:rPr>
                        <a:t>Min. </a:t>
                      </a:r>
                      <a:endParaRPr lang="en-GB" noProof="0" dirty="0">
                        <a:effectLst/>
                      </a:endParaRPr>
                    </a:p>
                  </a:txBody>
                  <a:tcPr marL="54610" marR="54610" marT="34290" marB="34290">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algn="ctr" fontAlgn="t"/>
                      <a:r>
                        <a:rPr lang="en-GB" sz="1800" noProof="0" dirty="0" err="1">
                          <a:solidFill>
                            <a:srgbClr val="000000"/>
                          </a:solidFill>
                          <a:effectLst/>
                          <a:latin typeface="Arial" panose="020B0604020202020204" pitchFamily="34" charset="0"/>
                        </a:rPr>
                        <a:t>Ejercicios</a:t>
                      </a:r>
                      <a:r>
                        <a:rPr lang="en-GB" sz="1800" noProof="0" dirty="0">
                          <a:solidFill>
                            <a:srgbClr val="000000"/>
                          </a:solidFill>
                          <a:effectLst/>
                          <a:latin typeface="Arial" panose="020B0604020202020204" pitchFamily="34" charset="0"/>
                        </a:rPr>
                        <a:t> </a:t>
                      </a:r>
                      <a:endParaRPr lang="en-GB" noProof="0" dirty="0">
                        <a:effectLst/>
                      </a:endParaRPr>
                    </a:p>
                    <a:p>
                      <a:pPr algn="ctr" fontAlgn="t"/>
                      <a:r>
                        <a:rPr lang="en-GB" sz="1800" noProof="0" dirty="0">
                          <a:solidFill>
                            <a:srgbClr val="7F7F7F"/>
                          </a:solidFill>
                          <a:effectLst/>
                          <a:latin typeface="Arial" panose="020B0604020202020204" pitchFamily="34" charset="0"/>
                        </a:rPr>
                        <a:t>20 </a:t>
                      </a:r>
                      <a:r>
                        <a:rPr lang="en-GB" sz="1800" noProof="0" dirty="0">
                          <a:solidFill>
                            <a:srgbClr val="000000"/>
                          </a:solidFill>
                          <a:effectLst/>
                          <a:latin typeface="Arial" panose="020B0604020202020204" pitchFamily="34" charset="0"/>
                        </a:rPr>
                        <a:t>Min. </a:t>
                      </a:r>
                      <a:endParaRPr lang="en-GB" noProof="0" dirty="0">
                        <a:effectLst/>
                      </a:endParaRPr>
                    </a:p>
                  </a:txBody>
                  <a:tcPr marL="54610" marR="54610" marT="34290" marB="34290">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en-GB" sz="1800" noProof="0" dirty="0">
                          <a:solidFill>
                            <a:srgbClr val="000000"/>
                          </a:solidFill>
                          <a:effectLst/>
                          <a:latin typeface="Arial" panose="020B0604020202020204" pitchFamily="34" charset="0"/>
                        </a:rPr>
                        <a:t>Material</a:t>
                      </a:r>
                      <a:r>
                        <a:rPr lang="en-GB" sz="1800" noProof="0" dirty="0">
                          <a:solidFill>
                            <a:srgbClr val="000000"/>
                          </a:solidFill>
                          <a:effectLst/>
                          <a:latin typeface="Arial"/>
                        </a:rPr>
                        <a:t> </a:t>
                      </a:r>
                      <a:r>
                        <a:rPr lang="en-GB" sz="1800" noProof="0" dirty="0">
                          <a:solidFill>
                            <a:srgbClr val="000000"/>
                          </a:solidFill>
                          <a:effectLst/>
                          <a:latin typeface="Arial" panose="020B0604020202020204" pitchFamily="34" charset="0"/>
                        </a:rPr>
                        <a:t>extra </a:t>
                      </a:r>
                    </a:p>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en-GB" sz="1800" noProof="0" dirty="0">
                          <a:solidFill>
                            <a:srgbClr val="7F7F7F"/>
                          </a:solidFill>
                          <a:effectLst/>
                          <a:latin typeface="Arial" panose="020B0604020202020204" pitchFamily="34" charset="0"/>
                        </a:rPr>
                        <a:t>4 </a:t>
                      </a:r>
                      <a:r>
                        <a:rPr lang="en-GB" sz="1800" noProof="0" dirty="0">
                          <a:solidFill>
                            <a:srgbClr val="000000"/>
                          </a:solidFill>
                          <a:effectLst/>
                          <a:latin typeface="Arial" panose="020B0604020202020204" pitchFamily="34" charset="0"/>
                        </a:rPr>
                        <a:t>Min. </a:t>
                      </a:r>
                      <a:endParaRPr lang="en-GB" noProof="0" dirty="0">
                        <a:effectLst/>
                      </a:endParaRPr>
                    </a:p>
                  </a:txBody>
                  <a:tcPr marL="54610" marR="54610" marT="34290" marB="34290">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dirty="0"/>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dirty="0">
                <a:solidFill>
                  <a:schemeClr val="lt1"/>
                </a:solidFill>
                <a:latin typeface="Arial"/>
                <a:ea typeface="Arial"/>
                <a:cs typeface="Arial"/>
                <a:sym typeface="Arial"/>
              </a:rPr>
              <a:t>Contenido</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579894" y="2234077"/>
            <a:ext cx="7123200" cy="3939500"/>
          </a:xfrm>
          <a:prstGeom prst="rect">
            <a:avLst/>
          </a:prstGeom>
          <a:noFill/>
          <a:ln>
            <a:noFill/>
          </a:ln>
        </p:spPr>
        <p:txBody>
          <a:bodyPr spcFirstLastPara="1" wrap="square" lIns="91425" tIns="45700" rIns="91425" bIns="45700" anchor="t" anchorCtr="0">
            <a:spAutoFit/>
          </a:bodyPr>
          <a:lstStyle/>
          <a:p>
            <a:pPr marL="0" marR="0" lvl="0" indent="-127000" algn="just" rtl="0">
              <a:spcBef>
                <a:spcPts val="600"/>
              </a:spcBef>
              <a:spcAft>
                <a:spcPts val="0"/>
              </a:spcAft>
              <a:buClr>
                <a:srgbClr val="000000"/>
              </a:buClr>
              <a:buSzPts val="2000"/>
              <a:buFont typeface="Arial"/>
              <a:buAutoNum type="arabicPeriod"/>
            </a:pPr>
            <a:r>
              <a:rPr lang="es-ES" sz="2000" b="0" i="0" u="none" strike="noStrike" cap="none">
                <a:solidFill>
                  <a:srgbClr val="000000"/>
                </a:solidFill>
                <a:latin typeface="Arial"/>
                <a:ea typeface="Arial"/>
                <a:cs typeface="Arial"/>
                <a:sym typeface="Arial"/>
              </a:rPr>
              <a:t> Introducción al tema </a:t>
            </a:r>
          </a:p>
          <a:p>
            <a:pPr marL="0" marR="0" lvl="0" indent="-127000" algn="just" rtl="0">
              <a:spcBef>
                <a:spcPts val="600"/>
              </a:spcBef>
              <a:spcAft>
                <a:spcPts val="0"/>
              </a:spcAft>
              <a:buClr>
                <a:srgbClr val="000000"/>
              </a:buClr>
              <a:buSzPts val="2000"/>
              <a:buFont typeface="Arial"/>
              <a:buAutoNum type="arabicPeriod"/>
            </a:pPr>
            <a:r>
              <a:rPr lang="es-ES" sz="2000"/>
              <a:t> Contexto histórico</a:t>
            </a:r>
          </a:p>
          <a:p>
            <a:pPr marL="0" marR="0" lvl="0" indent="-127000" algn="just" rtl="0">
              <a:spcBef>
                <a:spcPts val="600"/>
              </a:spcBef>
              <a:spcAft>
                <a:spcPts val="0"/>
              </a:spcAft>
              <a:buClr>
                <a:srgbClr val="000000"/>
              </a:buClr>
              <a:buSzPts val="2000"/>
              <a:buFont typeface="Arial"/>
              <a:buAutoNum type="arabicPeriod"/>
            </a:pPr>
            <a:r>
              <a:rPr lang="es-ES" sz="2000" b="0" u="none" strike="noStrike" cap="none">
                <a:solidFill>
                  <a:srgbClr val="000000"/>
                </a:solidFill>
                <a:latin typeface="Arial"/>
                <a:ea typeface="Arial"/>
                <a:cs typeface="Arial"/>
                <a:sym typeface="Arial"/>
              </a:rPr>
              <a:t> Particularidades de la evolución actual</a:t>
            </a:r>
          </a:p>
          <a:p>
            <a:pPr marL="0" marR="0" lvl="0" indent="-127000" algn="just" rtl="0">
              <a:spcBef>
                <a:spcPts val="600"/>
              </a:spcBef>
              <a:spcAft>
                <a:spcPts val="0"/>
              </a:spcAft>
              <a:buClr>
                <a:srgbClr val="000000"/>
              </a:buClr>
              <a:buSzPts val="2000"/>
              <a:buFont typeface="Arial"/>
              <a:buAutoNum type="arabicPeriod"/>
            </a:pPr>
            <a:r>
              <a:rPr lang="es-ES" sz="2000" b="0" i="0" u="none" strike="noStrike" cap="none">
                <a:solidFill>
                  <a:srgbClr val="000000"/>
                </a:solidFill>
                <a:latin typeface="Arial"/>
                <a:ea typeface="Arial"/>
                <a:cs typeface="Arial"/>
                <a:sym typeface="Arial"/>
              </a:rPr>
              <a:t> </a:t>
            </a:r>
            <a:r>
              <a:rPr lang="es-ES" sz="2000"/>
              <a:t>Principales tendencias actuales: </a:t>
            </a:r>
          </a:p>
          <a:p>
            <a:pPr marL="914400" indent="-457200" algn="just">
              <a:spcBef>
                <a:spcPts val="600"/>
              </a:spcBef>
              <a:buSzPts val="2000"/>
              <a:buAutoNum type="alphaLcParenR"/>
            </a:pPr>
            <a:r>
              <a:rPr lang="es-ES" sz="2000"/>
              <a:t>Interconectividad e Internet de las cosas</a:t>
            </a:r>
          </a:p>
          <a:p>
            <a:pPr marL="914400" indent="-457200" algn="just">
              <a:spcBef>
                <a:spcPts val="600"/>
              </a:spcBef>
              <a:buSzPts val="2000"/>
              <a:buAutoNum type="alphaLcParenR"/>
            </a:pPr>
            <a:r>
              <a:rPr lang="es-ES" sz="2000"/>
              <a:t>Inteligencia artificial</a:t>
            </a:r>
          </a:p>
          <a:p>
            <a:pPr marL="914400" indent="-457200" algn="just">
              <a:spcBef>
                <a:spcPts val="600"/>
              </a:spcBef>
              <a:buSzPts val="2000"/>
              <a:buAutoNum type="alphaLcParenR"/>
            </a:pPr>
            <a:r>
              <a:rPr lang="es-ES" sz="2000"/>
              <a:t>Movilidad autónoma</a:t>
            </a:r>
          </a:p>
          <a:p>
            <a:pPr marR="0" lvl="0" algn="just" rtl="0">
              <a:spcBef>
                <a:spcPts val="600"/>
              </a:spcBef>
              <a:spcAft>
                <a:spcPts val="0"/>
              </a:spcAft>
              <a:buClr>
                <a:srgbClr val="000000"/>
              </a:buClr>
              <a:buSzPts val="2000"/>
            </a:pPr>
            <a:r>
              <a:rPr lang="es-ES" sz="2000" b="0" i="0" u="none" strike="noStrike" cap="none">
                <a:solidFill>
                  <a:srgbClr val="000000"/>
                </a:solidFill>
                <a:latin typeface="Arial"/>
                <a:ea typeface="Arial"/>
                <a:cs typeface="Arial"/>
                <a:sym typeface="Arial"/>
              </a:rPr>
              <a:t>5.  Impactos en la sociedad:</a:t>
            </a:r>
            <a:endParaRPr lang="es-ES" sz="2000" b="0" i="1" u="none" strike="noStrike" cap="none">
              <a:solidFill>
                <a:srgbClr val="000000"/>
              </a:solidFill>
              <a:latin typeface="Arial"/>
              <a:ea typeface="Arial"/>
              <a:cs typeface="Arial"/>
              <a:sym typeface="Arial"/>
            </a:endParaRPr>
          </a:p>
          <a:p>
            <a:pPr marL="457200" marR="0" lvl="0" indent="0" algn="just" rtl="0">
              <a:spcBef>
                <a:spcPts val="600"/>
              </a:spcBef>
              <a:spcAft>
                <a:spcPts val="0"/>
              </a:spcAft>
              <a:buNone/>
            </a:pPr>
            <a:r>
              <a:rPr lang="es-ES" sz="2000" b="0" i="0" u="none" strike="noStrike" cap="none">
                <a:solidFill>
                  <a:srgbClr val="000000"/>
                </a:solidFill>
                <a:latin typeface="Arial"/>
                <a:ea typeface="Arial"/>
                <a:cs typeface="Arial"/>
                <a:sym typeface="Arial"/>
              </a:rPr>
              <a:t>a) Positivos (beneficios/oportunidades)</a:t>
            </a:r>
            <a:endParaRPr lang="es-ES" sz="2000" b="0" i="1" u="none" strike="noStrike" cap="none">
              <a:solidFill>
                <a:srgbClr val="000000"/>
              </a:solidFill>
              <a:latin typeface="Arial"/>
              <a:ea typeface="Arial"/>
              <a:cs typeface="Arial"/>
              <a:sym typeface="Arial"/>
            </a:endParaRPr>
          </a:p>
          <a:p>
            <a:pPr marL="457200" marR="0" lvl="0" indent="0" algn="just" rtl="0">
              <a:spcBef>
                <a:spcPts val="600"/>
              </a:spcBef>
              <a:spcAft>
                <a:spcPts val="0"/>
              </a:spcAft>
              <a:buNone/>
            </a:pPr>
            <a:r>
              <a:rPr lang="es-ES" sz="2000" b="0" i="0" u="none" strike="noStrike" cap="none">
                <a:solidFill>
                  <a:srgbClr val="000000"/>
                </a:solidFill>
                <a:latin typeface="Arial"/>
                <a:ea typeface="Arial"/>
                <a:cs typeface="Arial"/>
                <a:sym typeface="Arial"/>
              </a:rPr>
              <a:t>b) Negativos (riesgos/desafíos)</a:t>
            </a:r>
            <a:endParaRPr lang="es-ES" sz="2000" b="0" i="1" u="none" strike="noStrike" cap="none">
              <a:solidFill>
                <a:srgbClr val="000000"/>
              </a:solidFill>
              <a:latin typeface="Arial"/>
              <a:ea typeface="Arial"/>
              <a:cs typeface="Arial"/>
              <a:sym typeface="Arial"/>
            </a:endParaRPr>
          </a:p>
        </p:txBody>
      </p:sp>
      <p:sp>
        <p:nvSpPr>
          <p:cNvPr id="62" name="Google Shape;62;p3"/>
          <p:cNvSpPr/>
          <p:nvPr/>
        </p:nvSpPr>
        <p:spPr>
          <a:xfrm>
            <a:off x="876750" y="2349910"/>
            <a:ext cx="338100" cy="3823667"/>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dirty="0"/>
          </a:p>
        </p:txBody>
      </p:sp>
      <p:sp>
        <p:nvSpPr>
          <p:cNvPr id="68" name="Google Shape;68;p9"/>
          <p:cNvSpPr txBox="1"/>
          <p:nvPr/>
        </p:nvSpPr>
        <p:spPr>
          <a:xfrm>
            <a:off x="285531" y="1074532"/>
            <a:ext cx="8509997" cy="48236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457200" marR="0" lvl="0" indent="-381000" algn="l" rtl="0">
              <a:lnSpc>
                <a:spcPct val="90000"/>
              </a:lnSpc>
              <a:spcBef>
                <a:spcPts val="0"/>
              </a:spcBef>
              <a:spcAft>
                <a:spcPts val="0"/>
              </a:spcAft>
              <a:buClr>
                <a:schemeClr val="lt1"/>
              </a:buClr>
              <a:buSzPts val="2400"/>
              <a:buFont typeface="Arial"/>
              <a:buAutoNum type="arabicPeriod"/>
            </a:pPr>
            <a:r>
              <a:rPr lang="en-GB" sz="2800" b="0" i="0" u="none" strike="noStrike" cap="none" dirty="0" err="1">
                <a:solidFill>
                  <a:schemeClr val="lt1"/>
                </a:solidFill>
                <a:latin typeface="Arial"/>
                <a:ea typeface="Arial"/>
                <a:cs typeface="Arial"/>
                <a:sym typeface="Arial"/>
              </a:rPr>
              <a:t>Introducción</a:t>
            </a:r>
            <a:r>
              <a:rPr lang="en-GB" sz="2800" b="0" i="0" u="none" strike="noStrike" cap="none" dirty="0">
                <a:solidFill>
                  <a:schemeClr val="lt1"/>
                </a:solidFill>
                <a:latin typeface="Arial"/>
                <a:ea typeface="Arial"/>
                <a:cs typeface="Arial"/>
                <a:sym typeface="Arial"/>
              </a:rPr>
              <a:t> al </a:t>
            </a:r>
            <a:r>
              <a:rPr lang="en-GB" sz="2800" b="0" i="0" u="none" strike="noStrike" cap="none" dirty="0" err="1">
                <a:solidFill>
                  <a:schemeClr val="lt1"/>
                </a:solidFill>
                <a:latin typeface="Arial"/>
                <a:ea typeface="Arial"/>
                <a:cs typeface="Arial"/>
                <a:sym typeface="Arial"/>
              </a:rPr>
              <a:t>tema</a:t>
            </a:r>
            <a:endParaRPr lang="en-GB" sz="2800" b="0" i="1" u="none" strike="noStrike" cap="none" dirty="0">
              <a:solidFill>
                <a:schemeClr val="lt1"/>
              </a:solidFill>
              <a:latin typeface="Arial"/>
              <a:ea typeface="Arial"/>
              <a:cs typeface="Arial"/>
              <a:sym typeface="Arial"/>
            </a:endParaRPr>
          </a:p>
        </p:txBody>
      </p:sp>
      <p:sp>
        <p:nvSpPr>
          <p:cNvPr id="69" name="Google Shape;69;p9"/>
          <p:cNvSpPr/>
          <p:nvPr/>
        </p:nvSpPr>
        <p:spPr>
          <a:xfrm>
            <a:off x="513782" y="1712581"/>
            <a:ext cx="8367731" cy="50167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ES" sz="1600" dirty="0">
                <a:latin typeface="+mn-lt"/>
                <a:cs typeface="Calibri"/>
                <a:sym typeface="Calibri"/>
              </a:rPr>
              <a:t>La logística y la DUM siempre han estado estrechamente integradas en el contexto de toda la sociedad y especialmente interrelacionadas con los avances tecnológicos.</a:t>
            </a:r>
          </a:p>
          <a:p>
            <a:pPr marL="0" marR="0" lvl="0" indent="0" algn="just" rtl="0">
              <a:lnSpc>
                <a:spcPct val="100000"/>
              </a:lnSpc>
              <a:spcBef>
                <a:spcPts val="0"/>
              </a:spcBef>
              <a:spcAft>
                <a:spcPts val="0"/>
              </a:spcAft>
              <a:buClr>
                <a:srgbClr val="000000"/>
              </a:buClr>
              <a:buSzPts val="1800"/>
              <a:buFont typeface="Arial"/>
              <a:buNone/>
            </a:pPr>
            <a:endParaRPr lang="en-GB" sz="1600" dirty="0">
              <a:latin typeface="+mn-lt"/>
              <a:cs typeface="Calibri"/>
              <a:sym typeface="Calibri"/>
            </a:endParaRPr>
          </a:p>
          <a:p>
            <a:pPr algn="just">
              <a:buSzPts val="1800"/>
            </a:pPr>
            <a:r>
              <a:rPr lang="es-ES" sz="1600" dirty="0">
                <a:latin typeface="+mn-lt"/>
                <a:cs typeface="Calibri"/>
                <a:sym typeface="Calibri"/>
              </a:rPr>
              <a:t>La evolución de la tecnología no sólo influye en el comportamiento y las expectativas de los clientes (véase la cápsula 2.3.2), sino también en el entorno urbano con, por ejemplo, el concepto de "ciudad inteligente", lo que significa que se recogen diversos datos y se establecen normas en consecuencia (véase, por ejemplo, la cápsula 2.3.3).</a:t>
            </a:r>
          </a:p>
          <a:p>
            <a:pPr algn="just">
              <a:buSzPts val="1800"/>
            </a:pPr>
            <a:endParaRPr lang="en-GB" sz="1600" dirty="0">
              <a:latin typeface="+mn-lt"/>
              <a:cs typeface="Calibri"/>
              <a:sym typeface="Calibri"/>
            </a:endParaRPr>
          </a:p>
          <a:p>
            <a:pPr algn="just">
              <a:buSzPts val="1800"/>
            </a:pPr>
            <a:r>
              <a:rPr lang="es-ES" sz="1600" dirty="0">
                <a:latin typeface="+mn-lt"/>
                <a:cs typeface="Calibri"/>
                <a:sym typeface="Calibri"/>
              </a:rPr>
              <a:t>En un entorno de gran competitividad empresarial, los operadores de la DUM se esfuerzan por aprovechar al máximo las nuevas tecnologías en su beneficio. </a:t>
            </a:r>
          </a:p>
          <a:p>
            <a:pPr algn="just">
              <a:buSzPts val="1800"/>
            </a:pPr>
            <a:endParaRPr lang="en-GB" sz="1600" dirty="0">
              <a:latin typeface="+mn-lt"/>
            </a:endParaRPr>
          </a:p>
          <a:p>
            <a:pPr marL="0" marR="0" lvl="0" indent="0" algn="just" rtl="0">
              <a:lnSpc>
                <a:spcPct val="100000"/>
              </a:lnSpc>
              <a:spcBef>
                <a:spcPts val="0"/>
              </a:spcBef>
              <a:spcAft>
                <a:spcPts val="0"/>
              </a:spcAft>
              <a:buClr>
                <a:srgbClr val="000000"/>
              </a:buClr>
              <a:buSzPts val="1800"/>
              <a:buFont typeface="Arial"/>
              <a:buNone/>
            </a:pPr>
            <a:r>
              <a:rPr lang="es-ES" sz="1600" dirty="0">
                <a:latin typeface="+mn-lt"/>
                <a:cs typeface="Calibri"/>
                <a:sym typeface="Calibri"/>
              </a:rPr>
              <a:t>En las siguientes diapositivas mostraremos el concepto principal de las etapas de desarrollo de la tecnología y cómo y por qué la fase actual que vemos con nuestros propios ojos es específica y cómo impacta en la sociedad y en la DUM dentro de ella. Se expondrán las principales tecnologías que pueden dar forma a la DUM actual y futura. Al final, se sugerirán los impactos positivos y negativos de las tecnologías en la sociedad y se fomentará un debate entre los estudiantes, ya que tienen vidas surgidas en las nuevas tecnologías y bien pueden tener las influencias positivas y negativas experimentadas por sí mismos.</a:t>
            </a:r>
            <a:endParaRPr lang="en-GB" sz="1600" dirty="0">
              <a:latin typeface="+mn-lt"/>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lang="en-GB" sz="1600" dirty="0">
              <a:latin typeface="+mn-lt"/>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p:tgtEl>
                                          <p:spTgt spid="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dirty="0"/>
          </a:p>
        </p:txBody>
      </p:sp>
      <p:sp>
        <p:nvSpPr>
          <p:cNvPr id="68" name="Google Shape;68;p9"/>
          <p:cNvSpPr txBox="1"/>
          <p:nvPr/>
        </p:nvSpPr>
        <p:spPr>
          <a:xfrm>
            <a:off x="285531" y="958790"/>
            <a:ext cx="8509997" cy="519069"/>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6200" marR="0" lvl="0" algn="l" rtl="0">
              <a:lnSpc>
                <a:spcPct val="90000"/>
              </a:lnSpc>
              <a:spcBef>
                <a:spcPts val="0"/>
              </a:spcBef>
              <a:spcAft>
                <a:spcPts val="0"/>
              </a:spcAft>
              <a:buClr>
                <a:schemeClr val="lt1"/>
              </a:buClr>
              <a:buSzPts val="2400"/>
            </a:pPr>
            <a:r>
              <a:rPr lang="cs-CZ" sz="2800" dirty="0">
                <a:solidFill>
                  <a:schemeClr val="lt1"/>
                </a:solidFill>
              </a:rPr>
              <a:t>2. </a:t>
            </a:r>
            <a:r>
              <a:rPr lang="en-GB" sz="2800" dirty="0" err="1">
                <a:solidFill>
                  <a:schemeClr val="lt1"/>
                </a:solidFill>
              </a:rPr>
              <a:t>Contexto</a:t>
            </a:r>
            <a:r>
              <a:rPr lang="en-GB" sz="2800" dirty="0">
                <a:solidFill>
                  <a:schemeClr val="lt1"/>
                </a:solidFill>
              </a:rPr>
              <a:t> </a:t>
            </a:r>
            <a:r>
              <a:rPr lang="en-GB" sz="2800" dirty="0" err="1">
                <a:solidFill>
                  <a:schemeClr val="lt1"/>
                </a:solidFill>
              </a:rPr>
              <a:t>histórico</a:t>
            </a:r>
            <a:endParaRPr lang="en-GB" sz="2800" b="0" i="1" u="none" strike="noStrike" cap="none" dirty="0">
              <a:solidFill>
                <a:schemeClr val="lt1"/>
              </a:solidFill>
              <a:latin typeface="Arial"/>
              <a:ea typeface="Arial"/>
              <a:cs typeface="Arial"/>
              <a:sym typeface="Arial"/>
            </a:endParaRPr>
          </a:p>
        </p:txBody>
      </p:sp>
      <p:sp>
        <p:nvSpPr>
          <p:cNvPr id="69" name="Google Shape;69;p9"/>
          <p:cNvSpPr/>
          <p:nvPr/>
        </p:nvSpPr>
        <p:spPr>
          <a:xfrm>
            <a:off x="641602" y="1594594"/>
            <a:ext cx="836773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600" b="0" i="0" u="none" strike="noStrike" cap="none" dirty="0">
                <a:solidFill>
                  <a:srgbClr val="000000"/>
                </a:solidFill>
                <a:latin typeface="+mn-lt"/>
                <a:ea typeface="Calibri"/>
                <a:cs typeface="Calibri"/>
                <a:sym typeface="Calibri"/>
              </a:rPr>
              <a:t>¿Has oído alguna vez el término ”</a:t>
            </a:r>
            <a:r>
              <a:rPr lang="es-ES" sz="1600" b="1" i="0" u="none" strike="noStrike" cap="none" dirty="0">
                <a:solidFill>
                  <a:srgbClr val="18C320"/>
                </a:solidFill>
                <a:latin typeface="+mn-lt"/>
                <a:ea typeface="Calibri"/>
                <a:cs typeface="Calibri"/>
                <a:sym typeface="Calibri"/>
              </a:rPr>
              <a:t>4a revolución industrial</a:t>
            </a:r>
            <a:r>
              <a:rPr lang="es-ES" sz="1600" b="0" i="0" u="none" strike="noStrike" cap="none" dirty="0">
                <a:solidFill>
                  <a:srgbClr val="000000"/>
                </a:solidFill>
                <a:latin typeface="+mn-lt"/>
                <a:ea typeface="Calibri"/>
                <a:cs typeface="Calibri"/>
                <a:sym typeface="Calibri"/>
              </a:rPr>
              <a:t>“ o Industria 4.0?</a:t>
            </a:r>
            <a:endParaRPr sz="1600" dirty="0">
              <a:latin typeface="+mn-lt"/>
            </a:endParaRPr>
          </a:p>
        </p:txBody>
      </p:sp>
      <p:sp>
        <p:nvSpPr>
          <p:cNvPr id="73" name="Google Shape;73;p9"/>
          <p:cNvSpPr txBox="1"/>
          <p:nvPr/>
        </p:nvSpPr>
        <p:spPr>
          <a:xfrm>
            <a:off x="641602" y="5387812"/>
            <a:ext cx="7600336"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1800"/>
              <a:buNone/>
              <a:defRPr sz="1600">
                <a:latin typeface="+mn-lt"/>
                <a:ea typeface="Calibri"/>
                <a:cs typeface="Calibri"/>
              </a:defRPr>
            </a:lvl1pPr>
          </a:lstStyle>
          <a:p>
            <a:r>
              <a:rPr lang="es-ES" dirty="0"/>
              <a:t>¿Por qué la 4ª revolución industrial es diferente a los desarrollos tecnológicos anteriores?</a:t>
            </a:r>
            <a:endParaRPr lang="en-GB" dirty="0"/>
          </a:p>
        </p:txBody>
      </p:sp>
      <p:grpSp>
        <p:nvGrpSpPr>
          <p:cNvPr id="2" name="Skupina 1">
            <a:extLst>
              <a:ext uri="{FF2B5EF4-FFF2-40B4-BE49-F238E27FC236}">
                <a16:creationId xmlns:a16="http://schemas.microsoft.com/office/drawing/2014/main" id="{8B929035-12DC-6A64-C3D4-9DE6DFF5D414}"/>
              </a:ext>
            </a:extLst>
          </p:cNvPr>
          <p:cNvGrpSpPr/>
          <p:nvPr/>
        </p:nvGrpSpPr>
        <p:grpSpPr>
          <a:xfrm>
            <a:off x="641602" y="1961355"/>
            <a:ext cx="7196860" cy="3353879"/>
            <a:chOff x="641602" y="1961355"/>
            <a:chExt cx="7196860" cy="3353879"/>
          </a:xfrm>
        </p:grpSpPr>
        <p:grpSp>
          <p:nvGrpSpPr>
            <p:cNvPr id="70" name="Google Shape;70;p9"/>
            <p:cNvGrpSpPr/>
            <p:nvPr/>
          </p:nvGrpSpPr>
          <p:grpSpPr>
            <a:xfrm>
              <a:off x="1749963" y="2988993"/>
              <a:ext cx="4513185" cy="2326241"/>
              <a:chOff x="1339577" y="2581211"/>
              <a:chExt cx="6096000" cy="3561167"/>
            </a:xfrm>
          </p:grpSpPr>
          <p:pic>
            <p:nvPicPr>
              <p:cNvPr id="71" name="Google Shape;71;p9"/>
              <p:cNvPicPr preferRelativeResize="0"/>
              <p:nvPr/>
            </p:nvPicPr>
            <p:blipFill rotWithShape="1">
              <a:blip r:embed="rId3">
                <a:alphaModFix/>
              </a:blip>
              <a:srcRect/>
              <a:stretch/>
            </p:blipFill>
            <p:spPr>
              <a:xfrm>
                <a:off x="1339577" y="2581211"/>
                <a:ext cx="6096000" cy="2961045"/>
              </a:xfrm>
              <a:prstGeom prst="rect">
                <a:avLst/>
              </a:prstGeom>
              <a:noFill/>
              <a:ln>
                <a:noFill/>
              </a:ln>
            </p:spPr>
          </p:pic>
          <p:sp>
            <p:nvSpPr>
              <p:cNvPr id="72" name="Google Shape;72;p9"/>
              <p:cNvSpPr/>
              <p:nvPr/>
            </p:nvSpPr>
            <p:spPr>
              <a:xfrm>
                <a:off x="1523999" y="5529925"/>
                <a:ext cx="5798643" cy="6124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ES" sz="1000" b="0" i="0" u="none" strike="noStrike" cap="none" dirty="0">
                    <a:solidFill>
                      <a:schemeClr val="dk1"/>
                    </a:solidFill>
                    <a:latin typeface="Arial"/>
                    <a:ea typeface="Arial"/>
                    <a:cs typeface="Arial"/>
                    <a:sym typeface="Arial"/>
                  </a:rPr>
                  <a:t>Fuente de la imagen: </a:t>
                </a:r>
                <a:r>
                  <a:rPr lang="es-ES" sz="10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https://upload.wikimedia.org/wikipedia/commons/c/c8/Industry_4.0.png</a:t>
                </a:r>
                <a:r>
                  <a:rPr lang="es-ES" sz="1000" b="0" i="0" u="none" strike="noStrike" cap="none" dirty="0">
                    <a:solidFill>
                      <a:schemeClr val="dk1"/>
                    </a:solidFill>
                    <a:latin typeface="Arial"/>
                    <a:ea typeface="Arial"/>
                    <a:cs typeface="Arial"/>
                    <a:sym typeface="Arial"/>
                  </a:rPr>
                  <a:t> </a:t>
                </a:r>
                <a:endParaRPr sz="1000" b="0" i="0" u="none" strike="noStrike" cap="none" dirty="0">
                  <a:solidFill>
                    <a:srgbClr val="000000"/>
                  </a:solidFill>
                  <a:latin typeface="Arial"/>
                  <a:ea typeface="Arial"/>
                  <a:cs typeface="Arial"/>
                  <a:sym typeface="Arial"/>
                </a:endParaRPr>
              </a:p>
            </p:txBody>
          </p:sp>
        </p:grpSp>
        <p:sp>
          <p:nvSpPr>
            <p:cNvPr id="74" name="Google Shape;74;p9"/>
            <p:cNvSpPr txBox="1"/>
            <p:nvPr/>
          </p:nvSpPr>
          <p:spPr>
            <a:xfrm>
              <a:off x="641602" y="1961355"/>
              <a:ext cx="7196860" cy="107717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i="0" u="none" strike="noStrike" cap="none" dirty="0">
                  <a:solidFill>
                    <a:srgbClr val="000000"/>
                  </a:solidFill>
                  <a:sym typeface="Arial"/>
                </a:rPr>
                <a:t>Es un término utilizado para un complejo de desarrollos tecnológicos que están transformando profundamente la industria, los negocios y toda la sociedad en el siglo XXI, y que se basan principalmente en la </a:t>
              </a:r>
              <a:r>
                <a:rPr lang="es-ES" sz="1600" b="1" dirty="0">
                  <a:solidFill>
                    <a:srgbClr val="18C320"/>
                  </a:solidFill>
                  <a:latin typeface="+mn-lt"/>
                  <a:cs typeface="Calibri"/>
                </a:rPr>
                <a:t>conectividad y la automatización.</a:t>
              </a:r>
              <a:endParaRPr sz="1600" b="1" dirty="0">
                <a:solidFill>
                  <a:srgbClr val="18C320"/>
                </a:solidFill>
                <a:latin typeface="+mn-lt"/>
                <a:cs typeface="Calibri"/>
              </a:endParaRPr>
            </a:p>
          </p:txBody>
        </p:sp>
      </p:grpSp>
      <p:sp>
        <p:nvSpPr>
          <p:cNvPr id="75" name="Google Shape;75;p9"/>
          <p:cNvSpPr txBox="1"/>
          <p:nvPr/>
        </p:nvSpPr>
        <p:spPr>
          <a:xfrm>
            <a:off x="1305537" y="5871428"/>
            <a:ext cx="6532925" cy="584735"/>
          </a:xfrm>
          <a:prstGeom prst="rect">
            <a:avLst/>
          </a:prstGeom>
          <a:noFill/>
          <a:ln>
            <a:noFill/>
          </a:ln>
        </p:spPr>
        <p:txBody>
          <a:bodyPr spcFirstLastPara="1" wrap="square" lIns="91425" tIns="45700" rIns="91425" bIns="45700" anchor="t" anchorCtr="0">
            <a:spAutoFit/>
          </a:bodyPr>
          <a:lstStyle/>
          <a:p>
            <a:pPr lvl="0">
              <a:buSzPts val="1600"/>
            </a:pPr>
            <a:r>
              <a:rPr lang="es-ES" sz="1600" dirty="0"/>
              <a:t>Porque la interconexión y la automatización traen consigo</a:t>
            </a:r>
          </a:p>
          <a:p>
            <a:pPr lvl="0" algn="ctr">
              <a:buSzPts val="1600"/>
            </a:pPr>
            <a:r>
              <a:rPr lang="es-ES" sz="1600" b="1" dirty="0">
                <a:solidFill>
                  <a:srgbClr val="18C320"/>
                </a:solidFill>
              </a:rPr>
              <a:t>Sistemas </a:t>
            </a:r>
            <a:r>
              <a:rPr lang="es-ES" sz="1600" b="1" dirty="0" err="1">
                <a:solidFill>
                  <a:srgbClr val="18C320"/>
                </a:solidFill>
              </a:rPr>
              <a:t>ciberfísicos</a:t>
            </a:r>
            <a:r>
              <a:rPr lang="es-ES" sz="1600" b="1" dirty="0">
                <a:solidFill>
                  <a:srgbClr val="18C320"/>
                </a:solidFill>
              </a:rPr>
              <a:t>...</a:t>
            </a:r>
            <a:endParaRPr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7506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1000"/>
                                        <p:tgtEl>
                                          <p:spTgt spid="73"/>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1000"/>
                                        <p:tgtEl>
                                          <p:spTgt spid="75"/>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1000"/>
                                        <p:tgtEl>
                                          <p:spTgt spid="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81" name="Google Shape;81;p2"/>
          <p:cNvSpPr txBox="1"/>
          <p:nvPr/>
        </p:nvSpPr>
        <p:spPr>
          <a:xfrm>
            <a:off x="285531" y="913414"/>
            <a:ext cx="8509997" cy="536563"/>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6200" marR="0" lvl="0" algn="l" rtl="0">
              <a:lnSpc>
                <a:spcPct val="90000"/>
              </a:lnSpc>
              <a:spcBef>
                <a:spcPts val="0"/>
              </a:spcBef>
              <a:spcAft>
                <a:spcPts val="0"/>
              </a:spcAft>
              <a:buClr>
                <a:schemeClr val="lt1"/>
              </a:buClr>
              <a:buSzPts val="2400"/>
            </a:pPr>
            <a:r>
              <a:rPr lang="en-GB" sz="2800" dirty="0">
                <a:solidFill>
                  <a:schemeClr val="lt1"/>
                </a:solidFill>
              </a:rPr>
              <a:t>3. </a:t>
            </a:r>
            <a:r>
              <a:rPr lang="es-ES" sz="2800" dirty="0">
                <a:solidFill>
                  <a:schemeClr val="lt1"/>
                </a:solidFill>
              </a:rPr>
              <a:t>Detalles de los desarrollos actuales</a:t>
            </a:r>
            <a:endParaRPr lang="en-GB" sz="2800" b="0" i="1" u="none" strike="noStrike" cap="none" dirty="0">
              <a:solidFill>
                <a:schemeClr val="lt1"/>
              </a:solidFill>
              <a:latin typeface="Arial"/>
              <a:ea typeface="Arial"/>
              <a:cs typeface="Arial"/>
              <a:sym typeface="Arial"/>
            </a:endParaRPr>
          </a:p>
        </p:txBody>
      </p:sp>
      <p:sp>
        <p:nvSpPr>
          <p:cNvPr id="82" name="Google Shape;82;p2"/>
          <p:cNvSpPr/>
          <p:nvPr/>
        </p:nvSpPr>
        <p:spPr>
          <a:xfrm>
            <a:off x="2756345" y="1595332"/>
            <a:ext cx="381713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600" b="0" i="0" u="none" strike="noStrike" cap="none" dirty="0">
                <a:solidFill>
                  <a:srgbClr val="000000"/>
                </a:solidFill>
                <a:latin typeface="+mn-lt"/>
                <a:ea typeface="Calibri"/>
                <a:cs typeface="Calibri"/>
                <a:sym typeface="Calibri"/>
              </a:rPr>
              <a:t>¿Qué son los sistemas </a:t>
            </a:r>
            <a:r>
              <a:rPr lang="es-ES" sz="1600" b="0" i="0" u="none" strike="noStrike" cap="none" dirty="0" err="1">
                <a:solidFill>
                  <a:srgbClr val="000000"/>
                </a:solidFill>
                <a:latin typeface="+mn-lt"/>
                <a:ea typeface="Calibri"/>
                <a:cs typeface="Calibri"/>
                <a:sym typeface="Calibri"/>
              </a:rPr>
              <a:t>ciberfísicos</a:t>
            </a:r>
            <a:r>
              <a:rPr lang="es-ES" sz="1600" b="0" i="0" u="none" strike="noStrike" cap="none" dirty="0">
                <a:solidFill>
                  <a:srgbClr val="000000"/>
                </a:solidFill>
                <a:latin typeface="+mn-lt"/>
                <a:ea typeface="Calibri"/>
                <a:cs typeface="Calibri"/>
                <a:sym typeface="Calibri"/>
              </a:rPr>
              <a:t>?</a:t>
            </a:r>
            <a:endParaRPr sz="1600" b="0" i="0" u="none" strike="noStrike" cap="none" dirty="0">
              <a:solidFill>
                <a:srgbClr val="000000"/>
              </a:solidFill>
              <a:latin typeface="+mn-lt"/>
              <a:ea typeface="Arial"/>
              <a:cs typeface="Arial"/>
              <a:sym typeface="Arial"/>
            </a:endParaRPr>
          </a:p>
        </p:txBody>
      </p:sp>
      <p:sp>
        <p:nvSpPr>
          <p:cNvPr id="83" name="Google Shape;83;p2"/>
          <p:cNvSpPr/>
          <p:nvPr/>
        </p:nvSpPr>
        <p:spPr>
          <a:xfrm>
            <a:off x="2532263" y="1942208"/>
            <a:ext cx="4465744"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ES" sz="1600" b="1" i="0" u="none" strike="noStrike" cap="none" dirty="0">
                <a:solidFill>
                  <a:srgbClr val="18C320"/>
                </a:solidFill>
                <a:latin typeface="+mn-lt"/>
                <a:ea typeface="Calibri"/>
                <a:cs typeface="Calibri"/>
                <a:sym typeface="Calibri"/>
              </a:rPr>
              <a:t>Sistemas en los que el software y el mundo físico están profundamente entrelazados.</a:t>
            </a:r>
            <a:endParaRPr sz="1600" b="1" i="0" u="none" strike="noStrike" cap="none" dirty="0">
              <a:solidFill>
                <a:srgbClr val="18C320"/>
              </a:solidFill>
              <a:latin typeface="+mn-lt"/>
              <a:ea typeface="Arial"/>
              <a:cs typeface="Arial"/>
              <a:sym typeface="Arial"/>
            </a:endParaRPr>
          </a:p>
        </p:txBody>
      </p:sp>
      <p:grpSp>
        <p:nvGrpSpPr>
          <p:cNvPr id="84" name="Google Shape;84;p2"/>
          <p:cNvGrpSpPr/>
          <p:nvPr/>
        </p:nvGrpSpPr>
        <p:grpSpPr>
          <a:xfrm>
            <a:off x="4285073" y="2487894"/>
            <a:ext cx="4232469" cy="3209133"/>
            <a:chOff x="4285073" y="2487894"/>
            <a:chExt cx="4232469" cy="3209133"/>
          </a:xfrm>
        </p:grpSpPr>
        <p:sp>
          <p:nvSpPr>
            <p:cNvPr id="85" name="Google Shape;85;p2"/>
            <p:cNvSpPr/>
            <p:nvPr/>
          </p:nvSpPr>
          <p:spPr>
            <a:xfrm>
              <a:off x="6861019" y="2579543"/>
              <a:ext cx="1641778" cy="400069"/>
            </a:xfrm>
            <a:prstGeom prst="rect">
              <a:avLst/>
            </a:prstGeom>
            <a:noFill/>
            <a:ln>
              <a:noFill/>
            </a:ln>
          </p:spPr>
          <p:txBody>
            <a:bodyPr spcFirstLastPara="1" wrap="square" lIns="91425" tIns="45700" rIns="91425" bIns="45700" anchor="t" anchorCtr="0">
              <a:spAutoFit/>
            </a:bodyPr>
            <a:lstStyle/>
            <a:p>
              <a:pPr>
                <a:buSzPts val="1800"/>
              </a:pPr>
              <a:r>
                <a:rPr lang="cs-CZ" sz="2000" b="1" dirty="0">
                  <a:solidFill>
                    <a:srgbClr val="18C320"/>
                  </a:solidFill>
                  <a:latin typeface="+mn-lt"/>
                  <a:cs typeface="Calibri"/>
                  <a:sym typeface="Calibri"/>
                </a:rPr>
                <a:t>-</a:t>
              </a:r>
              <a:r>
                <a:rPr lang="es-ES" sz="2000" b="1" dirty="0">
                  <a:solidFill>
                    <a:srgbClr val="18C320"/>
                  </a:solidFill>
                  <a:latin typeface="+mn-lt"/>
                  <a:cs typeface="Calibri"/>
                  <a:sym typeface="Calibri"/>
                </a:rPr>
                <a:t>FÍSICO</a:t>
              </a:r>
              <a:endParaRPr sz="2000" b="1" dirty="0">
                <a:solidFill>
                  <a:srgbClr val="18C320"/>
                </a:solidFill>
                <a:latin typeface="+mn-lt"/>
                <a:cs typeface="Calibri"/>
              </a:endParaRPr>
            </a:p>
          </p:txBody>
        </p:sp>
        <p:grpSp>
          <p:nvGrpSpPr>
            <p:cNvPr id="86" name="Google Shape;86;p2"/>
            <p:cNvGrpSpPr/>
            <p:nvPr/>
          </p:nvGrpSpPr>
          <p:grpSpPr>
            <a:xfrm>
              <a:off x="4285073" y="2487894"/>
              <a:ext cx="4232469" cy="3209133"/>
              <a:chOff x="4285073" y="2487894"/>
              <a:chExt cx="4232469" cy="3209133"/>
            </a:xfrm>
          </p:grpSpPr>
          <p:pic>
            <p:nvPicPr>
              <p:cNvPr id="87" name="Google Shape;87;p2" descr="Otevřený balík obrys"/>
              <p:cNvPicPr preferRelativeResize="0"/>
              <p:nvPr/>
            </p:nvPicPr>
            <p:blipFill rotWithShape="1">
              <a:blip r:embed="rId3">
                <a:alphaModFix/>
              </a:blip>
              <a:srcRect/>
              <a:stretch/>
            </p:blipFill>
            <p:spPr>
              <a:xfrm>
                <a:off x="4934945" y="3344902"/>
                <a:ext cx="914400" cy="914400"/>
              </a:xfrm>
              <a:prstGeom prst="rect">
                <a:avLst/>
              </a:prstGeom>
              <a:noFill/>
              <a:ln>
                <a:noFill/>
              </a:ln>
            </p:spPr>
          </p:pic>
          <p:pic>
            <p:nvPicPr>
              <p:cNvPr id="88" name="Google Shape;88;p2" descr="Rudl obrys"/>
              <p:cNvPicPr preferRelativeResize="0"/>
              <p:nvPr/>
            </p:nvPicPr>
            <p:blipFill rotWithShape="1">
              <a:blip r:embed="rId4">
                <a:alphaModFix/>
              </a:blip>
              <a:srcRect/>
              <a:stretch/>
            </p:blipFill>
            <p:spPr>
              <a:xfrm>
                <a:off x="6286935" y="4416401"/>
                <a:ext cx="914400" cy="914400"/>
              </a:xfrm>
              <a:prstGeom prst="rect">
                <a:avLst/>
              </a:prstGeom>
              <a:noFill/>
              <a:ln>
                <a:noFill/>
              </a:ln>
            </p:spPr>
          </p:pic>
          <p:pic>
            <p:nvPicPr>
              <p:cNvPr id="89" name="Google Shape;89;p2" descr="Krabice obrys"/>
              <p:cNvPicPr preferRelativeResize="0"/>
              <p:nvPr/>
            </p:nvPicPr>
            <p:blipFill rotWithShape="1">
              <a:blip r:embed="rId5">
                <a:alphaModFix/>
              </a:blip>
              <a:srcRect/>
              <a:stretch/>
            </p:blipFill>
            <p:spPr>
              <a:xfrm>
                <a:off x="5510617" y="4166756"/>
                <a:ext cx="914400" cy="914400"/>
              </a:xfrm>
              <a:prstGeom prst="rect">
                <a:avLst/>
              </a:prstGeom>
              <a:noFill/>
              <a:ln>
                <a:noFill/>
              </a:ln>
            </p:spPr>
          </p:pic>
          <p:pic>
            <p:nvPicPr>
              <p:cNvPr id="90" name="Google Shape;90;p2" descr="Rozbitý požární hydrant obrys"/>
              <p:cNvPicPr preferRelativeResize="0"/>
              <p:nvPr/>
            </p:nvPicPr>
            <p:blipFill rotWithShape="1">
              <a:blip r:embed="rId6">
                <a:alphaModFix/>
              </a:blip>
              <a:srcRect/>
              <a:stretch/>
            </p:blipFill>
            <p:spPr>
              <a:xfrm>
                <a:off x="7305668" y="4782627"/>
                <a:ext cx="914400" cy="914400"/>
              </a:xfrm>
              <a:prstGeom prst="rect">
                <a:avLst/>
              </a:prstGeom>
              <a:noFill/>
              <a:ln>
                <a:noFill/>
              </a:ln>
            </p:spPr>
          </p:pic>
          <p:pic>
            <p:nvPicPr>
              <p:cNvPr id="91" name="Google Shape;91;p2" descr="Auto obrys"/>
              <p:cNvPicPr preferRelativeResize="0"/>
              <p:nvPr/>
            </p:nvPicPr>
            <p:blipFill rotWithShape="1">
              <a:blip r:embed="rId7">
                <a:alphaModFix/>
              </a:blip>
              <a:srcRect/>
              <a:stretch/>
            </p:blipFill>
            <p:spPr>
              <a:xfrm>
                <a:off x="7192005" y="3712244"/>
                <a:ext cx="1063674" cy="1063674"/>
              </a:xfrm>
              <a:prstGeom prst="rect">
                <a:avLst/>
              </a:prstGeom>
              <a:noFill/>
              <a:ln>
                <a:noFill/>
              </a:ln>
            </p:spPr>
          </p:pic>
          <p:pic>
            <p:nvPicPr>
              <p:cNvPr id="92" name="Google Shape;92;p2" descr="Stavební pracovník muž obrys"/>
              <p:cNvPicPr preferRelativeResize="0"/>
              <p:nvPr/>
            </p:nvPicPr>
            <p:blipFill rotWithShape="1">
              <a:blip r:embed="rId8">
                <a:alphaModFix/>
              </a:blip>
              <a:srcRect/>
              <a:stretch/>
            </p:blipFill>
            <p:spPr>
              <a:xfrm>
                <a:off x="6423661" y="2955122"/>
                <a:ext cx="914400" cy="914400"/>
              </a:xfrm>
              <a:prstGeom prst="rect">
                <a:avLst/>
              </a:prstGeom>
              <a:noFill/>
              <a:ln>
                <a:noFill/>
              </a:ln>
            </p:spPr>
          </p:pic>
          <p:pic>
            <p:nvPicPr>
              <p:cNvPr id="93" name="Google Shape;93;p2" descr="Kvadrokoptéra obrys"/>
              <p:cNvPicPr preferRelativeResize="0"/>
              <p:nvPr/>
            </p:nvPicPr>
            <p:blipFill rotWithShape="1">
              <a:blip r:embed="rId9">
                <a:alphaModFix/>
              </a:blip>
              <a:srcRect/>
              <a:stretch/>
            </p:blipFill>
            <p:spPr>
              <a:xfrm>
                <a:off x="7603142" y="2887702"/>
                <a:ext cx="914400" cy="914400"/>
              </a:xfrm>
              <a:prstGeom prst="rect">
                <a:avLst/>
              </a:prstGeom>
              <a:noFill/>
              <a:ln>
                <a:noFill/>
              </a:ln>
            </p:spPr>
          </p:pic>
          <p:pic>
            <p:nvPicPr>
              <p:cNvPr id="94" name="Google Shape;94;p2" descr="Robot obrys"/>
              <p:cNvPicPr preferRelativeResize="0"/>
              <p:nvPr/>
            </p:nvPicPr>
            <p:blipFill rotWithShape="1">
              <a:blip r:embed="rId10">
                <a:alphaModFix/>
              </a:blip>
              <a:srcRect/>
              <a:stretch/>
            </p:blipFill>
            <p:spPr>
              <a:xfrm>
                <a:off x="4285073" y="4283129"/>
                <a:ext cx="914400" cy="914400"/>
              </a:xfrm>
              <a:prstGeom prst="rect">
                <a:avLst/>
              </a:prstGeom>
              <a:noFill/>
              <a:ln>
                <a:noFill/>
              </a:ln>
            </p:spPr>
          </p:pic>
          <p:pic>
            <p:nvPicPr>
              <p:cNvPr id="95" name="Google Shape;95;p2" descr="Robotická ruka obrys"/>
              <p:cNvPicPr preferRelativeResize="0"/>
              <p:nvPr/>
            </p:nvPicPr>
            <p:blipFill rotWithShape="1">
              <a:blip r:embed="rId11">
                <a:alphaModFix/>
              </a:blip>
              <a:srcRect/>
              <a:stretch/>
            </p:blipFill>
            <p:spPr>
              <a:xfrm>
                <a:off x="5403663" y="2487894"/>
                <a:ext cx="914400" cy="914400"/>
              </a:xfrm>
              <a:prstGeom prst="rect">
                <a:avLst/>
              </a:prstGeom>
              <a:noFill/>
              <a:ln>
                <a:noFill/>
              </a:ln>
            </p:spPr>
          </p:pic>
        </p:grpSp>
      </p:grpSp>
      <p:grpSp>
        <p:nvGrpSpPr>
          <p:cNvPr id="97" name="Google Shape;97;p2"/>
          <p:cNvGrpSpPr/>
          <p:nvPr/>
        </p:nvGrpSpPr>
        <p:grpSpPr>
          <a:xfrm>
            <a:off x="489589" y="2527331"/>
            <a:ext cx="4470411" cy="3157246"/>
            <a:chOff x="489589" y="2527331"/>
            <a:chExt cx="4470411" cy="3157246"/>
          </a:xfrm>
        </p:grpSpPr>
        <p:sp>
          <p:nvSpPr>
            <p:cNvPr id="98" name="Google Shape;98;p2"/>
            <p:cNvSpPr/>
            <p:nvPr/>
          </p:nvSpPr>
          <p:spPr>
            <a:xfrm>
              <a:off x="534225" y="2760449"/>
              <a:ext cx="118996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2000" b="1" i="0" u="none" strike="noStrike" cap="none" dirty="0">
                  <a:solidFill>
                    <a:srgbClr val="18C320"/>
                  </a:solidFill>
                  <a:latin typeface="+mn-lt"/>
                  <a:ea typeface="Calibri"/>
                  <a:cs typeface="Calibri"/>
                  <a:sym typeface="Calibri"/>
                </a:rPr>
                <a:t>CIBER-</a:t>
              </a:r>
              <a:endParaRPr sz="2000" b="1" i="0" u="none" strike="noStrike" cap="none" dirty="0">
                <a:solidFill>
                  <a:srgbClr val="18C320"/>
                </a:solidFill>
                <a:latin typeface="+mn-lt"/>
                <a:ea typeface="Arial"/>
                <a:cs typeface="Arial"/>
                <a:sym typeface="Arial"/>
              </a:endParaRPr>
            </a:p>
          </p:txBody>
        </p:sp>
        <p:grpSp>
          <p:nvGrpSpPr>
            <p:cNvPr id="99" name="Google Shape;99;p2"/>
            <p:cNvGrpSpPr/>
            <p:nvPr/>
          </p:nvGrpSpPr>
          <p:grpSpPr>
            <a:xfrm>
              <a:off x="489589" y="2527331"/>
              <a:ext cx="4470411" cy="3157246"/>
              <a:chOff x="489589" y="2527331"/>
              <a:chExt cx="4470411" cy="3157246"/>
            </a:xfrm>
          </p:grpSpPr>
          <p:grpSp>
            <p:nvGrpSpPr>
              <p:cNvPr id="100" name="Google Shape;100;p2" descr="Uživatelské rozhraní obrys"/>
              <p:cNvGrpSpPr/>
              <p:nvPr/>
            </p:nvGrpSpPr>
            <p:grpSpPr>
              <a:xfrm>
                <a:off x="1813200" y="4028772"/>
                <a:ext cx="1222104" cy="914399"/>
                <a:chOff x="796753" y="4102029"/>
                <a:chExt cx="876300" cy="704850"/>
              </a:xfrm>
            </p:grpSpPr>
            <p:sp>
              <p:nvSpPr>
                <p:cNvPr id="101" name="Google Shape;101;p2"/>
                <p:cNvSpPr/>
                <p:nvPr/>
              </p:nvSpPr>
              <p:spPr>
                <a:xfrm>
                  <a:off x="16540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16159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15016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15397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14635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15778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1425403" y="43306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1425403" y="42544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1425403" y="42925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1425403" y="41401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1425403" y="42163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1425403" y="41782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14254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16159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15397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15016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14635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15778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1654003" y="41020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1654003" y="41782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1654003" y="42544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1654003" y="42163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1654003" y="42925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1654003" y="414012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901537" y="4206642"/>
                  <a:ext cx="495290" cy="19211"/>
                </a:xfrm>
                <a:custGeom>
                  <a:avLst/>
                  <a:gdLst/>
                  <a:ahLst/>
                  <a:cxnLst/>
                  <a:rect l="l" t="t" r="r" b="b"/>
                  <a:pathLst>
                    <a:path w="495290" h="19211" extrusionOk="0">
                      <a:moveTo>
                        <a:pt x="0" y="0"/>
                      </a:moveTo>
                      <a:lnTo>
                        <a:pt x="0" y="19212"/>
                      </a:lnTo>
                      <a:lnTo>
                        <a:pt x="495290" y="19050"/>
                      </a:lnTo>
                      <a:lnTo>
                        <a:pt x="495290" y="0"/>
                      </a:lnTo>
                      <a:lnTo>
                        <a:pt x="0"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1473028" y="4206642"/>
                  <a:ext cx="95288" cy="95411"/>
                </a:xfrm>
                <a:custGeom>
                  <a:avLst/>
                  <a:gdLst/>
                  <a:ahLst/>
                  <a:cxnLst/>
                  <a:rect l="l" t="t" r="r" b="b"/>
                  <a:pathLst>
                    <a:path w="95288" h="95411" extrusionOk="0">
                      <a:moveTo>
                        <a:pt x="76238" y="95412"/>
                      </a:moveTo>
                      <a:lnTo>
                        <a:pt x="95288" y="95412"/>
                      </a:lnTo>
                      <a:lnTo>
                        <a:pt x="95288" y="19050"/>
                      </a:lnTo>
                      <a:lnTo>
                        <a:pt x="95288" y="0"/>
                      </a:lnTo>
                      <a:lnTo>
                        <a:pt x="76238" y="0"/>
                      </a:lnTo>
                      <a:lnTo>
                        <a:pt x="0" y="0"/>
                      </a:lnTo>
                      <a:lnTo>
                        <a:pt x="0" y="19050"/>
                      </a:lnTo>
                      <a:lnTo>
                        <a:pt x="76238" y="19050"/>
                      </a:lnTo>
                      <a:lnTo>
                        <a:pt x="76238" y="9541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901537" y="4378254"/>
                  <a:ext cx="666778" cy="266652"/>
                </a:xfrm>
                <a:custGeom>
                  <a:avLst/>
                  <a:gdLst/>
                  <a:ahLst/>
                  <a:cxnLst/>
                  <a:rect l="l" t="t" r="r" b="b"/>
                  <a:pathLst>
                    <a:path w="666778" h="266652" extrusionOk="0">
                      <a:moveTo>
                        <a:pt x="0" y="104775"/>
                      </a:moveTo>
                      <a:lnTo>
                        <a:pt x="0" y="247602"/>
                      </a:lnTo>
                      <a:lnTo>
                        <a:pt x="0" y="266652"/>
                      </a:lnTo>
                      <a:lnTo>
                        <a:pt x="19050" y="266652"/>
                      </a:lnTo>
                      <a:lnTo>
                        <a:pt x="647729" y="266652"/>
                      </a:lnTo>
                      <a:lnTo>
                        <a:pt x="666779" y="266652"/>
                      </a:lnTo>
                      <a:lnTo>
                        <a:pt x="666779" y="247602"/>
                      </a:lnTo>
                      <a:lnTo>
                        <a:pt x="666779" y="0"/>
                      </a:lnTo>
                      <a:lnTo>
                        <a:pt x="647729" y="0"/>
                      </a:lnTo>
                      <a:lnTo>
                        <a:pt x="647729" y="247602"/>
                      </a:lnTo>
                      <a:lnTo>
                        <a:pt x="19050" y="247602"/>
                      </a:lnTo>
                      <a:lnTo>
                        <a:pt x="19050" y="104775"/>
                      </a:lnTo>
                      <a:lnTo>
                        <a:pt x="0" y="10477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853903" y="4159007"/>
                  <a:ext cx="542925" cy="66846"/>
                </a:xfrm>
                <a:custGeom>
                  <a:avLst/>
                  <a:gdLst/>
                  <a:ahLst/>
                  <a:cxnLst/>
                  <a:rect l="l" t="t" r="r" b="b"/>
                  <a:pathLst>
                    <a:path w="542925" h="66846" extrusionOk="0">
                      <a:moveTo>
                        <a:pt x="19050" y="38100"/>
                      </a:moveTo>
                      <a:cubicBezTo>
                        <a:pt x="19050" y="27579"/>
                        <a:pt x="27579" y="19050"/>
                        <a:pt x="38100" y="19050"/>
                      </a:cubicBezTo>
                      <a:lnTo>
                        <a:pt x="542925" y="19050"/>
                      </a:lnTo>
                      <a:lnTo>
                        <a:pt x="542925" y="0"/>
                      </a:lnTo>
                      <a:lnTo>
                        <a:pt x="38100" y="0"/>
                      </a:lnTo>
                      <a:cubicBezTo>
                        <a:pt x="17084" y="63"/>
                        <a:pt x="63" y="17084"/>
                        <a:pt x="0" y="38100"/>
                      </a:cubicBezTo>
                      <a:lnTo>
                        <a:pt x="0" y="66846"/>
                      </a:lnTo>
                      <a:lnTo>
                        <a:pt x="19050" y="668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1473028" y="4159007"/>
                  <a:ext cx="142875" cy="143046"/>
                </a:xfrm>
                <a:custGeom>
                  <a:avLst/>
                  <a:gdLst/>
                  <a:ahLst/>
                  <a:cxnLst/>
                  <a:rect l="l" t="t" r="r" b="b"/>
                  <a:pathLst>
                    <a:path w="142875" h="143046" extrusionOk="0">
                      <a:moveTo>
                        <a:pt x="123825" y="38100"/>
                      </a:moveTo>
                      <a:lnTo>
                        <a:pt x="123825" y="143046"/>
                      </a:lnTo>
                      <a:lnTo>
                        <a:pt x="142875" y="143046"/>
                      </a:lnTo>
                      <a:lnTo>
                        <a:pt x="142875" y="38100"/>
                      </a:lnTo>
                      <a:cubicBezTo>
                        <a:pt x="142812" y="17084"/>
                        <a:pt x="125791" y="63"/>
                        <a:pt x="104775" y="0"/>
                      </a:cubicBezTo>
                      <a:lnTo>
                        <a:pt x="0" y="0"/>
                      </a:lnTo>
                      <a:lnTo>
                        <a:pt x="0" y="19050"/>
                      </a:lnTo>
                      <a:lnTo>
                        <a:pt x="104775" y="19050"/>
                      </a:lnTo>
                      <a:cubicBezTo>
                        <a:pt x="115296" y="19050"/>
                        <a:pt x="123825" y="27579"/>
                        <a:pt x="123825"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853903" y="4378254"/>
                  <a:ext cx="762000" cy="428625"/>
                </a:xfrm>
                <a:custGeom>
                  <a:avLst/>
                  <a:gdLst/>
                  <a:ahLst/>
                  <a:cxnLst/>
                  <a:rect l="l" t="t" r="r" b="b"/>
                  <a:pathLst>
                    <a:path w="762000" h="428625" extrusionOk="0">
                      <a:moveTo>
                        <a:pt x="742950" y="276225"/>
                      </a:moveTo>
                      <a:cubicBezTo>
                        <a:pt x="742950" y="286746"/>
                        <a:pt x="734421" y="295275"/>
                        <a:pt x="723900" y="295275"/>
                      </a:cubicBezTo>
                      <a:lnTo>
                        <a:pt x="38100" y="295275"/>
                      </a:lnTo>
                      <a:cubicBezTo>
                        <a:pt x="27579" y="295275"/>
                        <a:pt x="19050" y="286746"/>
                        <a:pt x="19050" y="276225"/>
                      </a:cubicBezTo>
                      <a:lnTo>
                        <a:pt x="19050" y="104775"/>
                      </a:lnTo>
                      <a:lnTo>
                        <a:pt x="0" y="104775"/>
                      </a:lnTo>
                      <a:lnTo>
                        <a:pt x="0" y="276225"/>
                      </a:lnTo>
                      <a:cubicBezTo>
                        <a:pt x="68" y="297239"/>
                        <a:pt x="17086" y="314257"/>
                        <a:pt x="38100" y="314325"/>
                      </a:cubicBezTo>
                      <a:lnTo>
                        <a:pt x="314325" y="314325"/>
                      </a:lnTo>
                      <a:lnTo>
                        <a:pt x="314325" y="409575"/>
                      </a:lnTo>
                      <a:lnTo>
                        <a:pt x="209550" y="409575"/>
                      </a:lnTo>
                      <a:lnTo>
                        <a:pt x="209550" y="428625"/>
                      </a:lnTo>
                      <a:lnTo>
                        <a:pt x="552450" y="428625"/>
                      </a:lnTo>
                      <a:lnTo>
                        <a:pt x="552450" y="409575"/>
                      </a:lnTo>
                      <a:lnTo>
                        <a:pt x="447675" y="409575"/>
                      </a:lnTo>
                      <a:lnTo>
                        <a:pt x="447675" y="314325"/>
                      </a:lnTo>
                      <a:lnTo>
                        <a:pt x="723900" y="314325"/>
                      </a:lnTo>
                      <a:cubicBezTo>
                        <a:pt x="744914" y="314257"/>
                        <a:pt x="761932" y="297239"/>
                        <a:pt x="762000" y="276225"/>
                      </a:cubicBezTo>
                      <a:lnTo>
                        <a:pt x="762000" y="0"/>
                      </a:lnTo>
                      <a:lnTo>
                        <a:pt x="742950" y="0"/>
                      </a:lnTo>
                      <a:close/>
                      <a:moveTo>
                        <a:pt x="428625" y="409575"/>
                      </a:moveTo>
                      <a:lnTo>
                        <a:pt x="333375" y="409575"/>
                      </a:lnTo>
                      <a:lnTo>
                        <a:pt x="333375" y="314325"/>
                      </a:lnTo>
                      <a:lnTo>
                        <a:pt x="428625" y="3143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796753" y="4254429"/>
                  <a:ext cx="247650" cy="200025"/>
                </a:xfrm>
                <a:custGeom>
                  <a:avLst/>
                  <a:gdLst/>
                  <a:ahLst/>
                  <a:cxnLst/>
                  <a:rect l="l" t="t" r="r" b="b"/>
                  <a:pathLst>
                    <a:path w="247650" h="200025" extrusionOk="0">
                      <a:moveTo>
                        <a:pt x="247650" y="0"/>
                      </a:moveTo>
                      <a:lnTo>
                        <a:pt x="0" y="0"/>
                      </a:lnTo>
                      <a:lnTo>
                        <a:pt x="0" y="200025"/>
                      </a:lnTo>
                      <a:lnTo>
                        <a:pt x="247650" y="200025"/>
                      </a:lnTo>
                      <a:close/>
                      <a:moveTo>
                        <a:pt x="228600" y="180975"/>
                      </a:moveTo>
                      <a:lnTo>
                        <a:pt x="19050" y="180975"/>
                      </a:lnTo>
                      <a:lnTo>
                        <a:pt x="19050" y="19050"/>
                      </a:lnTo>
                      <a:lnTo>
                        <a:pt x="22860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863428" y="4311579"/>
                  <a:ext cx="114300" cy="19050"/>
                </a:xfrm>
                <a:custGeom>
                  <a:avLst/>
                  <a:gdLst/>
                  <a:ahLst/>
                  <a:cxnLst/>
                  <a:rect l="l" t="t" r="r" b="b"/>
                  <a:pathLst>
                    <a:path w="114300" h="19050" extrusionOk="0">
                      <a:moveTo>
                        <a:pt x="0" y="0"/>
                      </a:moveTo>
                      <a:lnTo>
                        <a:pt x="114300" y="0"/>
                      </a:lnTo>
                      <a:lnTo>
                        <a:pt x="11430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863428" y="4368729"/>
                  <a:ext cx="76200" cy="19050"/>
                </a:xfrm>
                <a:custGeom>
                  <a:avLst/>
                  <a:gdLst/>
                  <a:ahLst/>
                  <a:cxnLst/>
                  <a:rect l="l" t="t" r="r" b="b"/>
                  <a:pathLst>
                    <a:path w="76200" h="19050" extrusionOk="0">
                      <a:moveTo>
                        <a:pt x="0" y="0"/>
                      </a:moveTo>
                      <a:lnTo>
                        <a:pt x="76200" y="0"/>
                      </a:lnTo>
                      <a:lnTo>
                        <a:pt x="7620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a:off x="1101553" y="4292529"/>
                  <a:ext cx="266700" cy="266700"/>
                </a:xfrm>
                <a:custGeom>
                  <a:avLst/>
                  <a:gdLst/>
                  <a:ahLst/>
                  <a:cxnLst/>
                  <a:rect l="l" t="t" r="r" b="b"/>
                  <a:pathLst>
                    <a:path w="266700" h="266700" extrusionOk="0">
                      <a:moveTo>
                        <a:pt x="133350" y="266700"/>
                      </a:moveTo>
                      <a:cubicBezTo>
                        <a:pt x="206997" y="266700"/>
                        <a:pt x="266700" y="206997"/>
                        <a:pt x="266700" y="133350"/>
                      </a:cubicBezTo>
                      <a:cubicBezTo>
                        <a:pt x="266700" y="59703"/>
                        <a:pt x="206997" y="0"/>
                        <a:pt x="133350" y="0"/>
                      </a:cubicBezTo>
                      <a:cubicBezTo>
                        <a:pt x="59703" y="0"/>
                        <a:pt x="0" y="59703"/>
                        <a:pt x="0" y="133350"/>
                      </a:cubicBezTo>
                      <a:cubicBezTo>
                        <a:pt x="79" y="206965"/>
                        <a:pt x="59735" y="266621"/>
                        <a:pt x="133350" y="266700"/>
                      </a:cubicBezTo>
                      <a:close/>
                      <a:moveTo>
                        <a:pt x="66799" y="226095"/>
                      </a:moveTo>
                      <a:cubicBezTo>
                        <a:pt x="68189" y="189340"/>
                        <a:pt x="99113" y="160672"/>
                        <a:pt x="135868" y="162062"/>
                      </a:cubicBezTo>
                      <a:cubicBezTo>
                        <a:pt x="170673" y="163379"/>
                        <a:pt x="198584" y="191291"/>
                        <a:pt x="199901" y="226095"/>
                      </a:cubicBezTo>
                      <a:cubicBezTo>
                        <a:pt x="160188" y="254834"/>
                        <a:pt x="106512" y="254834"/>
                        <a:pt x="66799" y="226095"/>
                      </a:cubicBezTo>
                      <a:close/>
                      <a:moveTo>
                        <a:pt x="104775" y="114300"/>
                      </a:moveTo>
                      <a:cubicBezTo>
                        <a:pt x="104775" y="98518"/>
                        <a:pt x="117568" y="85725"/>
                        <a:pt x="133350" y="85725"/>
                      </a:cubicBezTo>
                      <a:cubicBezTo>
                        <a:pt x="149132" y="85725"/>
                        <a:pt x="161925" y="98518"/>
                        <a:pt x="161925" y="114300"/>
                      </a:cubicBezTo>
                      <a:cubicBezTo>
                        <a:pt x="161925" y="130082"/>
                        <a:pt x="149132" y="142875"/>
                        <a:pt x="133350" y="142875"/>
                      </a:cubicBezTo>
                      <a:cubicBezTo>
                        <a:pt x="117568" y="142875"/>
                        <a:pt x="104775" y="130082"/>
                        <a:pt x="104775" y="114300"/>
                      </a:cubicBezTo>
                      <a:close/>
                      <a:moveTo>
                        <a:pt x="133350" y="19050"/>
                      </a:moveTo>
                      <a:cubicBezTo>
                        <a:pt x="196371" y="18953"/>
                        <a:pt x="247539" y="69962"/>
                        <a:pt x="247636" y="132982"/>
                      </a:cubicBezTo>
                      <a:cubicBezTo>
                        <a:pt x="247680" y="161834"/>
                        <a:pt x="236795" y="189630"/>
                        <a:pt x="217170" y="210779"/>
                      </a:cubicBezTo>
                      <a:cubicBezTo>
                        <a:pt x="211190" y="182968"/>
                        <a:pt x="191846" y="159911"/>
                        <a:pt x="165497" y="149190"/>
                      </a:cubicBezTo>
                      <a:cubicBezTo>
                        <a:pt x="184894" y="131425"/>
                        <a:pt x="186217" y="101300"/>
                        <a:pt x="168452" y="81903"/>
                      </a:cubicBezTo>
                      <a:cubicBezTo>
                        <a:pt x="150687" y="62506"/>
                        <a:pt x="120562" y="61183"/>
                        <a:pt x="101165" y="78948"/>
                      </a:cubicBezTo>
                      <a:cubicBezTo>
                        <a:pt x="81768" y="96712"/>
                        <a:pt x="80445" y="126838"/>
                        <a:pt x="98209" y="146234"/>
                      </a:cubicBezTo>
                      <a:cubicBezTo>
                        <a:pt x="99151" y="147263"/>
                        <a:pt x="100137" y="148249"/>
                        <a:pt x="101165" y="149190"/>
                      </a:cubicBezTo>
                      <a:cubicBezTo>
                        <a:pt x="74830" y="159921"/>
                        <a:pt x="55502" y="182975"/>
                        <a:pt x="49530" y="210779"/>
                      </a:cubicBezTo>
                      <a:cubicBezTo>
                        <a:pt x="6662" y="164583"/>
                        <a:pt x="9359" y="92384"/>
                        <a:pt x="55554" y="49516"/>
                      </a:cubicBezTo>
                      <a:cubicBezTo>
                        <a:pt x="76702" y="29891"/>
                        <a:pt x="104499" y="19005"/>
                        <a:pt x="133350"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1397590" y="4473504"/>
                  <a:ext cx="104012" cy="104775"/>
                </a:xfrm>
                <a:custGeom>
                  <a:avLst/>
                  <a:gdLst/>
                  <a:ahLst/>
                  <a:cxnLst/>
                  <a:rect l="l" t="t" r="r" b="b"/>
                  <a:pathLst>
                    <a:path w="104012" h="104775" extrusionOk="0">
                      <a:moveTo>
                        <a:pt x="101613" y="34366"/>
                      </a:moveTo>
                      <a:cubicBezTo>
                        <a:pt x="101613" y="33566"/>
                        <a:pt x="100813" y="32766"/>
                        <a:pt x="99212" y="31966"/>
                      </a:cubicBezTo>
                      <a:lnTo>
                        <a:pt x="4000" y="0"/>
                      </a:lnTo>
                      <a:lnTo>
                        <a:pt x="3200" y="0"/>
                      </a:lnTo>
                      <a:cubicBezTo>
                        <a:pt x="1483" y="115"/>
                        <a:pt x="115" y="1483"/>
                        <a:pt x="0" y="3200"/>
                      </a:cubicBezTo>
                      <a:lnTo>
                        <a:pt x="0" y="4000"/>
                      </a:lnTo>
                      <a:lnTo>
                        <a:pt x="31213" y="100013"/>
                      </a:lnTo>
                      <a:cubicBezTo>
                        <a:pt x="31978" y="101512"/>
                        <a:pt x="33531" y="102443"/>
                        <a:pt x="35214" y="102413"/>
                      </a:cubicBezTo>
                      <a:cubicBezTo>
                        <a:pt x="36014" y="102413"/>
                        <a:pt x="36814" y="101613"/>
                        <a:pt x="37614" y="100013"/>
                      </a:cubicBezTo>
                      <a:lnTo>
                        <a:pt x="49568" y="67342"/>
                      </a:lnTo>
                      <a:cubicBezTo>
                        <a:pt x="49600" y="67300"/>
                        <a:pt x="49660" y="67291"/>
                        <a:pt x="49701" y="67323"/>
                      </a:cubicBezTo>
                      <a:cubicBezTo>
                        <a:pt x="49709" y="67328"/>
                        <a:pt x="49715" y="67334"/>
                        <a:pt x="49721" y="67342"/>
                      </a:cubicBezTo>
                      <a:lnTo>
                        <a:pt x="87211" y="104775"/>
                      </a:lnTo>
                      <a:lnTo>
                        <a:pt x="104013" y="87973"/>
                      </a:lnTo>
                      <a:lnTo>
                        <a:pt x="66523" y="50482"/>
                      </a:lnTo>
                      <a:cubicBezTo>
                        <a:pt x="66478" y="50445"/>
                        <a:pt x="66471" y="50380"/>
                        <a:pt x="66508" y="50335"/>
                      </a:cubicBezTo>
                      <a:cubicBezTo>
                        <a:pt x="66512" y="50330"/>
                        <a:pt x="66517" y="50325"/>
                        <a:pt x="66523" y="50321"/>
                      </a:cubicBezTo>
                      <a:lnTo>
                        <a:pt x="99250" y="38367"/>
                      </a:lnTo>
                      <a:cubicBezTo>
                        <a:pt x="100735" y="37591"/>
                        <a:pt x="101651" y="36041"/>
                        <a:pt x="101613" y="343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 name="Google Shape;136;p2" descr="Selfie obrys"/>
              <p:cNvGrpSpPr/>
              <p:nvPr/>
            </p:nvGrpSpPr>
            <p:grpSpPr>
              <a:xfrm>
                <a:off x="4381006" y="2527331"/>
                <a:ext cx="578994" cy="876449"/>
                <a:chOff x="1109354" y="4185354"/>
                <a:chExt cx="578994" cy="876449"/>
              </a:xfrm>
            </p:grpSpPr>
            <p:sp>
              <p:nvSpPr>
                <p:cNvPr id="137" name="Google Shape;137;p2"/>
                <p:cNvSpPr/>
                <p:nvPr/>
              </p:nvSpPr>
              <p:spPr>
                <a:xfrm>
                  <a:off x="1271241" y="4328229"/>
                  <a:ext cx="85725" cy="19050"/>
                </a:xfrm>
                <a:custGeom>
                  <a:avLst/>
                  <a:gdLst/>
                  <a:ahLst/>
                  <a:cxnLst/>
                  <a:rect l="l" t="t" r="r" b="b"/>
                  <a:pathLst>
                    <a:path w="85725" h="19050" extrusionOk="0">
                      <a:moveTo>
                        <a:pt x="9525" y="19050"/>
                      </a:moveTo>
                      <a:lnTo>
                        <a:pt x="76200" y="19050"/>
                      </a:lnTo>
                      <a:cubicBezTo>
                        <a:pt x="81461" y="19050"/>
                        <a:pt x="85725" y="14786"/>
                        <a:pt x="85725" y="9525"/>
                      </a:cubicBezTo>
                      <a:cubicBezTo>
                        <a:pt x="85725" y="4264"/>
                        <a:pt x="81461" y="0"/>
                        <a:pt x="76200" y="0"/>
                      </a:cubicBezTo>
                      <a:lnTo>
                        <a:pt x="9525" y="0"/>
                      </a:lnTo>
                      <a:cubicBezTo>
                        <a:pt x="4264" y="0"/>
                        <a:pt x="0" y="4264"/>
                        <a:pt x="0" y="9525"/>
                      </a:cubicBezTo>
                      <a:cubicBezTo>
                        <a:pt x="0" y="14786"/>
                        <a:pt x="4264" y="19050"/>
                        <a:pt x="9525"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rot="-2700000">
                  <a:off x="1175994" y="4206035"/>
                  <a:ext cx="19050" cy="53882"/>
                </a:xfrm>
                <a:custGeom>
                  <a:avLst/>
                  <a:gdLst/>
                  <a:ahLst/>
                  <a:cxnLst/>
                  <a:rect l="l" t="t" r="r" b="b"/>
                  <a:pathLst>
                    <a:path w="19050" h="53882" extrusionOk="0">
                      <a:moveTo>
                        <a:pt x="0" y="0"/>
                      </a:moveTo>
                      <a:lnTo>
                        <a:pt x="19050" y="0"/>
                      </a:lnTo>
                      <a:lnTo>
                        <a:pt x="19050" y="53883"/>
                      </a:lnTo>
                      <a:lnTo>
                        <a:pt x="0" y="538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1223616" y="4185354"/>
                  <a:ext cx="19050" cy="57150"/>
                </a:xfrm>
                <a:custGeom>
                  <a:avLst/>
                  <a:gdLst/>
                  <a:ahLst/>
                  <a:cxnLst/>
                  <a:rect l="l" t="t" r="r" b="b"/>
                  <a:pathLst>
                    <a:path w="19050" h="57150" extrusionOk="0">
                      <a:moveTo>
                        <a:pt x="0" y="0"/>
                      </a:moveTo>
                      <a:lnTo>
                        <a:pt x="19050" y="0"/>
                      </a:lnTo>
                      <a:lnTo>
                        <a:pt x="19050" y="57150"/>
                      </a:lnTo>
                      <a:lnTo>
                        <a:pt x="0" y="571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rot="-2700000">
                  <a:off x="1253822" y="4223451"/>
                  <a:ext cx="53882" cy="19050"/>
                </a:xfrm>
                <a:custGeom>
                  <a:avLst/>
                  <a:gdLst/>
                  <a:ahLst/>
                  <a:cxnLst/>
                  <a:rect l="l" t="t" r="r" b="b"/>
                  <a:pathLst>
                    <a:path w="53882" h="19050" extrusionOk="0">
                      <a:moveTo>
                        <a:pt x="0" y="0"/>
                      </a:moveTo>
                      <a:lnTo>
                        <a:pt x="53883" y="0"/>
                      </a:lnTo>
                      <a:lnTo>
                        <a:pt x="53883"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1214091" y="4318704"/>
                  <a:ext cx="38100" cy="38100"/>
                </a:xfrm>
                <a:custGeom>
                  <a:avLst/>
                  <a:gdLst/>
                  <a:ahLst/>
                  <a:cxnLst/>
                  <a:rect l="l" t="t" r="r" b="b"/>
                  <a:pathLst>
                    <a:path w="38100" h="38100" extrusionOk="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a:off x="1177438" y="4642554"/>
                  <a:ext cx="258127" cy="152400"/>
                </a:xfrm>
                <a:custGeom>
                  <a:avLst/>
                  <a:gdLst/>
                  <a:ahLst/>
                  <a:cxnLst/>
                  <a:rect l="l" t="t" r="r" b="b"/>
                  <a:pathLst>
                    <a:path w="258127" h="152400" extrusionOk="0">
                      <a:moveTo>
                        <a:pt x="181270" y="8153"/>
                      </a:moveTo>
                      <a:cubicBezTo>
                        <a:pt x="164322" y="2795"/>
                        <a:pt x="146657" y="46"/>
                        <a:pt x="128883" y="0"/>
                      </a:cubicBezTo>
                      <a:cubicBezTo>
                        <a:pt x="111295" y="320"/>
                        <a:pt x="93835" y="3054"/>
                        <a:pt x="76991" y="8125"/>
                      </a:cubicBezTo>
                      <a:cubicBezTo>
                        <a:pt x="54830" y="14833"/>
                        <a:pt x="34005" y="25347"/>
                        <a:pt x="15450" y="39195"/>
                      </a:cubicBezTo>
                      <a:cubicBezTo>
                        <a:pt x="5810" y="47074"/>
                        <a:pt x="153" y="58817"/>
                        <a:pt x="0" y="71266"/>
                      </a:cubicBezTo>
                      <a:lnTo>
                        <a:pt x="0" y="152400"/>
                      </a:lnTo>
                      <a:lnTo>
                        <a:pt x="258128" y="152400"/>
                      </a:lnTo>
                      <a:lnTo>
                        <a:pt x="258128" y="71114"/>
                      </a:lnTo>
                      <a:cubicBezTo>
                        <a:pt x="257919" y="58668"/>
                        <a:pt x="252222" y="46952"/>
                        <a:pt x="242564" y="39100"/>
                      </a:cubicBezTo>
                      <a:cubicBezTo>
                        <a:pt x="224465" y="24699"/>
                        <a:pt x="203604" y="14166"/>
                        <a:pt x="181270" y="8153"/>
                      </a:cubicBezTo>
                      <a:close/>
                      <a:moveTo>
                        <a:pt x="239106" y="133350"/>
                      </a:moveTo>
                      <a:lnTo>
                        <a:pt x="19079" y="133350"/>
                      </a:lnTo>
                      <a:lnTo>
                        <a:pt x="19079" y="71438"/>
                      </a:lnTo>
                      <a:cubicBezTo>
                        <a:pt x="19151" y="64795"/>
                        <a:pt x="22110" y="58513"/>
                        <a:pt x="27184" y="54226"/>
                      </a:cubicBezTo>
                      <a:cubicBezTo>
                        <a:pt x="43881" y="41810"/>
                        <a:pt x="62605" y="32387"/>
                        <a:pt x="82525" y="26375"/>
                      </a:cubicBezTo>
                      <a:cubicBezTo>
                        <a:pt x="97630" y="21817"/>
                        <a:pt x="113288" y="19353"/>
                        <a:pt x="129064" y="19050"/>
                      </a:cubicBezTo>
                      <a:cubicBezTo>
                        <a:pt x="144972" y="19120"/>
                        <a:pt x="160778" y="21613"/>
                        <a:pt x="175936" y="26441"/>
                      </a:cubicBezTo>
                      <a:cubicBezTo>
                        <a:pt x="195866" y="31759"/>
                        <a:pt x="214489" y="41119"/>
                        <a:pt x="230648" y="53940"/>
                      </a:cubicBezTo>
                      <a:cubicBezTo>
                        <a:pt x="235871" y="58196"/>
                        <a:pt x="238964" y="64530"/>
                        <a:pt x="239106" y="7126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a:off x="1229826" y="4480629"/>
                  <a:ext cx="152400" cy="152400"/>
                </a:xfrm>
                <a:custGeom>
                  <a:avLst/>
                  <a:gdLst/>
                  <a:ahLst/>
                  <a:cxnLst/>
                  <a:rect l="l" t="t" r="r" b="b"/>
                  <a:pathLst>
                    <a:path w="152400" h="152400" extrusionOk="0">
                      <a:moveTo>
                        <a:pt x="76200" y="152400"/>
                      </a:moveTo>
                      <a:cubicBezTo>
                        <a:pt x="118284" y="152400"/>
                        <a:pt x="152400" y="118284"/>
                        <a:pt x="152400" y="76200"/>
                      </a:cubicBezTo>
                      <a:cubicBezTo>
                        <a:pt x="152400" y="34116"/>
                        <a:pt x="118284" y="0"/>
                        <a:pt x="76200" y="0"/>
                      </a:cubicBezTo>
                      <a:cubicBezTo>
                        <a:pt x="34116" y="0"/>
                        <a:pt x="0" y="34116"/>
                        <a:pt x="0" y="76200"/>
                      </a:cubicBezTo>
                      <a:cubicBezTo>
                        <a:pt x="48" y="118264"/>
                        <a:pt x="34136" y="152352"/>
                        <a:pt x="76200" y="152400"/>
                      </a:cubicBezTo>
                      <a:close/>
                      <a:moveTo>
                        <a:pt x="76200" y="19050"/>
                      </a:moveTo>
                      <a:cubicBezTo>
                        <a:pt x="107763" y="19050"/>
                        <a:pt x="133350" y="44637"/>
                        <a:pt x="133350" y="76200"/>
                      </a:cubicBezTo>
                      <a:cubicBezTo>
                        <a:pt x="133350" y="107763"/>
                        <a:pt x="107763" y="133350"/>
                        <a:pt x="76200" y="133350"/>
                      </a:cubicBezTo>
                      <a:cubicBezTo>
                        <a:pt x="44637" y="133350"/>
                        <a:pt x="19050" y="107763"/>
                        <a:pt x="19050" y="76200"/>
                      </a:cubicBezTo>
                      <a:cubicBezTo>
                        <a:pt x="19081" y="44650"/>
                        <a:pt x="44650" y="19081"/>
                        <a:pt x="76200"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a:off x="1109354" y="4280604"/>
                  <a:ext cx="578994" cy="781199"/>
                </a:xfrm>
                <a:custGeom>
                  <a:avLst/>
                  <a:gdLst/>
                  <a:ahLst/>
                  <a:cxnLst/>
                  <a:rect l="l" t="t" r="r" b="b"/>
                  <a:pathLst>
                    <a:path w="578994" h="781199" extrusionOk="0">
                      <a:moveTo>
                        <a:pt x="577225" y="639994"/>
                      </a:moveTo>
                      <a:lnTo>
                        <a:pt x="524018" y="564232"/>
                      </a:lnTo>
                      <a:lnTo>
                        <a:pt x="486375" y="373542"/>
                      </a:lnTo>
                      <a:cubicBezTo>
                        <a:pt x="485582" y="369884"/>
                        <a:pt x="484403" y="366322"/>
                        <a:pt x="482860" y="362912"/>
                      </a:cubicBezTo>
                      <a:cubicBezTo>
                        <a:pt x="481860" y="360534"/>
                        <a:pt x="480692" y="358229"/>
                        <a:pt x="479365" y="356016"/>
                      </a:cubicBezTo>
                      <a:lnTo>
                        <a:pt x="422624" y="262338"/>
                      </a:lnTo>
                      <a:cubicBezTo>
                        <a:pt x="417369" y="253727"/>
                        <a:pt x="409442" y="247074"/>
                        <a:pt x="400050" y="243392"/>
                      </a:cubicBezTo>
                      <a:lnTo>
                        <a:pt x="400050" y="28575"/>
                      </a:lnTo>
                      <a:cubicBezTo>
                        <a:pt x="400050" y="12793"/>
                        <a:pt x="387257" y="0"/>
                        <a:pt x="371475" y="0"/>
                      </a:cubicBezTo>
                      <a:lnTo>
                        <a:pt x="28575" y="0"/>
                      </a:lnTo>
                      <a:cubicBezTo>
                        <a:pt x="12793" y="0"/>
                        <a:pt x="0" y="12793"/>
                        <a:pt x="0" y="28575"/>
                      </a:cubicBezTo>
                      <a:lnTo>
                        <a:pt x="0" y="666979"/>
                      </a:lnTo>
                      <a:cubicBezTo>
                        <a:pt x="0" y="682761"/>
                        <a:pt x="12793" y="695554"/>
                        <a:pt x="28575" y="695554"/>
                      </a:cubicBezTo>
                      <a:lnTo>
                        <a:pt x="290427" y="695554"/>
                      </a:lnTo>
                      <a:lnTo>
                        <a:pt x="408594" y="779278"/>
                      </a:lnTo>
                      <a:cubicBezTo>
                        <a:pt x="412794" y="782446"/>
                        <a:pt x="418767" y="781609"/>
                        <a:pt x="421934" y="777410"/>
                      </a:cubicBezTo>
                      <a:cubicBezTo>
                        <a:pt x="425102" y="773209"/>
                        <a:pt x="424264" y="767237"/>
                        <a:pt x="420065" y="764069"/>
                      </a:cubicBezTo>
                      <a:cubicBezTo>
                        <a:pt x="419914" y="763956"/>
                        <a:pt x="419761" y="763847"/>
                        <a:pt x="419605" y="763743"/>
                      </a:cubicBezTo>
                      <a:lnTo>
                        <a:pt x="323402" y="695554"/>
                      </a:lnTo>
                      <a:lnTo>
                        <a:pt x="371465" y="695554"/>
                      </a:lnTo>
                      <a:cubicBezTo>
                        <a:pt x="387247" y="695554"/>
                        <a:pt x="400040" y="682761"/>
                        <a:pt x="400040" y="666979"/>
                      </a:cubicBezTo>
                      <a:lnTo>
                        <a:pt x="400040" y="403222"/>
                      </a:lnTo>
                      <a:cubicBezTo>
                        <a:pt x="404450" y="406091"/>
                        <a:pt x="410350" y="404842"/>
                        <a:pt x="413219" y="400432"/>
                      </a:cubicBezTo>
                      <a:cubicBezTo>
                        <a:pt x="415186" y="397409"/>
                        <a:pt x="415277" y="393532"/>
                        <a:pt x="413452" y="390420"/>
                      </a:cubicBezTo>
                      <a:lnTo>
                        <a:pt x="359159" y="300780"/>
                      </a:lnTo>
                      <a:cubicBezTo>
                        <a:pt x="350640" y="288126"/>
                        <a:pt x="353992" y="270961"/>
                        <a:pt x="366647" y="262440"/>
                      </a:cubicBezTo>
                      <a:cubicBezTo>
                        <a:pt x="379303" y="253921"/>
                        <a:pt x="396468" y="257274"/>
                        <a:pt x="404987" y="269929"/>
                      </a:cubicBezTo>
                      <a:cubicBezTo>
                        <a:pt x="405483" y="270665"/>
                        <a:pt x="405942" y="271424"/>
                        <a:pt x="406365" y="272205"/>
                      </a:cubicBezTo>
                      <a:lnTo>
                        <a:pt x="463067" y="365817"/>
                      </a:lnTo>
                      <a:cubicBezTo>
                        <a:pt x="465346" y="369338"/>
                        <a:pt x="466936" y="373258"/>
                        <a:pt x="467754" y="377371"/>
                      </a:cubicBezTo>
                      <a:lnTo>
                        <a:pt x="506139" y="571872"/>
                      </a:lnTo>
                      <a:lnTo>
                        <a:pt x="561670" y="650929"/>
                      </a:lnTo>
                      <a:cubicBezTo>
                        <a:pt x="564695" y="655234"/>
                        <a:pt x="570638" y="656273"/>
                        <a:pt x="574943" y="653248"/>
                      </a:cubicBezTo>
                      <a:cubicBezTo>
                        <a:pt x="579249" y="650223"/>
                        <a:pt x="580288" y="644281"/>
                        <a:pt x="577263" y="639975"/>
                      </a:cubicBezTo>
                      <a:close/>
                      <a:moveTo>
                        <a:pt x="28537" y="19050"/>
                      </a:moveTo>
                      <a:lnTo>
                        <a:pt x="371437" y="19050"/>
                      </a:lnTo>
                      <a:cubicBezTo>
                        <a:pt x="376698" y="19050"/>
                        <a:pt x="380962" y="23314"/>
                        <a:pt x="380962" y="28575"/>
                      </a:cubicBezTo>
                      <a:lnTo>
                        <a:pt x="380962" y="95250"/>
                      </a:lnTo>
                      <a:lnTo>
                        <a:pt x="19012" y="95250"/>
                      </a:lnTo>
                      <a:lnTo>
                        <a:pt x="19012" y="28575"/>
                      </a:lnTo>
                      <a:cubicBezTo>
                        <a:pt x="19012" y="23314"/>
                        <a:pt x="23276" y="19050"/>
                        <a:pt x="28537" y="19050"/>
                      </a:cubicBezTo>
                      <a:close/>
                      <a:moveTo>
                        <a:pt x="371437" y="676504"/>
                      </a:moveTo>
                      <a:lnTo>
                        <a:pt x="28537" y="676504"/>
                      </a:lnTo>
                      <a:cubicBezTo>
                        <a:pt x="23276" y="676504"/>
                        <a:pt x="19012" y="672239"/>
                        <a:pt x="19012" y="666979"/>
                      </a:cubicBezTo>
                      <a:lnTo>
                        <a:pt x="19012" y="600075"/>
                      </a:lnTo>
                      <a:lnTo>
                        <a:pt x="380962" y="600075"/>
                      </a:lnTo>
                      <a:lnTo>
                        <a:pt x="380962" y="666988"/>
                      </a:lnTo>
                      <a:cubicBezTo>
                        <a:pt x="380957" y="672234"/>
                        <a:pt x="376711" y="676487"/>
                        <a:pt x="371465" y="676504"/>
                      </a:cubicBezTo>
                      <a:close/>
                      <a:moveTo>
                        <a:pt x="358578" y="246593"/>
                      </a:moveTo>
                      <a:cubicBezTo>
                        <a:pt x="336553" y="259941"/>
                        <a:pt x="329502" y="288607"/>
                        <a:pt x="342824" y="310648"/>
                      </a:cubicBezTo>
                      <a:lnTo>
                        <a:pt x="381000" y="373628"/>
                      </a:lnTo>
                      <a:lnTo>
                        <a:pt x="381000" y="581025"/>
                      </a:lnTo>
                      <a:lnTo>
                        <a:pt x="19050" y="581025"/>
                      </a:lnTo>
                      <a:lnTo>
                        <a:pt x="19050" y="114300"/>
                      </a:lnTo>
                      <a:lnTo>
                        <a:pt x="381000" y="114300"/>
                      </a:lnTo>
                      <a:lnTo>
                        <a:pt x="381000" y="240125"/>
                      </a:lnTo>
                      <a:cubicBezTo>
                        <a:pt x="373094" y="240320"/>
                        <a:pt x="365372" y="242547"/>
                        <a:pt x="358578" y="24659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a:off x="1266792" y="4566354"/>
                  <a:ext cx="78486" cy="28575"/>
                </a:xfrm>
                <a:custGeom>
                  <a:avLst/>
                  <a:gdLst/>
                  <a:ahLst/>
                  <a:cxnLst/>
                  <a:rect l="l" t="t" r="r" b="b"/>
                  <a:pathLst>
                    <a:path w="78486" h="28575" extrusionOk="0">
                      <a:moveTo>
                        <a:pt x="39234" y="28575"/>
                      </a:moveTo>
                      <a:cubicBezTo>
                        <a:pt x="57119" y="28534"/>
                        <a:pt x="72953" y="17007"/>
                        <a:pt x="78486" y="0"/>
                      </a:cubicBezTo>
                      <a:lnTo>
                        <a:pt x="0" y="0"/>
                      </a:lnTo>
                      <a:cubicBezTo>
                        <a:pt x="5536" y="16997"/>
                        <a:pt x="21358" y="28520"/>
                        <a:pt x="39234" y="2857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6" name="Google Shape;146;p2" descr="Internet věcí obrys"/>
              <p:cNvGrpSpPr/>
              <p:nvPr/>
            </p:nvGrpSpPr>
            <p:grpSpPr>
              <a:xfrm>
                <a:off x="1574564" y="3045266"/>
                <a:ext cx="857249" cy="771829"/>
                <a:chOff x="1106268" y="4382827"/>
                <a:chExt cx="857249" cy="771829"/>
              </a:xfrm>
            </p:grpSpPr>
            <p:sp>
              <p:nvSpPr>
                <p:cNvPr id="147" name="Google Shape;147;p2"/>
                <p:cNvSpPr/>
                <p:nvPr/>
              </p:nvSpPr>
              <p:spPr>
                <a:xfrm>
                  <a:off x="1182469" y="4497403"/>
                  <a:ext cx="171458" cy="185060"/>
                </a:xfrm>
                <a:custGeom>
                  <a:avLst/>
                  <a:gdLst/>
                  <a:ahLst/>
                  <a:cxnLst/>
                  <a:rect l="l" t="t" r="r" b="b"/>
                  <a:pathLst>
                    <a:path w="171458" h="185060" extrusionOk="0">
                      <a:moveTo>
                        <a:pt x="38109" y="76076"/>
                      </a:moveTo>
                      <a:cubicBezTo>
                        <a:pt x="55429" y="76011"/>
                        <a:pt x="70526" y="64271"/>
                        <a:pt x="74856" y="47501"/>
                      </a:cubicBezTo>
                      <a:lnTo>
                        <a:pt x="123834" y="47501"/>
                      </a:lnTo>
                      <a:cubicBezTo>
                        <a:pt x="139616" y="47501"/>
                        <a:pt x="152409" y="60294"/>
                        <a:pt x="152409" y="76076"/>
                      </a:cubicBezTo>
                      <a:lnTo>
                        <a:pt x="152409" y="185061"/>
                      </a:lnTo>
                      <a:cubicBezTo>
                        <a:pt x="156638" y="183765"/>
                        <a:pt x="160924" y="182641"/>
                        <a:pt x="165287" y="181756"/>
                      </a:cubicBezTo>
                      <a:cubicBezTo>
                        <a:pt x="167038" y="176281"/>
                        <a:pt x="169098" y="170910"/>
                        <a:pt x="171459" y="165668"/>
                      </a:cubicBezTo>
                      <a:lnTo>
                        <a:pt x="171459" y="76076"/>
                      </a:lnTo>
                      <a:cubicBezTo>
                        <a:pt x="171427" y="49786"/>
                        <a:pt x="150124" y="28482"/>
                        <a:pt x="123834" y="28451"/>
                      </a:cubicBezTo>
                      <a:lnTo>
                        <a:pt x="74847" y="28451"/>
                      </a:lnTo>
                      <a:cubicBezTo>
                        <a:pt x="69549" y="8124"/>
                        <a:pt x="48778" y="-4059"/>
                        <a:pt x="28451" y="1239"/>
                      </a:cubicBezTo>
                      <a:cubicBezTo>
                        <a:pt x="8125" y="6536"/>
                        <a:pt x="-4058" y="27308"/>
                        <a:pt x="1238" y="47634"/>
                      </a:cubicBezTo>
                      <a:cubicBezTo>
                        <a:pt x="5610" y="64410"/>
                        <a:pt x="20773" y="76106"/>
                        <a:pt x="38109" y="7607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a:off x="1106268" y="4706677"/>
                  <a:ext cx="157752" cy="181126"/>
                </a:xfrm>
                <a:custGeom>
                  <a:avLst/>
                  <a:gdLst/>
                  <a:ahLst/>
                  <a:cxnLst/>
                  <a:rect l="l" t="t" r="r" b="b"/>
                  <a:pathLst>
                    <a:path w="157752" h="181126" extrusionOk="0">
                      <a:moveTo>
                        <a:pt x="146399" y="162077"/>
                      </a:moveTo>
                      <a:lnTo>
                        <a:pt x="76209" y="162077"/>
                      </a:lnTo>
                      <a:cubicBezTo>
                        <a:pt x="60428" y="162077"/>
                        <a:pt x="47634" y="149284"/>
                        <a:pt x="47634" y="133502"/>
                      </a:cubicBezTo>
                      <a:lnTo>
                        <a:pt x="47634" y="74999"/>
                      </a:lnTo>
                      <a:cubicBezTo>
                        <a:pt x="68008" y="69739"/>
                        <a:pt x="80260" y="48958"/>
                        <a:pt x="75000" y="28584"/>
                      </a:cubicBezTo>
                      <a:cubicBezTo>
                        <a:pt x="69739" y="8210"/>
                        <a:pt x="48958" y="-4041"/>
                        <a:pt x="28584" y="1219"/>
                      </a:cubicBezTo>
                      <a:cubicBezTo>
                        <a:pt x="8210" y="6479"/>
                        <a:pt x="-4041" y="27260"/>
                        <a:pt x="1219" y="47634"/>
                      </a:cubicBezTo>
                      <a:cubicBezTo>
                        <a:pt x="4684" y="61055"/>
                        <a:pt x="15164" y="71534"/>
                        <a:pt x="28584" y="74999"/>
                      </a:cubicBezTo>
                      <a:lnTo>
                        <a:pt x="28584" y="133502"/>
                      </a:lnTo>
                      <a:cubicBezTo>
                        <a:pt x="28616" y="159792"/>
                        <a:pt x="49920" y="181096"/>
                        <a:pt x="76209" y="181127"/>
                      </a:cubicBezTo>
                      <a:lnTo>
                        <a:pt x="157753" y="181127"/>
                      </a:lnTo>
                      <a:cubicBezTo>
                        <a:pt x="153447" y="175102"/>
                        <a:pt x="149650" y="168730"/>
                        <a:pt x="146399" y="16207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a:off x="1477743" y="4382827"/>
                  <a:ext cx="76218" cy="193947"/>
                </a:xfrm>
                <a:custGeom>
                  <a:avLst/>
                  <a:gdLst/>
                  <a:ahLst/>
                  <a:cxnLst/>
                  <a:rect l="l" t="t" r="r" b="b"/>
                  <a:pathLst>
                    <a:path w="76218" h="193947" extrusionOk="0">
                      <a:moveTo>
                        <a:pt x="28584" y="74999"/>
                      </a:moveTo>
                      <a:lnTo>
                        <a:pt x="28584" y="191328"/>
                      </a:lnTo>
                      <a:cubicBezTo>
                        <a:pt x="34983" y="191803"/>
                        <a:pt x="41345" y="192677"/>
                        <a:pt x="47634" y="193948"/>
                      </a:cubicBezTo>
                      <a:lnTo>
                        <a:pt x="47634" y="74999"/>
                      </a:lnTo>
                      <a:cubicBezTo>
                        <a:pt x="68008" y="69739"/>
                        <a:pt x="80260" y="48958"/>
                        <a:pt x="75000" y="28584"/>
                      </a:cubicBezTo>
                      <a:cubicBezTo>
                        <a:pt x="69739" y="8210"/>
                        <a:pt x="48958" y="-4041"/>
                        <a:pt x="28584" y="1219"/>
                      </a:cubicBezTo>
                      <a:cubicBezTo>
                        <a:pt x="8210" y="6480"/>
                        <a:pt x="-4042" y="27260"/>
                        <a:pt x="1219" y="47634"/>
                      </a:cubicBezTo>
                      <a:cubicBezTo>
                        <a:pt x="4684" y="61055"/>
                        <a:pt x="15164" y="71534"/>
                        <a:pt x="28584" y="7499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a:off x="1668253" y="4459026"/>
                  <a:ext cx="180984" cy="185889"/>
                </a:xfrm>
                <a:custGeom>
                  <a:avLst/>
                  <a:gdLst/>
                  <a:ahLst/>
                  <a:cxnLst/>
                  <a:rect l="l" t="t" r="r" b="b"/>
                  <a:pathLst>
                    <a:path w="180984" h="185889" extrusionOk="0">
                      <a:moveTo>
                        <a:pt x="19050" y="171602"/>
                      </a:moveTo>
                      <a:cubicBezTo>
                        <a:pt x="19050" y="155820"/>
                        <a:pt x="31843" y="143027"/>
                        <a:pt x="47625" y="143027"/>
                      </a:cubicBezTo>
                      <a:lnTo>
                        <a:pt x="104775" y="143027"/>
                      </a:lnTo>
                      <a:cubicBezTo>
                        <a:pt x="131065" y="142996"/>
                        <a:pt x="152369" y="121692"/>
                        <a:pt x="152400" y="95402"/>
                      </a:cubicBezTo>
                      <a:lnTo>
                        <a:pt x="152400" y="75000"/>
                      </a:lnTo>
                      <a:cubicBezTo>
                        <a:pt x="172774" y="69739"/>
                        <a:pt x="185026" y="48958"/>
                        <a:pt x="179765" y="28584"/>
                      </a:cubicBezTo>
                      <a:cubicBezTo>
                        <a:pt x="174505" y="8210"/>
                        <a:pt x="153724" y="-4042"/>
                        <a:pt x="133350" y="1219"/>
                      </a:cubicBezTo>
                      <a:cubicBezTo>
                        <a:pt x="112976" y="6480"/>
                        <a:pt x="100724" y="27260"/>
                        <a:pt x="105985" y="47634"/>
                      </a:cubicBezTo>
                      <a:cubicBezTo>
                        <a:pt x="109450" y="61055"/>
                        <a:pt x="119929" y="71535"/>
                        <a:pt x="133350" y="75000"/>
                      </a:cubicBezTo>
                      <a:lnTo>
                        <a:pt x="133350" y="95402"/>
                      </a:lnTo>
                      <a:cubicBezTo>
                        <a:pt x="133350" y="111184"/>
                        <a:pt x="120557" y="123977"/>
                        <a:pt x="104775" y="123977"/>
                      </a:cubicBezTo>
                      <a:lnTo>
                        <a:pt x="47625" y="123977"/>
                      </a:lnTo>
                      <a:cubicBezTo>
                        <a:pt x="21335" y="124009"/>
                        <a:pt x="31" y="145312"/>
                        <a:pt x="0" y="171602"/>
                      </a:cubicBezTo>
                      <a:lnTo>
                        <a:pt x="0" y="176155"/>
                      </a:lnTo>
                      <a:cubicBezTo>
                        <a:pt x="6595" y="178898"/>
                        <a:pt x="12964" y="182152"/>
                        <a:pt x="19050" y="18589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a:off x="1525368" y="4944954"/>
                  <a:ext cx="76218" cy="209702"/>
                </a:xfrm>
                <a:custGeom>
                  <a:avLst/>
                  <a:gdLst/>
                  <a:ahLst/>
                  <a:cxnLst/>
                  <a:rect l="l" t="t" r="r" b="b"/>
                  <a:pathLst>
                    <a:path w="76218" h="209702" extrusionOk="0">
                      <a:moveTo>
                        <a:pt x="47634" y="134703"/>
                      </a:moveTo>
                      <a:lnTo>
                        <a:pt x="47634" y="0"/>
                      </a:lnTo>
                      <a:lnTo>
                        <a:pt x="28584" y="0"/>
                      </a:lnTo>
                      <a:lnTo>
                        <a:pt x="28584" y="134703"/>
                      </a:lnTo>
                      <a:cubicBezTo>
                        <a:pt x="8210" y="139963"/>
                        <a:pt x="-4042" y="160744"/>
                        <a:pt x="1219" y="181118"/>
                      </a:cubicBezTo>
                      <a:cubicBezTo>
                        <a:pt x="6480" y="201492"/>
                        <a:pt x="27260" y="213744"/>
                        <a:pt x="47634" y="208483"/>
                      </a:cubicBezTo>
                      <a:cubicBezTo>
                        <a:pt x="68008" y="203223"/>
                        <a:pt x="80260" y="182442"/>
                        <a:pt x="75000" y="162068"/>
                      </a:cubicBezTo>
                      <a:cubicBezTo>
                        <a:pt x="71535" y="148647"/>
                        <a:pt x="61055" y="138168"/>
                        <a:pt x="47634" y="13470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a:off x="1249143" y="4944954"/>
                  <a:ext cx="180984" cy="181127"/>
                </a:xfrm>
                <a:custGeom>
                  <a:avLst/>
                  <a:gdLst/>
                  <a:ahLst/>
                  <a:cxnLst/>
                  <a:rect l="l" t="t" r="r" b="b"/>
                  <a:pathLst>
                    <a:path w="180984" h="181127" extrusionOk="0">
                      <a:moveTo>
                        <a:pt x="161934" y="9525"/>
                      </a:moveTo>
                      <a:cubicBezTo>
                        <a:pt x="161934" y="25307"/>
                        <a:pt x="149141" y="38100"/>
                        <a:pt x="133359" y="38100"/>
                      </a:cubicBezTo>
                      <a:lnTo>
                        <a:pt x="76209" y="38100"/>
                      </a:lnTo>
                      <a:cubicBezTo>
                        <a:pt x="49919" y="38131"/>
                        <a:pt x="28616" y="59435"/>
                        <a:pt x="28584" y="85725"/>
                      </a:cubicBezTo>
                      <a:lnTo>
                        <a:pt x="28584" y="106128"/>
                      </a:lnTo>
                      <a:cubicBezTo>
                        <a:pt x="8210" y="111388"/>
                        <a:pt x="-4042" y="132169"/>
                        <a:pt x="1219" y="152543"/>
                      </a:cubicBezTo>
                      <a:cubicBezTo>
                        <a:pt x="6480" y="172917"/>
                        <a:pt x="27260" y="185169"/>
                        <a:pt x="47634" y="179908"/>
                      </a:cubicBezTo>
                      <a:cubicBezTo>
                        <a:pt x="68008" y="174648"/>
                        <a:pt x="80260" y="153867"/>
                        <a:pt x="75000" y="133493"/>
                      </a:cubicBezTo>
                      <a:cubicBezTo>
                        <a:pt x="71535" y="120072"/>
                        <a:pt x="61055" y="109593"/>
                        <a:pt x="47634" y="106128"/>
                      </a:cubicBezTo>
                      <a:lnTo>
                        <a:pt x="47634" y="85725"/>
                      </a:lnTo>
                      <a:cubicBezTo>
                        <a:pt x="47634" y="69943"/>
                        <a:pt x="60427" y="57150"/>
                        <a:pt x="76209" y="57150"/>
                      </a:cubicBezTo>
                      <a:lnTo>
                        <a:pt x="133359" y="57150"/>
                      </a:lnTo>
                      <a:cubicBezTo>
                        <a:pt x="159649" y="57119"/>
                        <a:pt x="180953" y="35815"/>
                        <a:pt x="180984" y="9525"/>
                      </a:cubicBezTo>
                      <a:lnTo>
                        <a:pt x="180984" y="0"/>
                      </a:lnTo>
                      <a:lnTo>
                        <a:pt x="161934"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a:off x="1807794" y="4735403"/>
                  <a:ext cx="155723" cy="76075"/>
                </a:xfrm>
                <a:custGeom>
                  <a:avLst/>
                  <a:gdLst/>
                  <a:ahLst/>
                  <a:cxnLst/>
                  <a:rect l="l" t="t" r="r" b="b"/>
                  <a:pathLst>
                    <a:path w="155723" h="76075" extrusionOk="0">
                      <a:moveTo>
                        <a:pt x="117634" y="0"/>
                      </a:moveTo>
                      <a:cubicBezTo>
                        <a:pt x="100314" y="65"/>
                        <a:pt x="85216" y="11804"/>
                        <a:pt x="80886" y="28575"/>
                      </a:cubicBezTo>
                      <a:lnTo>
                        <a:pt x="0" y="28575"/>
                      </a:lnTo>
                      <a:cubicBezTo>
                        <a:pt x="4019" y="34594"/>
                        <a:pt x="7471" y="40971"/>
                        <a:pt x="10316" y="47625"/>
                      </a:cubicBezTo>
                      <a:lnTo>
                        <a:pt x="80877" y="47625"/>
                      </a:lnTo>
                      <a:cubicBezTo>
                        <a:pt x="86175" y="67951"/>
                        <a:pt x="106946" y="80135"/>
                        <a:pt x="127272" y="74837"/>
                      </a:cubicBezTo>
                      <a:cubicBezTo>
                        <a:pt x="147598" y="69540"/>
                        <a:pt x="159782" y="48768"/>
                        <a:pt x="154485" y="28442"/>
                      </a:cubicBezTo>
                      <a:cubicBezTo>
                        <a:pt x="150115" y="11673"/>
                        <a:pt x="134963" y="-21"/>
                        <a:pt x="117634"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a:off x="1706353" y="4943772"/>
                  <a:ext cx="171449" cy="124881"/>
                </a:xfrm>
                <a:custGeom>
                  <a:avLst/>
                  <a:gdLst/>
                  <a:ahLst/>
                  <a:cxnLst/>
                  <a:rect l="l" t="t" r="r" b="b"/>
                  <a:pathLst>
                    <a:path w="171449" h="124881" extrusionOk="0">
                      <a:moveTo>
                        <a:pt x="133350" y="48806"/>
                      </a:moveTo>
                      <a:cubicBezTo>
                        <a:pt x="116030" y="48871"/>
                        <a:pt x="100933" y="60610"/>
                        <a:pt x="96603" y="77381"/>
                      </a:cubicBezTo>
                      <a:lnTo>
                        <a:pt x="47625" y="77381"/>
                      </a:lnTo>
                      <a:cubicBezTo>
                        <a:pt x="31843" y="77381"/>
                        <a:pt x="19050" y="64588"/>
                        <a:pt x="19050" y="48806"/>
                      </a:cubicBezTo>
                      <a:lnTo>
                        <a:pt x="19050" y="0"/>
                      </a:lnTo>
                      <a:cubicBezTo>
                        <a:pt x="13812" y="746"/>
                        <a:pt x="8530" y="1141"/>
                        <a:pt x="3238" y="1181"/>
                      </a:cubicBezTo>
                      <a:lnTo>
                        <a:pt x="0" y="1181"/>
                      </a:lnTo>
                      <a:lnTo>
                        <a:pt x="0" y="48806"/>
                      </a:lnTo>
                      <a:cubicBezTo>
                        <a:pt x="31" y="75096"/>
                        <a:pt x="21335" y="96400"/>
                        <a:pt x="47625" y="96431"/>
                      </a:cubicBezTo>
                      <a:lnTo>
                        <a:pt x="96603" y="96431"/>
                      </a:lnTo>
                      <a:cubicBezTo>
                        <a:pt x="101900" y="116757"/>
                        <a:pt x="122672" y="128941"/>
                        <a:pt x="142998" y="123643"/>
                      </a:cubicBezTo>
                      <a:cubicBezTo>
                        <a:pt x="163324" y="118346"/>
                        <a:pt x="175508" y="97574"/>
                        <a:pt x="170211" y="77248"/>
                      </a:cubicBezTo>
                      <a:cubicBezTo>
                        <a:pt x="165840" y="60476"/>
                        <a:pt x="150682" y="48780"/>
                        <a:pt x="133350" y="4880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a:off x="1267815" y="4602053"/>
                  <a:ext cx="530900" cy="314311"/>
                </a:xfrm>
                <a:custGeom>
                  <a:avLst/>
                  <a:gdLst/>
                  <a:ahLst/>
                  <a:cxnLst/>
                  <a:rect l="l" t="t" r="r" b="b"/>
                  <a:pathLst>
                    <a:path w="530900" h="314311" extrusionOk="0">
                      <a:moveTo>
                        <a:pt x="21419" y="145172"/>
                      </a:moveTo>
                      <a:cubicBezTo>
                        <a:pt x="-2443" y="176416"/>
                        <a:pt x="-6718" y="218422"/>
                        <a:pt x="10360" y="253833"/>
                      </a:cubicBezTo>
                      <a:cubicBezTo>
                        <a:pt x="27461" y="289337"/>
                        <a:pt x="62774" y="312492"/>
                        <a:pt x="102153" y="314021"/>
                      </a:cubicBezTo>
                      <a:lnTo>
                        <a:pt x="102762" y="314021"/>
                      </a:lnTo>
                      <a:lnTo>
                        <a:pt x="130775" y="314307"/>
                      </a:lnTo>
                      <a:lnTo>
                        <a:pt x="441767" y="314307"/>
                      </a:lnTo>
                      <a:cubicBezTo>
                        <a:pt x="490481" y="314818"/>
                        <a:pt x="530386" y="275739"/>
                        <a:pt x="530896" y="227025"/>
                      </a:cubicBezTo>
                      <a:cubicBezTo>
                        <a:pt x="531367" y="182068"/>
                        <a:pt x="497952" y="143950"/>
                        <a:pt x="453320" y="138533"/>
                      </a:cubicBezTo>
                      <a:cubicBezTo>
                        <a:pt x="448384" y="111016"/>
                        <a:pt x="432727" y="86583"/>
                        <a:pt x="409791" y="70600"/>
                      </a:cubicBezTo>
                      <a:cubicBezTo>
                        <a:pt x="391767" y="57994"/>
                        <a:pt x="370293" y="51255"/>
                        <a:pt x="348298" y="51303"/>
                      </a:cubicBezTo>
                      <a:cubicBezTo>
                        <a:pt x="341481" y="51296"/>
                        <a:pt x="334678" y="51933"/>
                        <a:pt x="327981" y="53208"/>
                      </a:cubicBezTo>
                      <a:cubicBezTo>
                        <a:pt x="304691" y="19731"/>
                        <a:pt x="266435" y="-161"/>
                        <a:pt x="225654" y="1"/>
                      </a:cubicBezTo>
                      <a:cubicBezTo>
                        <a:pt x="215926" y="5"/>
                        <a:pt x="206231" y="1136"/>
                        <a:pt x="196765" y="3373"/>
                      </a:cubicBezTo>
                      <a:cubicBezTo>
                        <a:pt x="148229" y="14575"/>
                        <a:pt x="111230" y="53928"/>
                        <a:pt x="103039" y="103061"/>
                      </a:cubicBezTo>
                      <a:cubicBezTo>
                        <a:pt x="70908" y="104204"/>
                        <a:pt x="40971" y="119649"/>
                        <a:pt x="21419" y="145172"/>
                      </a:cubicBezTo>
                      <a:close/>
                      <a:moveTo>
                        <a:pt x="106706" y="122045"/>
                      </a:moveTo>
                      <a:cubicBezTo>
                        <a:pt x="111282" y="122046"/>
                        <a:pt x="115853" y="122403"/>
                        <a:pt x="120374" y="123112"/>
                      </a:cubicBezTo>
                      <a:cubicBezTo>
                        <a:pt x="120420" y="123122"/>
                        <a:pt x="120466" y="123094"/>
                        <a:pt x="120477" y="123047"/>
                      </a:cubicBezTo>
                      <a:cubicBezTo>
                        <a:pt x="120478" y="123040"/>
                        <a:pt x="120479" y="123033"/>
                        <a:pt x="120479" y="123026"/>
                      </a:cubicBezTo>
                      <a:cubicBezTo>
                        <a:pt x="120479" y="122512"/>
                        <a:pt x="120479" y="120711"/>
                        <a:pt x="120479" y="120035"/>
                      </a:cubicBezTo>
                      <a:cubicBezTo>
                        <a:pt x="121996" y="72832"/>
                        <a:pt x="155093" y="32561"/>
                        <a:pt x="201108" y="21928"/>
                      </a:cubicBezTo>
                      <a:cubicBezTo>
                        <a:pt x="247971" y="10792"/>
                        <a:pt x="296441" y="32718"/>
                        <a:pt x="319018" y="75268"/>
                      </a:cubicBezTo>
                      <a:cubicBezTo>
                        <a:pt x="319052" y="75293"/>
                        <a:pt x="319098" y="75293"/>
                        <a:pt x="319132" y="75268"/>
                      </a:cubicBezTo>
                      <a:cubicBezTo>
                        <a:pt x="345926" y="65953"/>
                        <a:pt x="375559" y="70025"/>
                        <a:pt x="398847" y="86221"/>
                      </a:cubicBezTo>
                      <a:cubicBezTo>
                        <a:pt x="421551" y="101965"/>
                        <a:pt x="435332" y="127637"/>
                        <a:pt x="435909" y="155258"/>
                      </a:cubicBezTo>
                      <a:cubicBezTo>
                        <a:pt x="435909" y="155573"/>
                        <a:pt x="435909" y="156706"/>
                        <a:pt x="435909" y="157049"/>
                      </a:cubicBezTo>
                      <a:cubicBezTo>
                        <a:pt x="435909" y="157106"/>
                        <a:pt x="435909" y="157135"/>
                        <a:pt x="436014" y="157125"/>
                      </a:cubicBezTo>
                      <a:cubicBezTo>
                        <a:pt x="437910" y="156903"/>
                        <a:pt x="439820" y="156814"/>
                        <a:pt x="441729" y="156859"/>
                      </a:cubicBezTo>
                      <a:cubicBezTo>
                        <a:pt x="479949" y="156410"/>
                        <a:pt x="511296" y="187030"/>
                        <a:pt x="511744" y="225251"/>
                      </a:cubicBezTo>
                      <a:cubicBezTo>
                        <a:pt x="512193" y="263471"/>
                        <a:pt x="481573" y="294818"/>
                        <a:pt x="443353" y="295266"/>
                      </a:cubicBezTo>
                      <a:cubicBezTo>
                        <a:pt x="442812" y="295273"/>
                        <a:pt x="442270" y="295273"/>
                        <a:pt x="441729" y="295266"/>
                      </a:cubicBezTo>
                      <a:lnTo>
                        <a:pt x="130966" y="295266"/>
                      </a:lnTo>
                      <a:lnTo>
                        <a:pt x="102962" y="294981"/>
                      </a:lnTo>
                      <a:cubicBezTo>
                        <a:pt x="70628" y="293705"/>
                        <a:pt x="41627" y="274713"/>
                        <a:pt x="27534" y="245584"/>
                      </a:cubicBezTo>
                      <a:cubicBezTo>
                        <a:pt x="13613" y="216604"/>
                        <a:pt x="17109" y="182268"/>
                        <a:pt x="36583" y="156687"/>
                      </a:cubicBezTo>
                      <a:cubicBezTo>
                        <a:pt x="53260" y="134818"/>
                        <a:pt x="79202" y="122001"/>
                        <a:pt x="106706" y="1220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56" name="Google Shape;156;p2" descr="Binární obrys"/>
              <p:cNvPicPr preferRelativeResize="0"/>
              <p:nvPr/>
            </p:nvPicPr>
            <p:blipFill rotWithShape="1">
              <a:blip r:embed="rId12">
                <a:alphaModFix/>
              </a:blip>
              <a:srcRect/>
              <a:stretch/>
            </p:blipFill>
            <p:spPr>
              <a:xfrm>
                <a:off x="495144" y="3170209"/>
                <a:ext cx="914400" cy="914400"/>
              </a:xfrm>
              <a:prstGeom prst="rect">
                <a:avLst/>
              </a:prstGeom>
              <a:noFill/>
              <a:ln>
                <a:noFill/>
              </a:ln>
            </p:spPr>
          </p:pic>
          <p:pic>
            <p:nvPicPr>
              <p:cNvPr id="157" name="Google Shape;157;p2" descr="Vysílač mobilní sítě obrys"/>
              <p:cNvPicPr preferRelativeResize="0"/>
              <p:nvPr/>
            </p:nvPicPr>
            <p:blipFill rotWithShape="1">
              <a:blip r:embed="rId13">
                <a:alphaModFix/>
              </a:blip>
              <a:srcRect/>
              <a:stretch/>
            </p:blipFill>
            <p:spPr>
              <a:xfrm>
                <a:off x="3328338" y="3218074"/>
                <a:ext cx="1127729" cy="1127729"/>
              </a:xfrm>
              <a:prstGeom prst="rect">
                <a:avLst/>
              </a:prstGeom>
              <a:noFill/>
              <a:ln>
                <a:noFill/>
              </a:ln>
            </p:spPr>
          </p:pic>
          <p:pic>
            <p:nvPicPr>
              <p:cNvPr id="158" name="Google Shape;158;p2" descr="Cloud Computing obrys"/>
              <p:cNvPicPr preferRelativeResize="0"/>
              <p:nvPr/>
            </p:nvPicPr>
            <p:blipFill rotWithShape="1">
              <a:blip r:embed="rId14">
                <a:alphaModFix/>
              </a:blip>
              <a:srcRect/>
              <a:stretch/>
            </p:blipFill>
            <p:spPr>
              <a:xfrm>
                <a:off x="2795708" y="2654875"/>
                <a:ext cx="914400" cy="914400"/>
              </a:xfrm>
              <a:prstGeom prst="rect">
                <a:avLst/>
              </a:prstGeom>
              <a:noFill/>
              <a:ln>
                <a:noFill/>
              </a:ln>
            </p:spPr>
          </p:pic>
          <p:pic>
            <p:nvPicPr>
              <p:cNvPr id="159" name="Google Shape;159;p2" descr="Internet obrys"/>
              <p:cNvPicPr preferRelativeResize="0"/>
              <p:nvPr/>
            </p:nvPicPr>
            <p:blipFill rotWithShape="1">
              <a:blip r:embed="rId15">
                <a:alphaModFix/>
              </a:blip>
              <a:srcRect/>
              <a:stretch/>
            </p:blipFill>
            <p:spPr>
              <a:xfrm>
                <a:off x="3171367" y="4251193"/>
                <a:ext cx="914400" cy="914400"/>
              </a:xfrm>
              <a:prstGeom prst="rect">
                <a:avLst/>
              </a:prstGeom>
              <a:noFill/>
              <a:ln>
                <a:noFill/>
              </a:ln>
            </p:spPr>
          </p:pic>
          <p:pic>
            <p:nvPicPr>
              <p:cNvPr id="160" name="Google Shape;160;p2" descr="Binární obrys"/>
              <p:cNvPicPr preferRelativeResize="0"/>
              <p:nvPr/>
            </p:nvPicPr>
            <p:blipFill rotWithShape="1">
              <a:blip r:embed="rId12">
                <a:alphaModFix/>
              </a:blip>
              <a:srcRect/>
              <a:stretch/>
            </p:blipFill>
            <p:spPr>
              <a:xfrm>
                <a:off x="489589" y="3917561"/>
                <a:ext cx="914400" cy="914400"/>
              </a:xfrm>
              <a:prstGeom prst="rect">
                <a:avLst/>
              </a:prstGeom>
              <a:noFill/>
              <a:ln>
                <a:noFill/>
              </a:ln>
            </p:spPr>
          </p:pic>
          <p:pic>
            <p:nvPicPr>
              <p:cNvPr id="161" name="Google Shape;161;p2" descr="Internet obrys"/>
              <p:cNvPicPr preferRelativeResize="0"/>
              <p:nvPr/>
            </p:nvPicPr>
            <p:blipFill rotWithShape="1">
              <a:blip r:embed="rId15">
                <a:alphaModFix/>
              </a:blip>
              <a:srcRect/>
              <a:stretch/>
            </p:blipFill>
            <p:spPr>
              <a:xfrm>
                <a:off x="1033320" y="4770177"/>
                <a:ext cx="914400" cy="914400"/>
              </a:xfrm>
              <a:prstGeom prst="rect">
                <a:avLst/>
              </a:prstGeom>
              <a:noFill/>
              <a:ln>
                <a:noFill/>
              </a:ln>
            </p:spPr>
          </p:pic>
        </p:grpSp>
      </p:grpSp>
      <p:grpSp>
        <p:nvGrpSpPr>
          <p:cNvPr id="2" name="Skupina 1">
            <a:extLst>
              <a:ext uri="{FF2B5EF4-FFF2-40B4-BE49-F238E27FC236}">
                <a16:creationId xmlns:a16="http://schemas.microsoft.com/office/drawing/2014/main" id="{739CA406-3102-138C-16B1-A7BFBADAD4E0}"/>
              </a:ext>
            </a:extLst>
          </p:cNvPr>
          <p:cNvGrpSpPr/>
          <p:nvPr/>
        </p:nvGrpSpPr>
        <p:grpSpPr>
          <a:xfrm>
            <a:off x="1241719" y="2803918"/>
            <a:ext cx="6666091" cy="3901820"/>
            <a:chOff x="1241719" y="2803918"/>
            <a:chExt cx="6666091" cy="3901820"/>
          </a:xfrm>
        </p:grpSpPr>
        <p:sp>
          <p:nvSpPr>
            <p:cNvPr id="96" name="Google Shape;96;p2"/>
            <p:cNvSpPr/>
            <p:nvPr/>
          </p:nvSpPr>
          <p:spPr>
            <a:xfrm>
              <a:off x="2764500" y="5874782"/>
              <a:ext cx="4127569" cy="830956"/>
            </a:xfrm>
            <a:prstGeom prst="rect">
              <a:avLst/>
            </a:prstGeom>
            <a:noFill/>
            <a:ln>
              <a:noFill/>
            </a:ln>
          </p:spPr>
          <p:txBody>
            <a:bodyPr spcFirstLastPara="1" wrap="square" lIns="91425" tIns="45700" rIns="91425" bIns="45700" anchor="t" anchorCtr="0">
              <a:spAutoFit/>
            </a:bodyPr>
            <a:lstStyle/>
            <a:p>
              <a:pPr algn="just">
                <a:buSzPts val="1800"/>
              </a:pPr>
              <a:r>
                <a:rPr lang="es-ES" sz="1600" dirty="0">
                  <a:latin typeface="+mn-lt"/>
                  <a:cs typeface="Calibri"/>
                  <a:sym typeface="Calibri"/>
                </a:rPr>
                <a:t>Eso es lo que diferencia a la actual 4ª revolución industrial de las fases anteriores de desarrollo tecnológico.</a:t>
              </a:r>
              <a:endParaRPr sz="1600" dirty="0">
                <a:latin typeface="+mn-lt"/>
                <a:cs typeface="Calibri"/>
              </a:endParaRPr>
            </a:p>
          </p:txBody>
        </p:sp>
        <p:grpSp>
          <p:nvGrpSpPr>
            <p:cNvPr id="162" name="Google Shape;162;p2"/>
            <p:cNvGrpSpPr/>
            <p:nvPr/>
          </p:nvGrpSpPr>
          <p:grpSpPr>
            <a:xfrm>
              <a:off x="1241719" y="2803918"/>
              <a:ext cx="6666091" cy="3001032"/>
              <a:chOff x="1241719" y="2803918"/>
              <a:chExt cx="6666091" cy="3001032"/>
            </a:xfrm>
          </p:grpSpPr>
          <p:sp>
            <p:nvSpPr>
              <p:cNvPr id="163" name="Google Shape;163;p2"/>
              <p:cNvSpPr/>
              <p:nvPr/>
            </p:nvSpPr>
            <p:spPr>
              <a:xfrm>
                <a:off x="4031071" y="5404881"/>
                <a:ext cx="1479545" cy="400069"/>
              </a:xfrm>
              <a:prstGeom prst="rect">
                <a:avLst/>
              </a:prstGeom>
              <a:noFill/>
              <a:ln>
                <a:noFill/>
              </a:ln>
            </p:spPr>
            <p:txBody>
              <a:bodyPr spcFirstLastPara="1" wrap="square" lIns="91425" tIns="45700" rIns="91425" bIns="45700" anchor="t" anchorCtr="0">
                <a:spAutoFit/>
              </a:bodyPr>
              <a:lstStyle/>
              <a:p>
                <a:pPr>
                  <a:buSzPts val="1800"/>
                </a:pPr>
                <a:r>
                  <a:rPr lang="es-ES" sz="2000" b="1" dirty="0">
                    <a:solidFill>
                      <a:srgbClr val="18C320"/>
                    </a:solidFill>
                    <a:latin typeface="+mn-lt"/>
                    <a:cs typeface="Calibri"/>
                    <a:sym typeface="Calibri"/>
                  </a:rPr>
                  <a:t>SISTEMA</a:t>
                </a:r>
                <a:endParaRPr sz="2000" b="1" dirty="0">
                  <a:solidFill>
                    <a:srgbClr val="18C320"/>
                  </a:solidFill>
                  <a:latin typeface="+mn-lt"/>
                  <a:cs typeface="Calibri"/>
                </a:endParaRPr>
              </a:p>
            </p:txBody>
          </p:sp>
          <p:grpSp>
            <p:nvGrpSpPr>
              <p:cNvPr id="164" name="Google Shape;164;p2"/>
              <p:cNvGrpSpPr/>
              <p:nvPr/>
            </p:nvGrpSpPr>
            <p:grpSpPr>
              <a:xfrm>
                <a:off x="1241719" y="2803918"/>
                <a:ext cx="6666091" cy="2700285"/>
                <a:chOff x="1241719" y="2803918"/>
                <a:chExt cx="6666091" cy="2700285"/>
              </a:xfrm>
            </p:grpSpPr>
            <p:cxnSp>
              <p:nvCxnSpPr>
                <p:cNvPr id="165" name="Google Shape;165;p2"/>
                <p:cNvCxnSpPr/>
                <p:nvPr/>
              </p:nvCxnSpPr>
              <p:spPr>
                <a:xfrm rot="10800000" flipH="1">
                  <a:off x="1288026" y="3697956"/>
                  <a:ext cx="362739" cy="219605"/>
                </a:xfrm>
                <a:prstGeom prst="straightConnector1">
                  <a:avLst/>
                </a:prstGeom>
                <a:noFill/>
                <a:ln w="44450" cap="flat" cmpd="sng">
                  <a:solidFill>
                    <a:srgbClr val="BD4B48"/>
                  </a:solidFill>
                  <a:prstDash val="solid"/>
                  <a:round/>
                  <a:headEnd type="triangle" w="med" len="med"/>
                  <a:tailEnd type="triangle" w="med" len="med"/>
                </a:ln>
              </p:spPr>
            </p:cxnSp>
            <p:cxnSp>
              <p:nvCxnSpPr>
                <p:cNvPr id="166" name="Google Shape;166;p2"/>
                <p:cNvCxnSpPr/>
                <p:nvPr/>
              </p:nvCxnSpPr>
              <p:spPr>
                <a:xfrm rot="10800000" flipH="1">
                  <a:off x="1892902" y="4970619"/>
                  <a:ext cx="362739" cy="219605"/>
                </a:xfrm>
                <a:prstGeom prst="straightConnector1">
                  <a:avLst/>
                </a:prstGeom>
                <a:noFill/>
                <a:ln w="44450" cap="flat" cmpd="sng">
                  <a:solidFill>
                    <a:srgbClr val="BD4B48"/>
                  </a:solidFill>
                  <a:prstDash val="solid"/>
                  <a:round/>
                  <a:headEnd type="triangle" w="med" len="med"/>
                  <a:tailEnd type="triangle" w="med" len="med"/>
                </a:ln>
              </p:spPr>
            </p:cxnSp>
            <p:cxnSp>
              <p:nvCxnSpPr>
                <p:cNvPr id="167" name="Google Shape;167;p2"/>
                <p:cNvCxnSpPr/>
                <p:nvPr/>
              </p:nvCxnSpPr>
              <p:spPr>
                <a:xfrm rot="10800000" flipH="1">
                  <a:off x="2374900" y="3315060"/>
                  <a:ext cx="487715" cy="16911"/>
                </a:xfrm>
                <a:prstGeom prst="straightConnector1">
                  <a:avLst/>
                </a:prstGeom>
                <a:noFill/>
                <a:ln w="44450" cap="flat" cmpd="sng">
                  <a:solidFill>
                    <a:srgbClr val="BD4B48"/>
                  </a:solidFill>
                  <a:prstDash val="solid"/>
                  <a:round/>
                  <a:headEnd type="triangle" w="med" len="med"/>
                  <a:tailEnd type="triangle" w="med" len="med"/>
                </a:ln>
              </p:spPr>
            </p:cxnSp>
            <p:cxnSp>
              <p:nvCxnSpPr>
                <p:cNvPr id="168" name="Google Shape;168;p2"/>
                <p:cNvCxnSpPr>
                  <a:stCxn id="128" idx="3"/>
                </p:cNvCxnSpPr>
                <p:nvPr/>
              </p:nvCxnSpPr>
              <p:spPr>
                <a:xfrm rot="10800000" flipH="1">
                  <a:off x="2650075" y="3416289"/>
                  <a:ext cx="285900" cy="686400"/>
                </a:xfrm>
                <a:prstGeom prst="straightConnector1">
                  <a:avLst/>
                </a:prstGeom>
                <a:noFill/>
                <a:ln w="44450" cap="flat" cmpd="sng">
                  <a:solidFill>
                    <a:srgbClr val="BD4B48"/>
                  </a:solidFill>
                  <a:prstDash val="solid"/>
                  <a:round/>
                  <a:headEnd type="triangle" w="med" len="med"/>
                  <a:tailEnd type="triangle" w="med" len="med"/>
                </a:ln>
              </p:spPr>
            </p:cxnSp>
            <p:cxnSp>
              <p:nvCxnSpPr>
                <p:cNvPr id="169" name="Google Shape;169;p2"/>
                <p:cNvCxnSpPr/>
                <p:nvPr/>
              </p:nvCxnSpPr>
              <p:spPr>
                <a:xfrm>
                  <a:off x="3176652" y="3462331"/>
                  <a:ext cx="422139" cy="524351"/>
                </a:xfrm>
                <a:prstGeom prst="straightConnector1">
                  <a:avLst/>
                </a:prstGeom>
                <a:noFill/>
                <a:ln w="44450" cap="flat" cmpd="sng">
                  <a:solidFill>
                    <a:srgbClr val="BD4B48"/>
                  </a:solidFill>
                  <a:prstDash val="solid"/>
                  <a:round/>
                  <a:headEnd type="triangle" w="med" len="med"/>
                  <a:tailEnd type="triangle" w="med" len="med"/>
                </a:ln>
              </p:spPr>
            </p:cxnSp>
            <p:cxnSp>
              <p:nvCxnSpPr>
                <p:cNvPr id="170" name="Google Shape;170;p2"/>
                <p:cNvCxnSpPr/>
                <p:nvPr/>
              </p:nvCxnSpPr>
              <p:spPr>
                <a:xfrm>
                  <a:off x="1254844" y="4084609"/>
                  <a:ext cx="554144" cy="302796"/>
                </a:xfrm>
                <a:prstGeom prst="straightConnector1">
                  <a:avLst/>
                </a:prstGeom>
                <a:noFill/>
                <a:ln w="44450" cap="flat" cmpd="sng">
                  <a:solidFill>
                    <a:srgbClr val="BD4B48"/>
                  </a:solidFill>
                  <a:prstDash val="solid"/>
                  <a:round/>
                  <a:headEnd type="triangle" w="med" len="med"/>
                  <a:tailEnd type="triangle" w="med" len="med"/>
                </a:ln>
              </p:spPr>
            </p:cxnSp>
            <p:cxnSp>
              <p:nvCxnSpPr>
                <p:cNvPr id="171" name="Google Shape;171;p2"/>
                <p:cNvCxnSpPr/>
                <p:nvPr/>
              </p:nvCxnSpPr>
              <p:spPr>
                <a:xfrm>
                  <a:off x="5880706" y="3060731"/>
                  <a:ext cx="692769" cy="360133"/>
                </a:xfrm>
                <a:prstGeom prst="straightConnector1">
                  <a:avLst/>
                </a:prstGeom>
                <a:noFill/>
                <a:ln w="44450" cap="flat" cmpd="sng">
                  <a:solidFill>
                    <a:srgbClr val="BD4B48"/>
                  </a:solidFill>
                  <a:prstDash val="solid"/>
                  <a:round/>
                  <a:headEnd type="triangle" w="med" len="med"/>
                  <a:tailEnd type="triangle" w="med" len="med"/>
                </a:ln>
              </p:spPr>
            </p:cxnSp>
            <p:cxnSp>
              <p:nvCxnSpPr>
                <p:cNvPr id="172" name="Google Shape;172;p2"/>
                <p:cNvCxnSpPr/>
                <p:nvPr/>
              </p:nvCxnSpPr>
              <p:spPr>
                <a:xfrm>
                  <a:off x="1241719" y="4421165"/>
                  <a:ext cx="277266" cy="500607"/>
                </a:xfrm>
                <a:prstGeom prst="straightConnector1">
                  <a:avLst/>
                </a:prstGeom>
                <a:noFill/>
                <a:ln w="44450" cap="flat" cmpd="sng">
                  <a:solidFill>
                    <a:srgbClr val="BD4B48"/>
                  </a:solidFill>
                  <a:prstDash val="solid"/>
                  <a:round/>
                  <a:headEnd type="triangle" w="med" len="med"/>
                  <a:tailEnd type="triangle" w="med" len="med"/>
                </a:ln>
              </p:spPr>
            </p:cxnSp>
            <p:cxnSp>
              <p:nvCxnSpPr>
                <p:cNvPr id="173" name="Google Shape;173;p2"/>
                <p:cNvCxnSpPr/>
                <p:nvPr/>
              </p:nvCxnSpPr>
              <p:spPr>
                <a:xfrm rot="10800000" flipH="1">
                  <a:off x="2951281" y="4073180"/>
                  <a:ext cx="602088" cy="184344"/>
                </a:xfrm>
                <a:prstGeom prst="straightConnector1">
                  <a:avLst/>
                </a:prstGeom>
                <a:noFill/>
                <a:ln w="44450" cap="flat" cmpd="sng">
                  <a:solidFill>
                    <a:srgbClr val="BD4B48"/>
                  </a:solidFill>
                  <a:prstDash val="solid"/>
                  <a:round/>
                  <a:headEnd type="triangle" w="med" len="med"/>
                  <a:tailEnd type="triangle" w="med" len="med"/>
                </a:ln>
              </p:spPr>
            </p:cxnSp>
            <p:cxnSp>
              <p:nvCxnSpPr>
                <p:cNvPr id="174" name="Google Shape;174;p2"/>
                <p:cNvCxnSpPr/>
                <p:nvPr/>
              </p:nvCxnSpPr>
              <p:spPr>
                <a:xfrm>
                  <a:off x="2959061" y="4435537"/>
                  <a:ext cx="369277" cy="239507"/>
                </a:xfrm>
                <a:prstGeom prst="straightConnector1">
                  <a:avLst/>
                </a:prstGeom>
                <a:noFill/>
                <a:ln w="44450" cap="flat" cmpd="sng">
                  <a:solidFill>
                    <a:srgbClr val="BD4B48"/>
                  </a:solidFill>
                  <a:prstDash val="solid"/>
                  <a:round/>
                  <a:headEnd type="triangle" w="med" len="med"/>
                  <a:tailEnd type="triangle" w="med" len="med"/>
                </a:ln>
              </p:spPr>
            </p:cxnSp>
            <p:cxnSp>
              <p:nvCxnSpPr>
                <p:cNvPr id="175" name="Google Shape;175;p2"/>
                <p:cNvCxnSpPr/>
                <p:nvPr/>
              </p:nvCxnSpPr>
              <p:spPr>
                <a:xfrm rot="10800000" flipH="1">
                  <a:off x="3709401" y="4067402"/>
                  <a:ext cx="182801" cy="381499"/>
                </a:xfrm>
                <a:prstGeom prst="straightConnector1">
                  <a:avLst/>
                </a:prstGeom>
                <a:noFill/>
                <a:ln w="44450" cap="flat" cmpd="sng">
                  <a:solidFill>
                    <a:srgbClr val="BD4B48"/>
                  </a:solidFill>
                  <a:prstDash val="solid"/>
                  <a:round/>
                  <a:headEnd type="triangle" w="med" len="med"/>
                  <a:tailEnd type="triangle" w="med" len="med"/>
                </a:ln>
              </p:spPr>
            </p:cxnSp>
            <p:cxnSp>
              <p:nvCxnSpPr>
                <p:cNvPr id="176" name="Google Shape;176;p2"/>
                <p:cNvCxnSpPr/>
                <p:nvPr/>
              </p:nvCxnSpPr>
              <p:spPr>
                <a:xfrm rot="10800000" flipH="1">
                  <a:off x="3844128" y="2940113"/>
                  <a:ext cx="507114" cy="343558"/>
                </a:xfrm>
                <a:prstGeom prst="straightConnector1">
                  <a:avLst/>
                </a:prstGeom>
                <a:noFill/>
                <a:ln w="44450" cap="flat" cmpd="sng">
                  <a:solidFill>
                    <a:srgbClr val="BD4B48"/>
                  </a:solidFill>
                  <a:prstDash val="solid"/>
                  <a:round/>
                  <a:headEnd type="triangle" w="med" len="med"/>
                  <a:tailEnd type="triangle" w="med" len="med"/>
                </a:ln>
              </p:spPr>
            </p:cxnSp>
            <p:cxnSp>
              <p:nvCxnSpPr>
                <p:cNvPr id="177" name="Google Shape;177;p2"/>
                <p:cNvCxnSpPr/>
                <p:nvPr/>
              </p:nvCxnSpPr>
              <p:spPr>
                <a:xfrm rot="10800000" flipH="1">
                  <a:off x="3558867" y="2803918"/>
                  <a:ext cx="819763" cy="18688"/>
                </a:xfrm>
                <a:prstGeom prst="straightConnector1">
                  <a:avLst/>
                </a:prstGeom>
                <a:noFill/>
                <a:ln w="44450" cap="flat" cmpd="sng">
                  <a:solidFill>
                    <a:srgbClr val="BD4B48"/>
                  </a:solidFill>
                  <a:prstDash val="solid"/>
                  <a:round/>
                  <a:headEnd type="triangle" w="med" len="med"/>
                  <a:tailEnd type="triangle" w="med" len="med"/>
                </a:ln>
              </p:spPr>
            </p:cxnSp>
            <p:cxnSp>
              <p:nvCxnSpPr>
                <p:cNvPr id="178" name="Google Shape;178;p2"/>
                <p:cNvCxnSpPr/>
                <p:nvPr/>
              </p:nvCxnSpPr>
              <p:spPr>
                <a:xfrm rot="10800000" flipH="1">
                  <a:off x="3952195" y="4708393"/>
                  <a:ext cx="543073" cy="22032"/>
                </a:xfrm>
                <a:prstGeom prst="straightConnector1">
                  <a:avLst/>
                </a:prstGeom>
                <a:noFill/>
                <a:ln w="44450" cap="flat" cmpd="sng">
                  <a:solidFill>
                    <a:srgbClr val="BD4B48"/>
                  </a:solidFill>
                  <a:prstDash val="solid"/>
                  <a:round/>
                  <a:headEnd type="triangle" w="med" len="med"/>
                  <a:tailEnd type="triangle" w="med" len="med"/>
                </a:ln>
              </p:spPr>
            </p:cxnSp>
            <p:cxnSp>
              <p:nvCxnSpPr>
                <p:cNvPr id="179" name="Google Shape;179;p2"/>
                <p:cNvCxnSpPr/>
                <p:nvPr/>
              </p:nvCxnSpPr>
              <p:spPr>
                <a:xfrm>
                  <a:off x="4197614" y="4017683"/>
                  <a:ext cx="410139" cy="307650"/>
                </a:xfrm>
                <a:prstGeom prst="straightConnector1">
                  <a:avLst/>
                </a:prstGeom>
                <a:noFill/>
                <a:ln w="44450" cap="flat" cmpd="sng">
                  <a:solidFill>
                    <a:srgbClr val="BD4B48"/>
                  </a:solidFill>
                  <a:prstDash val="solid"/>
                  <a:round/>
                  <a:headEnd type="triangle" w="med" len="med"/>
                  <a:tailEnd type="triangle" w="med" len="med"/>
                </a:ln>
              </p:spPr>
            </p:cxnSp>
            <p:cxnSp>
              <p:nvCxnSpPr>
                <p:cNvPr id="180" name="Google Shape;180;p2"/>
                <p:cNvCxnSpPr/>
                <p:nvPr/>
              </p:nvCxnSpPr>
              <p:spPr>
                <a:xfrm>
                  <a:off x="4960000" y="4730425"/>
                  <a:ext cx="629218" cy="9904"/>
                </a:xfrm>
                <a:prstGeom prst="straightConnector1">
                  <a:avLst/>
                </a:prstGeom>
                <a:noFill/>
                <a:ln w="44450" cap="flat" cmpd="sng">
                  <a:solidFill>
                    <a:srgbClr val="BD4B48"/>
                  </a:solidFill>
                  <a:prstDash val="solid"/>
                  <a:round/>
                  <a:headEnd type="triangle" w="med" len="med"/>
                  <a:tailEnd type="triangle" w="med" len="med"/>
                </a:ln>
              </p:spPr>
            </p:cxnSp>
            <p:cxnSp>
              <p:nvCxnSpPr>
                <p:cNvPr id="181" name="Google Shape;181;p2"/>
                <p:cNvCxnSpPr/>
                <p:nvPr/>
              </p:nvCxnSpPr>
              <p:spPr>
                <a:xfrm rot="10800000" flipH="1">
                  <a:off x="4821189" y="4033484"/>
                  <a:ext cx="402786" cy="420741"/>
                </a:xfrm>
                <a:prstGeom prst="straightConnector1">
                  <a:avLst/>
                </a:prstGeom>
                <a:noFill/>
                <a:ln w="44450" cap="flat" cmpd="sng">
                  <a:solidFill>
                    <a:srgbClr val="BD4B48"/>
                  </a:solidFill>
                  <a:prstDash val="solid"/>
                  <a:round/>
                  <a:headEnd type="triangle" w="med" len="med"/>
                  <a:tailEnd type="triangle" w="med" len="med"/>
                </a:ln>
              </p:spPr>
            </p:cxnSp>
            <p:cxnSp>
              <p:nvCxnSpPr>
                <p:cNvPr id="182" name="Google Shape;182;p2"/>
                <p:cNvCxnSpPr/>
                <p:nvPr/>
              </p:nvCxnSpPr>
              <p:spPr>
                <a:xfrm rot="10800000" flipH="1">
                  <a:off x="4828878" y="2908331"/>
                  <a:ext cx="708758" cy="21922"/>
                </a:xfrm>
                <a:prstGeom prst="straightConnector1">
                  <a:avLst/>
                </a:prstGeom>
                <a:noFill/>
                <a:ln w="44450" cap="flat" cmpd="sng">
                  <a:solidFill>
                    <a:srgbClr val="BD4B48"/>
                  </a:solidFill>
                  <a:prstDash val="solid"/>
                  <a:round/>
                  <a:headEnd type="triangle" w="med" len="med"/>
                  <a:tailEnd type="triangle" w="med" len="med"/>
                </a:ln>
              </p:spPr>
            </p:cxnSp>
            <p:cxnSp>
              <p:nvCxnSpPr>
                <p:cNvPr id="183" name="Google Shape;183;p2"/>
                <p:cNvCxnSpPr>
                  <a:endCxn id="92" idx="2"/>
                </p:cNvCxnSpPr>
                <p:nvPr/>
              </p:nvCxnSpPr>
              <p:spPr>
                <a:xfrm rot="10800000" flipH="1">
                  <a:off x="6863161" y="3869522"/>
                  <a:ext cx="17700" cy="811800"/>
                </a:xfrm>
                <a:prstGeom prst="straightConnector1">
                  <a:avLst/>
                </a:prstGeom>
                <a:noFill/>
                <a:ln w="44450" cap="flat" cmpd="sng">
                  <a:solidFill>
                    <a:srgbClr val="BD4B48"/>
                  </a:solidFill>
                  <a:prstDash val="solid"/>
                  <a:round/>
                  <a:headEnd type="triangle" w="med" len="med"/>
                  <a:tailEnd type="triangle" w="med" len="med"/>
                </a:ln>
              </p:spPr>
            </p:cxnSp>
            <p:cxnSp>
              <p:nvCxnSpPr>
                <p:cNvPr id="184" name="Google Shape;184;p2"/>
                <p:cNvCxnSpPr/>
                <p:nvPr/>
              </p:nvCxnSpPr>
              <p:spPr>
                <a:xfrm rot="10800000" flipH="1">
                  <a:off x="5734603" y="3665226"/>
                  <a:ext cx="819763" cy="18688"/>
                </a:xfrm>
                <a:prstGeom prst="straightConnector1">
                  <a:avLst/>
                </a:prstGeom>
                <a:noFill/>
                <a:ln w="44450" cap="flat" cmpd="sng">
                  <a:solidFill>
                    <a:srgbClr val="BD4B48"/>
                  </a:solidFill>
                  <a:prstDash val="solid"/>
                  <a:round/>
                  <a:headEnd type="triangle" w="med" len="med"/>
                  <a:tailEnd type="triangle" w="med" len="med"/>
                </a:ln>
              </p:spPr>
            </p:cxnSp>
            <p:cxnSp>
              <p:nvCxnSpPr>
                <p:cNvPr id="185" name="Google Shape;185;p2"/>
                <p:cNvCxnSpPr/>
                <p:nvPr/>
              </p:nvCxnSpPr>
              <p:spPr>
                <a:xfrm rot="10800000" flipH="1">
                  <a:off x="6176537" y="3840674"/>
                  <a:ext cx="535122" cy="543459"/>
                </a:xfrm>
                <a:prstGeom prst="straightConnector1">
                  <a:avLst/>
                </a:prstGeom>
                <a:noFill/>
                <a:ln w="44450" cap="flat" cmpd="sng">
                  <a:solidFill>
                    <a:srgbClr val="BD4B48"/>
                  </a:solidFill>
                  <a:prstDash val="solid"/>
                  <a:round/>
                  <a:headEnd type="triangle" w="med" len="med"/>
                  <a:tailEnd type="triangle" w="med" len="med"/>
                </a:ln>
              </p:spPr>
            </p:cxnSp>
            <p:cxnSp>
              <p:nvCxnSpPr>
                <p:cNvPr id="186" name="Google Shape;186;p2"/>
                <p:cNvCxnSpPr/>
                <p:nvPr/>
              </p:nvCxnSpPr>
              <p:spPr>
                <a:xfrm rot="10800000" flipH="1">
                  <a:off x="7723842" y="3569275"/>
                  <a:ext cx="183968" cy="459497"/>
                </a:xfrm>
                <a:prstGeom prst="straightConnector1">
                  <a:avLst/>
                </a:prstGeom>
                <a:noFill/>
                <a:ln w="44450" cap="flat" cmpd="sng">
                  <a:solidFill>
                    <a:srgbClr val="BD4B48"/>
                  </a:solidFill>
                  <a:prstDash val="solid"/>
                  <a:round/>
                  <a:headEnd type="triangle" w="med" len="med"/>
                  <a:tailEnd type="triangle" w="med" len="med"/>
                </a:ln>
              </p:spPr>
            </p:cxnSp>
            <p:cxnSp>
              <p:nvCxnSpPr>
                <p:cNvPr id="187" name="Google Shape;187;p2"/>
                <p:cNvCxnSpPr/>
                <p:nvPr/>
              </p:nvCxnSpPr>
              <p:spPr>
                <a:xfrm rot="10800000" flipH="1">
                  <a:off x="6998007" y="3374000"/>
                  <a:ext cx="819763" cy="18688"/>
                </a:xfrm>
                <a:prstGeom prst="straightConnector1">
                  <a:avLst/>
                </a:prstGeom>
                <a:noFill/>
                <a:ln w="44450" cap="flat" cmpd="sng">
                  <a:solidFill>
                    <a:srgbClr val="BD4B48"/>
                  </a:solidFill>
                  <a:prstDash val="solid"/>
                  <a:round/>
                  <a:headEnd type="triangle" w="med" len="med"/>
                  <a:tailEnd type="triangle" w="med" len="med"/>
                </a:ln>
              </p:spPr>
            </p:cxnSp>
            <p:cxnSp>
              <p:nvCxnSpPr>
                <p:cNvPr id="188" name="Google Shape;188;p2"/>
                <p:cNvCxnSpPr/>
                <p:nvPr/>
              </p:nvCxnSpPr>
              <p:spPr>
                <a:xfrm rot="10800000" flipH="1">
                  <a:off x="7022451" y="4493443"/>
                  <a:ext cx="374007" cy="302537"/>
                </a:xfrm>
                <a:prstGeom prst="straightConnector1">
                  <a:avLst/>
                </a:prstGeom>
                <a:noFill/>
                <a:ln w="44450" cap="flat" cmpd="sng">
                  <a:solidFill>
                    <a:srgbClr val="BD4B48"/>
                  </a:solidFill>
                  <a:prstDash val="solid"/>
                  <a:round/>
                  <a:headEnd type="triangle" w="med" len="med"/>
                  <a:tailEnd type="triangle" w="med" len="med"/>
                </a:ln>
              </p:spPr>
            </p:cxnSp>
            <p:cxnSp>
              <p:nvCxnSpPr>
                <p:cNvPr id="189" name="Google Shape;189;p2"/>
                <p:cNvCxnSpPr/>
                <p:nvPr/>
              </p:nvCxnSpPr>
              <p:spPr>
                <a:xfrm>
                  <a:off x="7092956" y="3662438"/>
                  <a:ext cx="350703" cy="333201"/>
                </a:xfrm>
                <a:prstGeom prst="straightConnector1">
                  <a:avLst/>
                </a:prstGeom>
                <a:noFill/>
                <a:ln w="44450" cap="flat" cmpd="sng">
                  <a:solidFill>
                    <a:srgbClr val="BD4B48"/>
                  </a:solidFill>
                  <a:prstDash val="solid"/>
                  <a:round/>
                  <a:headEnd type="triangle" w="med" len="med"/>
                  <a:tailEnd type="triangle" w="med" len="med"/>
                </a:ln>
              </p:spPr>
            </p:cxnSp>
            <p:cxnSp>
              <p:nvCxnSpPr>
                <p:cNvPr id="190" name="Google Shape;190;p2"/>
                <p:cNvCxnSpPr/>
                <p:nvPr/>
              </p:nvCxnSpPr>
              <p:spPr>
                <a:xfrm rot="10800000">
                  <a:off x="7815826" y="4416401"/>
                  <a:ext cx="0" cy="502486"/>
                </a:xfrm>
                <a:prstGeom prst="straightConnector1">
                  <a:avLst/>
                </a:prstGeom>
                <a:noFill/>
                <a:ln w="44450" cap="flat" cmpd="sng">
                  <a:solidFill>
                    <a:srgbClr val="BD4B48"/>
                  </a:solidFill>
                  <a:prstDash val="solid"/>
                  <a:round/>
                  <a:headEnd type="triangle" w="med" len="med"/>
                  <a:tailEnd type="triangle" w="med" len="med"/>
                </a:ln>
              </p:spPr>
            </p:cxnSp>
            <p:cxnSp>
              <p:nvCxnSpPr>
                <p:cNvPr id="191" name="Google Shape;191;p2"/>
                <p:cNvCxnSpPr/>
                <p:nvPr/>
              </p:nvCxnSpPr>
              <p:spPr>
                <a:xfrm rot="10800000" flipH="1">
                  <a:off x="4115182" y="3802102"/>
                  <a:ext cx="819763" cy="18688"/>
                </a:xfrm>
                <a:prstGeom prst="straightConnector1">
                  <a:avLst/>
                </a:prstGeom>
                <a:noFill/>
                <a:ln w="44450" cap="flat" cmpd="sng">
                  <a:solidFill>
                    <a:srgbClr val="BD4B48"/>
                  </a:solidFill>
                  <a:prstDash val="solid"/>
                  <a:round/>
                  <a:headEnd type="triangle" w="med" len="med"/>
                  <a:tailEnd type="triangle" w="med" len="med"/>
                </a:ln>
              </p:spPr>
            </p:cxnSp>
            <p:cxnSp>
              <p:nvCxnSpPr>
                <p:cNvPr id="192" name="Google Shape;192;p2"/>
                <p:cNvCxnSpPr/>
                <p:nvPr/>
              </p:nvCxnSpPr>
              <p:spPr>
                <a:xfrm>
                  <a:off x="7022451" y="5164809"/>
                  <a:ext cx="357748" cy="206898"/>
                </a:xfrm>
                <a:prstGeom prst="straightConnector1">
                  <a:avLst/>
                </a:prstGeom>
                <a:noFill/>
                <a:ln w="44450" cap="flat" cmpd="sng">
                  <a:solidFill>
                    <a:srgbClr val="BD4B48"/>
                  </a:solidFill>
                  <a:prstDash val="solid"/>
                  <a:round/>
                  <a:headEnd type="triangle" w="med" len="med"/>
                  <a:tailEnd type="triangle" w="med" len="med"/>
                </a:ln>
              </p:spPr>
            </p:cxnSp>
            <p:cxnSp>
              <p:nvCxnSpPr>
                <p:cNvPr id="193" name="Google Shape;193;p2"/>
                <p:cNvCxnSpPr/>
                <p:nvPr/>
              </p:nvCxnSpPr>
              <p:spPr>
                <a:xfrm>
                  <a:off x="4828285" y="3275185"/>
                  <a:ext cx="219215" cy="258708"/>
                </a:xfrm>
                <a:prstGeom prst="straightConnector1">
                  <a:avLst/>
                </a:prstGeom>
                <a:noFill/>
                <a:ln w="44450" cap="flat" cmpd="sng">
                  <a:solidFill>
                    <a:srgbClr val="BD4B48"/>
                  </a:solidFill>
                  <a:prstDash val="solid"/>
                  <a:round/>
                  <a:headEnd type="triangle" w="med" len="med"/>
                  <a:tailEnd type="triangle" w="med" len="med"/>
                </a:ln>
              </p:spPr>
            </p:cxnSp>
            <p:cxnSp>
              <p:nvCxnSpPr>
                <p:cNvPr id="194" name="Google Shape;194;p2"/>
                <p:cNvCxnSpPr/>
                <p:nvPr/>
              </p:nvCxnSpPr>
              <p:spPr>
                <a:xfrm rot="10800000" flipH="1">
                  <a:off x="5437043" y="3215725"/>
                  <a:ext cx="231281" cy="412413"/>
                </a:xfrm>
                <a:prstGeom prst="straightConnector1">
                  <a:avLst/>
                </a:prstGeom>
                <a:noFill/>
                <a:ln w="44450" cap="flat" cmpd="sng">
                  <a:solidFill>
                    <a:srgbClr val="BD4B48"/>
                  </a:solidFill>
                  <a:prstDash val="solid"/>
                  <a:round/>
                  <a:headEnd type="triangle" w="med" len="med"/>
                  <a:tailEnd type="triangle" w="med" len="med"/>
                </a:ln>
              </p:spPr>
            </p:cxnSp>
            <p:cxnSp>
              <p:nvCxnSpPr>
                <p:cNvPr id="195" name="Google Shape;195;p2"/>
                <p:cNvCxnSpPr/>
                <p:nvPr/>
              </p:nvCxnSpPr>
              <p:spPr>
                <a:xfrm>
                  <a:off x="5551167" y="4051215"/>
                  <a:ext cx="309696" cy="471019"/>
                </a:xfrm>
                <a:prstGeom prst="straightConnector1">
                  <a:avLst/>
                </a:prstGeom>
                <a:noFill/>
                <a:ln w="44450" cap="flat" cmpd="sng">
                  <a:solidFill>
                    <a:srgbClr val="BD4B48"/>
                  </a:solidFill>
                  <a:prstDash val="solid"/>
                  <a:round/>
                  <a:headEnd type="triangle" w="med" len="med"/>
                  <a:tailEnd type="triangle" w="med" len="med"/>
                </a:ln>
              </p:spPr>
            </p:cxnSp>
            <p:cxnSp>
              <p:nvCxnSpPr>
                <p:cNvPr id="196" name="Google Shape;196;p2"/>
                <p:cNvCxnSpPr/>
                <p:nvPr/>
              </p:nvCxnSpPr>
              <p:spPr>
                <a:xfrm>
                  <a:off x="6227090" y="4831961"/>
                  <a:ext cx="417560" cy="146826"/>
                </a:xfrm>
                <a:prstGeom prst="straightConnector1">
                  <a:avLst/>
                </a:prstGeom>
                <a:noFill/>
                <a:ln w="44450" cap="flat" cmpd="sng">
                  <a:solidFill>
                    <a:srgbClr val="BD4B48"/>
                  </a:solidFill>
                  <a:prstDash val="solid"/>
                  <a:round/>
                  <a:headEnd type="triangle" w="med" len="med"/>
                  <a:tailEnd type="triangle" w="med" len="med"/>
                </a:ln>
              </p:spPr>
            </p:cxnSp>
            <p:cxnSp>
              <p:nvCxnSpPr>
                <p:cNvPr id="197" name="Google Shape;197;p2"/>
                <p:cNvCxnSpPr>
                  <a:stCxn id="151" idx="0"/>
                </p:cNvCxnSpPr>
                <p:nvPr/>
              </p:nvCxnSpPr>
              <p:spPr>
                <a:xfrm>
                  <a:off x="2041298" y="3742096"/>
                  <a:ext cx="161100" cy="377700"/>
                </a:xfrm>
                <a:prstGeom prst="straightConnector1">
                  <a:avLst/>
                </a:prstGeom>
                <a:noFill/>
                <a:ln w="44450" cap="flat" cmpd="sng">
                  <a:solidFill>
                    <a:srgbClr val="BD4B48"/>
                  </a:solidFill>
                  <a:prstDash val="solid"/>
                  <a:round/>
                  <a:headEnd type="triangle" w="med" len="med"/>
                  <a:tailEnd type="triangle" w="med" len="med"/>
                </a:ln>
              </p:spPr>
            </p:cxnSp>
            <p:cxnSp>
              <p:nvCxnSpPr>
                <p:cNvPr id="198" name="Google Shape;198;p2"/>
                <p:cNvCxnSpPr/>
                <p:nvPr/>
              </p:nvCxnSpPr>
              <p:spPr>
                <a:xfrm rot="10800000" flipH="1">
                  <a:off x="1937586" y="5017250"/>
                  <a:ext cx="2586257" cy="313551"/>
                </a:xfrm>
                <a:prstGeom prst="straightConnector1">
                  <a:avLst/>
                </a:prstGeom>
                <a:noFill/>
                <a:ln w="44450" cap="flat" cmpd="sng">
                  <a:solidFill>
                    <a:srgbClr val="BD4B48"/>
                  </a:solidFill>
                  <a:prstDash val="solid"/>
                  <a:round/>
                  <a:headEnd type="triangle" w="med" len="med"/>
                  <a:tailEnd type="triangle" w="med" len="med"/>
                </a:ln>
              </p:spPr>
            </p:cxnSp>
            <p:cxnSp>
              <p:nvCxnSpPr>
                <p:cNvPr id="199" name="Google Shape;199;p2"/>
                <p:cNvCxnSpPr/>
                <p:nvPr/>
              </p:nvCxnSpPr>
              <p:spPr>
                <a:xfrm>
                  <a:off x="5047500" y="5108795"/>
                  <a:ext cx="2390112" cy="395408"/>
                </a:xfrm>
                <a:prstGeom prst="straightConnector1">
                  <a:avLst/>
                </a:prstGeom>
                <a:noFill/>
                <a:ln w="44450" cap="flat" cmpd="sng">
                  <a:solidFill>
                    <a:srgbClr val="BD4B48"/>
                  </a:solidFill>
                  <a:prstDash val="solid"/>
                  <a:round/>
                  <a:headEnd type="triangle" w="med" len="med"/>
                  <a:tailEnd type="triangle" w="med" len="med"/>
                </a:ln>
              </p:spPr>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1000"/>
                                        <p:tgtEl>
                                          <p:spTgt spid="9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1000"/>
                                        <p:tgtEl>
                                          <p:spTgt spid="8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750" fill="hold"/>
                                        <p:tgtEl>
                                          <p:spTgt spid="2"/>
                                        </p:tgtEl>
                                        <p:attrNameLst>
                                          <p:attrName>ppt_x</p:attrName>
                                        </p:attrNameLst>
                                      </p:cBhvr>
                                      <p:tavLst>
                                        <p:tav tm="0">
                                          <p:val>
                                            <p:strVal val="#ppt_x"/>
                                          </p:val>
                                        </p:tav>
                                        <p:tav tm="100000">
                                          <p:val>
                                            <p:strVal val="#ppt_x"/>
                                          </p:val>
                                        </p:tav>
                                      </p:tavLst>
                                    </p:anim>
                                    <p:anim calcmode="lin" valueType="num">
                                      <p:cBhvr additive="base">
                                        <p:cTn id="1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205" name="Google Shape;205;g10b78f225a7_0_23"/>
          <p:cNvSpPr txBox="1"/>
          <p:nvPr/>
        </p:nvSpPr>
        <p:spPr>
          <a:xfrm>
            <a:off x="285531" y="834015"/>
            <a:ext cx="8510100" cy="550837"/>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6200" marR="0" lvl="0" algn="l" rtl="0">
              <a:lnSpc>
                <a:spcPct val="90000"/>
              </a:lnSpc>
              <a:spcBef>
                <a:spcPts val="0"/>
              </a:spcBef>
              <a:spcAft>
                <a:spcPts val="0"/>
              </a:spcAft>
              <a:buClr>
                <a:schemeClr val="lt1"/>
              </a:buClr>
              <a:buSzPts val="2400"/>
            </a:pPr>
            <a:r>
              <a:rPr lang="en-GB" sz="2800" dirty="0">
                <a:solidFill>
                  <a:schemeClr val="lt1"/>
                </a:solidFill>
              </a:rPr>
              <a:t>3</a:t>
            </a:r>
            <a:r>
              <a:rPr lang="cs-CZ" sz="2800" dirty="0">
                <a:solidFill>
                  <a:schemeClr val="lt1"/>
                </a:solidFill>
              </a:rPr>
              <a:t>.</a:t>
            </a:r>
            <a:r>
              <a:rPr lang="en-GB" sz="2800" dirty="0">
                <a:solidFill>
                  <a:schemeClr val="lt1"/>
                </a:solidFill>
              </a:rPr>
              <a:t> </a:t>
            </a:r>
            <a:r>
              <a:rPr lang="es-ES" sz="2800" dirty="0">
                <a:solidFill>
                  <a:schemeClr val="lt1"/>
                </a:solidFill>
              </a:rPr>
              <a:t>Detalles de los desarrollos actuales</a:t>
            </a:r>
            <a:endParaRPr lang="en-GB" sz="2800" b="0" i="0" u="none" strike="noStrike" cap="none" dirty="0">
              <a:solidFill>
                <a:schemeClr val="lt1"/>
              </a:solidFill>
              <a:sym typeface="Arial"/>
            </a:endParaRPr>
          </a:p>
        </p:txBody>
      </p:sp>
      <p:sp>
        <p:nvSpPr>
          <p:cNvPr id="207" name="Google Shape;207;g10b78f225a7_0_23"/>
          <p:cNvSpPr/>
          <p:nvPr/>
        </p:nvSpPr>
        <p:spPr>
          <a:xfrm>
            <a:off x="315981" y="1449832"/>
            <a:ext cx="8464225" cy="3277780"/>
          </a:xfrm>
          <a:prstGeom prst="rect">
            <a:avLst/>
          </a:prstGeom>
          <a:noFill/>
          <a:ln>
            <a:noFill/>
          </a:ln>
        </p:spPr>
        <p:txBody>
          <a:bodyPr spcFirstLastPara="1" wrap="square" lIns="91425" tIns="45700" rIns="91425" bIns="45700" anchor="t" anchorCtr="0">
            <a:spAutoFit/>
          </a:bodyPr>
          <a:lstStyle/>
          <a:p>
            <a:pPr algn="just">
              <a:buSzPts val="1600"/>
            </a:pPr>
            <a:r>
              <a:rPr lang="es-ES" sz="1600" b="0" i="0" u="none" strike="noStrike" cap="none" dirty="0">
                <a:solidFill>
                  <a:schemeClr val="dk1"/>
                </a:solidFill>
                <a:latin typeface="Arial"/>
                <a:ea typeface="Arial"/>
                <a:cs typeface="Arial"/>
                <a:sym typeface="Arial"/>
              </a:rPr>
              <a:t>Algunos expertos hablan ahora incluso de la </a:t>
            </a:r>
            <a:r>
              <a:rPr lang="es-ES" sz="1600" b="1" i="0" u="none" strike="noStrike" cap="none" dirty="0">
                <a:solidFill>
                  <a:srgbClr val="18C320"/>
                </a:solidFill>
                <a:latin typeface="Arial"/>
                <a:ea typeface="Arial"/>
                <a:cs typeface="Arial"/>
                <a:sym typeface="Arial"/>
              </a:rPr>
              <a:t>5ª revolución industrial o Industria 5.0</a:t>
            </a:r>
          </a:p>
          <a:p>
            <a:pPr algn="just">
              <a:buSzPts val="1600"/>
            </a:pPr>
            <a:r>
              <a:rPr lang="es-ES" sz="1600" b="1" i="0" u="none" strike="noStrike" cap="none" dirty="0">
                <a:solidFill>
                  <a:srgbClr val="18C320"/>
                </a:solidFill>
                <a:latin typeface="Arial"/>
                <a:ea typeface="Arial"/>
                <a:cs typeface="Arial"/>
                <a:sym typeface="Arial"/>
              </a:rPr>
              <a:t>cuando las personas y las tecnologías cooperen de forma natural para el beneficio común de la sociedad. </a:t>
            </a:r>
            <a:r>
              <a:rPr lang="es-ES" sz="1600" dirty="0">
                <a:solidFill>
                  <a:schemeClr val="dk1"/>
                </a:solidFill>
              </a:rPr>
              <a:t>La Comisión Europea describe la Industria 5.0 como una </a:t>
            </a:r>
            <a:r>
              <a:rPr lang="es-ES" sz="1600" i="1" dirty="0">
                <a:solidFill>
                  <a:schemeClr val="dk1"/>
                </a:solidFill>
              </a:rPr>
              <a:t>"industria que apunta más allá de la eficiencia y la productividad como únicos objetivos, y refuerza el papel y la contribución de la industria a la sociedad. Sitúa el bienestar del trabajador en el centro del proceso de producción y utiliza las nuevas tecnologías para proporcionar prosperidad más allá del empleo y el crecimiento, respetando los límites de producción del planeta.“ </a:t>
            </a:r>
            <a:endParaRPr lang="en-GB" sz="1600" i="1" dirty="0">
              <a:solidFill>
                <a:schemeClr val="dk1"/>
              </a:solidFill>
            </a:endParaRPr>
          </a:p>
          <a:p>
            <a:pPr>
              <a:buSzPts val="1600"/>
            </a:pPr>
            <a:endParaRPr lang="en-GB" sz="1600" dirty="0">
              <a:solidFill>
                <a:schemeClr val="dk1"/>
              </a:solidFill>
            </a:endParaRPr>
          </a:p>
          <a:p>
            <a:pPr marL="1080000">
              <a:buSzPts val="1600"/>
            </a:pPr>
            <a:r>
              <a:rPr lang="en-GB" sz="1600" dirty="0">
                <a:solidFill>
                  <a:schemeClr val="dk1"/>
                </a:solidFill>
              </a:rPr>
              <a:t>Fuente: </a:t>
            </a:r>
            <a:r>
              <a:rPr lang="en-GB" sz="1600" dirty="0">
                <a:solidFill>
                  <a:schemeClr val="dk1"/>
                </a:solidFill>
                <a:hlinkClick r:id="rId3"/>
              </a:rPr>
              <a:t>https://research-and-innovation.ec.europa.eu/research-area/industry/industry-50_en</a:t>
            </a:r>
            <a:r>
              <a:rPr lang="en-GB" sz="1600" dirty="0">
                <a:solidFill>
                  <a:schemeClr val="dk1"/>
                </a:solidFill>
              </a:rPr>
              <a:t> </a:t>
            </a:r>
          </a:p>
          <a:p>
            <a:pPr marL="0" marR="0" lvl="0" indent="0" algn="l" rtl="0">
              <a:lnSpc>
                <a:spcPct val="100000"/>
              </a:lnSpc>
              <a:spcBef>
                <a:spcPts val="1800"/>
              </a:spcBef>
              <a:spcAft>
                <a:spcPts val="0"/>
              </a:spcAft>
              <a:buClr>
                <a:srgbClr val="000000"/>
              </a:buClr>
              <a:buSzPts val="1600"/>
              <a:buFont typeface="Arial"/>
              <a:buNone/>
            </a:pPr>
            <a:r>
              <a:rPr lang="en-GB" sz="1600" dirty="0">
                <a:solidFill>
                  <a:schemeClr val="dk1"/>
                </a:solidFill>
              </a:rPr>
              <a:t>Para </a:t>
            </a:r>
            <a:r>
              <a:rPr lang="en-GB" sz="1600" dirty="0" err="1">
                <a:solidFill>
                  <a:schemeClr val="dk1"/>
                </a:solidFill>
              </a:rPr>
              <a:t>resumirlo</a:t>
            </a:r>
            <a:r>
              <a:rPr lang="en-GB" sz="1600" dirty="0">
                <a:solidFill>
                  <a:schemeClr val="dk1"/>
                </a:solidFill>
              </a:rPr>
              <a:t>, </a:t>
            </a:r>
            <a:r>
              <a:rPr lang="en-GB" sz="1600" dirty="0" err="1">
                <a:solidFill>
                  <a:schemeClr val="dk1"/>
                </a:solidFill>
              </a:rPr>
              <a:t>incluye</a:t>
            </a:r>
            <a:r>
              <a:rPr lang="en-GB" sz="1600" dirty="0">
                <a:solidFill>
                  <a:schemeClr val="dk1"/>
                </a:solidFill>
              </a:rPr>
              <a:t>: </a:t>
            </a:r>
            <a:endParaRPr lang="en-GB" sz="1400" b="0" i="0" u="none" strike="noStrike" cap="none" dirty="0">
              <a:solidFill>
                <a:srgbClr val="000000"/>
              </a:solidFill>
              <a:latin typeface="Arial"/>
              <a:ea typeface="Arial"/>
              <a:cs typeface="Arial"/>
              <a:sym typeface="Arial"/>
            </a:endParaRPr>
          </a:p>
        </p:txBody>
      </p:sp>
      <p:grpSp>
        <p:nvGrpSpPr>
          <p:cNvPr id="208" name="Google Shape;208;g10b78f225a7_0_23"/>
          <p:cNvGrpSpPr/>
          <p:nvPr/>
        </p:nvGrpSpPr>
        <p:grpSpPr>
          <a:xfrm>
            <a:off x="6467155" y="4613738"/>
            <a:ext cx="2229131" cy="1957560"/>
            <a:chOff x="2589553" y="3703218"/>
            <a:chExt cx="3300493" cy="3056740"/>
          </a:xfrm>
        </p:grpSpPr>
        <p:sp>
          <p:nvSpPr>
            <p:cNvPr id="209" name="Google Shape;209;g10b78f225a7_0_23"/>
            <p:cNvSpPr txBox="1"/>
            <p:nvPr/>
          </p:nvSpPr>
          <p:spPr>
            <a:xfrm>
              <a:off x="2589553" y="5894951"/>
              <a:ext cx="3300493" cy="8650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000" b="0" i="0" u="none" strike="noStrike" cap="none" dirty="0">
                  <a:solidFill>
                    <a:srgbClr val="000000"/>
                  </a:solidFill>
                  <a:latin typeface="Arial"/>
                  <a:ea typeface="Arial"/>
                  <a:cs typeface="Arial"/>
                  <a:sym typeface="Arial"/>
                </a:rPr>
                <a:t>Fuente de la imagen: https://commons.wikimedia.org/wiki/File:Db_tuda_jes2899_a.jpg</a:t>
              </a:r>
              <a:endParaRPr dirty="0"/>
            </a:p>
          </p:txBody>
        </p:sp>
        <p:pic>
          <p:nvPicPr>
            <p:cNvPr id="210" name="Google Shape;210;g10b78f225a7_0_23" descr="Obsah obrázku osoba, paže&#10;&#10;Popis byl vytvořen automaticky"/>
            <p:cNvPicPr preferRelativeResize="0"/>
            <p:nvPr/>
          </p:nvPicPr>
          <p:blipFill rotWithShape="1">
            <a:blip r:embed="rId4">
              <a:alphaModFix/>
            </a:blip>
            <a:srcRect/>
            <a:stretch/>
          </p:blipFill>
          <p:spPr>
            <a:xfrm>
              <a:off x="2589553" y="3703218"/>
              <a:ext cx="3300493" cy="2191734"/>
            </a:xfrm>
            <a:prstGeom prst="rect">
              <a:avLst/>
            </a:prstGeom>
            <a:noFill/>
            <a:ln>
              <a:noFill/>
            </a:ln>
          </p:spPr>
        </p:pic>
      </p:grpSp>
      <p:grpSp>
        <p:nvGrpSpPr>
          <p:cNvPr id="211" name="Google Shape;211;g10b78f225a7_0_23"/>
          <p:cNvGrpSpPr/>
          <p:nvPr/>
        </p:nvGrpSpPr>
        <p:grpSpPr>
          <a:xfrm>
            <a:off x="1276363" y="4445734"/>
            <a:ext cx="5106510" cy="914400"/>
            <a:chOff x="1639289" y="2666818"/>
            <a:chExt cx="5106510" cy="914400"/>
          </a:xfrm>
        </p:grpSpPr>
        <p:sp>
          <p:nvSpPr>
            <p:cNvPr id="212" name="Google Shape;212;g10b78f225a7_0_23"/>
            <p:cNvSpPr/>
            <p:nvPr/>
          </p:nvSpPr>
          <p:spPr>
            <a:xfrm>
              <a:off x="1639289" y="2938269"/>
              <a:ext cx="492152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rgbClr val="FF0000"/>
                  </a:solidFill>
                  <a:latin typeface="Arial"/>
                  <a:ea typeface="Arial"/>
                  <a:cs typeface="Arial"/>
                  <a:sym typeface="Arial"/>
                </a:rPr>
                <a:t>…bienestar y desarrollo del trabajador… </a:t>
              </a:r>
              <a:endParaRPr sz="1400" b="0" i="0" u="none" strike="noStrike" cap="none" dirty="0">
                <a:solidFill>
                  <a:srgbClr val="FF0000"/>
                </a:solidFill>
                <a:latin typeface="Arial"/>
                <a:ea typeface="Arial"/>
                <a:cs typeface="Arial"/>
                <a:sym typeface="Arial"/>
              </a:endParaRPr>
            </a:p>
          </p:txBody>
        </p:sp>
        <p:pic>
          <p:nvPicPr>
            <p:cNvPr id="213" name="Google Shape;213;g10b78f225a7_0_23" descr="Obrys usmívající se tváře se srdíčky obrys"/>
            <p:cNvPicPr preferRelativeResize="0"/>
            <p:nvPr/>
          </p:nvPicPr>
          <p:blipFill rotWithShape="1">
            <a:blip r:embed="rId5">
              <a:alphaModFix/>
            </a:blip>
            <a:srcRect/>
            <a:stretch/>
          </p:blipFill>
          <p:spPr>
            <a:xfrm>
              <a:off x="5831399" y="2666818"/>
              <a:ext cx="914400" cy="914400"/>
            </a:xfrm>
            <a:prstGeom prst="rect">
              <a:avLst/>
            </a:prstGeom>
            <a:noFill/>
            <a:ln>
              <a:noFill/>
            </a:ln>
          </p:spPr>
        </p:pic>
      </p:grpSp>
      <p:grpSp>
        <p:nvGrpSpPr>
          <p:cNvPr id="214" name="Google Shape;214;g10b78f225a7_0_23"/>
          <p:cNvGrpSpPr/>
          <p:nvPr/>
        </p:nvGrpSpPr>
        <p:grpSpPr>
          <a:xfrm>
            <a:off x="384281" y="4741658"/>
            <a:ext cx="5866382" cy="1024292"/>
            <a:chOff x="694433" y="3151743"/>
            <a:chExt cx="5866382" cy="1024292"/>
          </a:xfrm>
        </p:grpSpPr>
        <p:sp>
          <p:nvSpPr>
            <p:cNvPr id="215" name="Google Shape;215;g10b78f225a7_0_23"/>
            <p:cNvSpPr/>
            <p:nvPr/>
          </p:nvSpPr>
          <p:spPr>
            <a:xfrm>
              <a:off x="1639289" y="3474294"/>
              <a:ext cx="492152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Arial"/>
                  <a:ea typeface="Arial"/>
                  <a:cs typeface="Arial"/>
                  <a:sym typeface="Arial"/>
                </a:rPr>
                <a:t>… así como la sociedad y...  </a:t>
              </a:r>
              <a:endParaRPr sz="1400" b="0" i="0" u="none" strike="noStrike" cap="none" dirty="0">
                <a:solidFill>
                  <a:srgbClr val="000000"/>
                </a:solidFill>
                <a:latin typeface="Arial"/>
                <a:ea typeface="Arial"/>
                <a:cs typeface="Arial"/>
                <a:sym typeface="Arial"/>
              </a:endParaRPr>
            </a:p>
          </p:txBody>
        </p:sp>
        <p:pic>
          <p:nvPicPr>
            <p:cNvPr id="216" name="Google Shape;216;g10b78f225a7_0_23" descr="Skupina obrys"/>
            <p:cNvPicPr preferRelativeResize="0"/>
            <p:nvPr/>
          </p:nvPicPr>
          <p:blipFill rotWithShape="1">
            <a:blip r:embed="rId6">
              <a:alphaModFix/>
            </a:blip>
            <a:srcRect/>
            <a:stretch/>
          </p:blipFill>
          <p:spPr>
            <a:xfrm>
              <a:off x="694433" y="3151743"/>
              <a:ext cx="1024292" cy="1024292"/>
            </a:xfrm>
            <a:prstGeom prst="rect">
              <a:avLst/>
            </a:prstGeom>
            <a:noFill/>
            <a:ln>
              <a:noFill/>
            </a:ln>
          </p:spPr>
        </p:pic>
      </p:grpSp>
      <p:grpSp>
        <p:nvGrpSpPr>
          <p:cNvPr id="217" name="Google Shape;217;g10b78f225a7_0_23"/>
          <p:cNvGrpSpPr/>
          <p:nvPr/>
        </p:nvGrpSpPr>
        <p:grpSpPr>
          <a:xfrm>
            <a:off x="1923074" y="5207406"/>
            <a:ext cx="4921526" cy="914400"/>
            <a:chOff x="1605356" y="3802249"/>
            <a:chExt cx="4921526" cy="914400"/>
          </a:xfrm>
        </p:grpSpPr>
        <p:sp>
          <p:nvSpPr>
            <p:cNvPr id="218" name="Google Shape;218;g10b78f225a7_0_23"/>
            <p:cNvSpPr/>
            <p:nvPr/>
          </p:nvSpPr>
          <p:spPr>
            <a:xfrm>
              <a:off x="1605356" y="3996383"/>
              <a:ext cx="492152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rgbClr val="18C320"/>
                  </a:solidFill>
                  <a:latin typeface="Arial"/>
                  <a:ea typeface="Arial"/>
                  <a:cs typeface="Arial"/>
                  <a:sym typeface="Arial"/>
                </a:rPr>
                <a:t>… sostenibilidad …</a:t>
              </a:r>
              <a:endParaRPr dirty="0">
                <a:solidFill>
                  <a:srgbClr val="18C320"/>
                </a:solidFill>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219" name="Google Shape;219;g10b78f225a7_0_23" descr="List obrys"/>
            <p:cNvPicPr preferRelativeResize="0"/>
            <p:nvPr/>
          </p:nvPicPr>
          <p:blipFill rotWithShape="1">
            <a:blip r:embed="rId7">
              <a:alphaModFix/>
            </a:blip>
            <a:srcRect/>
            <a:stretch/>
          </p:blipFill>
          <p:spPr>
            <a:xfrm>
              <a:off x="3136491" y="3802249"/>
              <a:ext cx="914400" cy="914400"/>
            </a:xfrm>
            <a:prstGeom prst="rect">
              <a:avLst/>
            </a:prstGeom>
            <a:noFill/>
            <a:ln>
              <a:noFill/>
            </a:ln>
          </p:spPr>
        </p:pic>
      </p:grpSp>
      <p:sp>
        <p:nvSpPr>
          <p:cNvPr id="3" name="TextovéPole 2">
            <a:extLst>
              <a:ext uri="{FF2B5EF4-FFF2-40B4-BE49-F238E27FC236}">
                <a16:creationId xmlns:a16="http://schemas.microsoft.com/office/drawing/2014/main" id="{A1319350-E14A-DD43-53D2-B2013D6B5497}"/>
              </a:ext>
            </a:extLst>
          </p:cNvPr>
          <p:cNvSpPr txBox="1"/>
          <p:nvPr/>
        </p:nvSpPr>
        <p:spPr>
          <a:xfrm>
            <a:off x="266820" y="6094804"/>
            <a:ext cx="5886868" cy="830997"/>
          </a:xfrm>
          <a:prstGeom prst="rect">
            <a:avLst/>
          </a:prstGeom>
          <a:noFill/>
        </p:spPr>
        <p:txBody>
          <a:bodyPr wrap="square" rtlCol="0">
            <a:spAutoFit/>
          </a:bodyPr>
          <a:lstStyle/>
          <a:p>
            <a:r>
              <a:rPr lang="es-ES" sz="1600" dirty="0"/>
              <a:t>En este contexto, el concepto de </a:t>
            </a:r>
            <a:r>
              <a:rPr lang="es-ES" sz="1600" b="1" dirty="0">
                <a:solidFill>
                  <a:srgbClr val="18C320"/>
                </a:solidFill>
              </a:rPr>
              <a:t>Responsabilidad Social Corporativa (RSC) </a:t>
            </a:r>
            <a:r>
              <a:rPr lang="es-ES" sz="1600" dirty="0"/>
              <a:t>está ganando importancia. Véase la cápsula 2.4.4</a:t>
            </a:r>
            <a:endParaRPr lang="en-GB" sz="1600" dirty="0"/>
          </a:p>
        </p:txBody>
      </p:sp>
      <p:pic>
        <p:nvPicPr>
          <p:cNvPr id="2" name="Irudia 3">
            <a:extLst>
              <a:ext uri="{FF2B5EF4-FFF2-40B4-BE49-F238E27FC236}">
                <a16:creationId xmlns:a16="http://schemas.microsoft.com/office/drawing/2014/main" id="{7E085E08-4FDA-045D-8A3C-87A7A1967C5E}"/>
              </a:ext>
            </a:extLst>
          </p:cNvPr>
          <p:cNvPicPr>
            <a:picLocks noChangeAspect="1"/>
          </p:cNvPicPr>
          <p:nvPr/>
        </p:nvPicPr>
        <p:blipFill>
          <a:blip r:embed="rId8"/>
          <a:stretch>
            <a:fillRect/>
          </a:stretch>
        </p:blipFill>
        <p:spPr>
          <a:xfrm>
            <a:off x="448047" y="3427820"/>
            <a:ext cx="896760" cy="896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1000"/>
                                        <p:tgtEl>
                                          <p:spTgt spid="21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 calcmode="lin" valueType="num">
                                      <p:cBhvr additive="base">
                                        <p:cTn id="12" dur="1000"/>
                                        <p:tgtEl>
                                          <p:spTgt spid="21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7"/>
                                        </p:tgtEl>
                                        <p:attrNameLst>
                                          <p:attrName>style.visibility</p:attrName>
                                        </p:attrNameLst>
                                      </p:cBhvr>
                                      <p:to>
                                        <p:strVal val="visible"/>
                                      </p:to>
                                    </p:set>
                                    <p:anim calcmode="lin" valueType="num">
                                      <p:cBhvr additive="base">
                                        <p:cTn id="17" dur="1000"/>
                                        <p:tgtEl>
                                          <p:spTgt spid="2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750" fill="hold"/>
                                        <p:tgtEl>
                                          <p:spTgt spid="3"/>
                                        </p:tgtEl>
                                        <p:attrNameLst>
                                          <p:attrName>ppt_x</p:attrName>
                                        </p:attrNameLst>
                                      </p:cBhvr>
                                      <p:tavLst>
                                        <p:tav tm="0">
                                          <p:val>
                                            <p:strVal val="0-#ppt_w/2"/>
                                          </p:val>
                                        </p:tav>
                                        <p:tav tm="100000">
                                          <p:val>
                                            <p:strVal val="#ppt_x"/>
                                          </p:val>
                                        </p:tav>
                                      </p:tavLst>
                                    </p:anim>
                                    <p:anim calcmode="lin" valueType="num">
                                      <p:cBhvr additive="base">
                                        <p:cTn id="23"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225" name="Google Shape;225;p6"/>
          <p:cNvSpPr txBox="1"/>
          <p:nvPr/>
        </p:nvSpPr>
        <p:spPr>
          <a:xfrm>
            <a:off x="285531" y="954093"/>
            <a:ext cx="8510100" cy="495739"/>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Clr>
                <a:srgbClr val="000000"/>
              </a:buClr>
              <a:buSzPct val="100000"/>
              <a:buFont typeface="Arial"/>
              <a:buNone/>
            </a:pPr>
            <a:r>
              <a:rPr lang="cs-CZ" sz="2800" b="0" i="0" u="none" strike="noStrike" cap="none" dirty="0">
                <a:solidFill>
                  <a:schemeClr val="lt1"/>
                </a:solidFill>
                <a:latin typeface="Arial"/>
                <a:ea typeface="Arial"/>
                <a:cs typeface="Arial"/>
                <a:sym typeface="Arial"/>
              </a:rPr>
              <a:t>3. </a:t>
            </a:r>
            <a:r>
              <a:rPr lang="es-ES" sz="2800" b="0" i="0" u="none" strike="noStrike" cap="none" dirty="0">
                <a:solidFill>
                  <a:schemeClr val="lt1"/>
                </a:solidFill>
                <a:latin typeface="Arial"/>
                <a:ea typeface="Arial"/>
                <a:cs typeface="Arial"/>
                <a:sym typeface="Arial"/>
              </a:rPr>
              <a:t>Detalles de los desarrollos actuales - vídeos</a:t>
            </a:r>
            <a:endParaRPr lang="cs-CZ" sz="2800" b="0" i="0" u="none" strike="noStrike" cap="none" dirty="0">
              <a:solidFill>
                <a:schemeClr val="lt1"/>
              </a:solidFill>
              <a:latin typeface="Arial"/>
              <a:ea typeface="Arial"/>
              <a:cs typeface="Arial"/>
              <a:sym typeface="Arial"/>
            </a:endParaRPr>
          </a:p>
        </p:txBody>
      </p:sp>
      <p:sp>
        <p:nvSpPr>
          <p:cNvPr id="226" name="Google Shape;226;p6"/>
          <p:cNvSpPr/>
          <p:nvPr/>
        </p:nvSpPr>
        <p:spPr>
          <a:xfrm>
            <a:off x="285531" y="1626256"/>
            <a:ext cx="8367731"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Arial"/>
                <a:ea typeface="Arial"/>
                <a:cs typeface="Arial"/>
                <a:sym typeface="Arial"/>
              </a:rPr>
              <a:t>Para conocer mejor la 4ª y 5ª revolución industrial, puedes ver uno de los siguientes vídeos de YouTube (o ambos ☺):</a:t>
            </a: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s-ES" sz="1600" b="0" i="0" u="none" strike="noStrike" cap="none" dirty="0">
                <a:solidFill>
                  <a:srgbClr val="7F7F7F"/>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sp>
        <p:nvSpPr>
          <p:cNvPr id="227" name="Google Shape;227;p6"/>
          <p:cNvSpPr txBox="1"/>
          <p:nvPr/>
        </p:nvSpPr>
        <p:spPr>
          <a:xfrm>
            <a:off x="506815" y="2995800"/>
            <a:ext cx="3962581" cy="2492950"/>
          </a:xfrm>
          <a:prstGeom prst="rect">
            <a:avLst/>
          </a:prstGeom>
          <a:noFill/>
          <a:ln>
            <a:noFill/>
          </a:ln>
        </p:spPr>
        <p:txBody>
          <a:bodyPr spcFirstLastPara="1" wrap="square" lIns="91425" tIns="45700" rIns="91425" bIns="45700" anchor="t" anchorCtr="0">
            <a:spAutoFit/>
          </a:bodyPr>
          <a:lstStyle/>
          <a:p>
            <a:pPr marL="540000" marR="0" lvl="0" indent="0" algn="just"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Arial"/>
                <a:ea typeface="Arial"/>
                <a:cs typeface="Arial"/>
                <a:sym typeface="Arial"/>
              </a:rPr>
              <a:t>Vídeo ilustrativo sencillo (1 minuto), </a:t>
            </a:r>
          </a:p>
          <a:p>
            <a:pPr marL="540000" marR="0" lvl="0" indent="0" algn="just"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Arial"/>
                <a:ea typeface="Arial"/>
                <a:cs typeface="Arial"/>
                <a:sym typeface="Arial"/>
              </a:rPr>
              <a:t>sin comentarios: </a:t>
            </a:r>
            <a:endParaRPr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28" name="Google Shape;228;p6" descr="Obsah obrázku text, ovoce, hrozen, snímek obrazovky&#10;&#10;Popis byl vytvořen automaticky">
            <a:hlinkClick r:id="rId3"/>
          </p:cNvPr>
          <p:cNvPicPr preferRelativeResize="0"/>
          <p:nvPr/>
        </p:nvPicPr>
        <p:blipFill rotWithShape="1">
          <a:blip r:embed="rId4">
            <a:alphaModFix/>
          </a:blip>
          <a:srcRect/>
          <a:stretch/>
        </p:blipFill>
        <p:spPr>
          <a:xfrm>
            <a:off x="1163227" y="3618521"/>
            <a:ext cx="2881944" cy="1578116"/>
          </a:xfrm>
          <a:prstGeom prst="rect">
            <a:avLst/>
          </a:prstGeom>
          <a:noFill/>
          <a:ln>
            <a:noFill/>
          </a:ln>
        </p:spPr>
      </p:pic>
      <p:sp>
        <p:nvSpPr>
          <p:cNvPr id="229" name="Google Shape;229;p6"/>
          <p:cNvSpPr txBox="1"/>
          <p:nvPr/>
        </p:nvSpPr>
        <p:spPr>
          <a:xfrm>
            <a:off x="5047529" y="2942607"/>
            <a:ext cx="3795570"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0" i="0" u="none" strike="noStrike" cap="none" dirty="0">
                <a:solidFill>
                  <a:srgbClr val="000000"/>
                </a:solidFill>
                <a:latin typeface="Arial"/>
                <a:ea typeface="Arial"/>
                <a:cs typeface="Arial"/>
                <a:sym typeface="Arial"/>
              </a:rPr>
              <a:t>Un vídeo un poco más avanzado con un comentario en inglés (4 mins). Puedes activar los subtítulos en otro idioma seleccionando Ajustes - Subtítulos - Traducción automática: </a:t>
            </a: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30" name="Google Shape;230;p6" descr="Obsah obrázku text&#10;&#10;Popis byl vytvořen automaticky">
            <a:hlinkClick r:id="rId5"/>
          </p:cNvPr>
          <p:cNvPicPr preferRelativeResize="0"/>
          <p:nvPr/>
        </p:nvPicPr>
        <p:blipFill rotWithShape="1">
          <a:blip r:embed="rId6">
            <a:alphaModFix/>
          </a:blip>
          <a:srcRect/>
          <a:stretch/>
        </p:blipFill>
        <p:spPr>
          <a:xfrm>
            <a:off x="5148736" y="4328859"/>
            <a:ext cx="3593156" cy="1918951"/>
          </a:xfrm>
          <a:prstGeom prst="rect">
            <a:avLst/>
          </a:prstGeom>
          <a:noFill/>
          <a:ln>
            <a:noFill/>
          </a:ln>
        </p:spPr>
      </p:pic>
      <p:pic>
        <p:nvPicPr>
          <p:cNvPr id="2" name="Irudia 1">
            <a:extLst>
              <a:ext uri="{FF2B5EF4-FFF2-40B4-BE49-F238E27FC236}">
                <a16:creationId xmlns:a16="http://schemas.microsoft.com/office/drawing/2014/main" id="{D2C4DA9B-5A4D-50C0-0AD2-F2EA6DD4D8BB}"/>
              </a:ext>
            </a:extLst>
          </p:cNvPr>
          <p:cNvPicPr>
            <a:picLocks noChangeAspect="1"/>
          </p:cNvPicPr>
          <p:nvPr/>
        </p:nvPicPr>
        <p:blipFill>
          <a:blip r:embed="rId7"/>
          <a:stretch>
            <a:fillRect/>
          </a:stretch>
        </p:blipFill>
        <p:spPr>
          <a:xfrm>
            <a:off x="404211" y="2881053"/>
            <a:ext cx="680737" cy="680737"/>
          </a:xfrm>
          <a:prstGeom prst="rect">
            <a:avLst/>
          </a:prstGeom>
        </p:spPr>
      </p:pic>
      <p:pic>
        <p:nvPicPr>
          <p:cNvPr id="3" name="Irudia 1">
            <a:extLst>
              <a:ext uri="{FF2B5EF4-FFF2-40B4-BE49-F238E27FC236}">
                <a16:creationId xmlns:a16="http://schemas.microsoft.com/office/drawing/2014/main" id="{ECDDB828-A100-EF15-7ED4-0CFA19E2B58F}"/>
              </a:ext>
            </a:extLst>
          </p:cNvPr>
          <p:cNvPicPr>
            <a:picLocks noChangeAspect="1"/>
          </p:cNvPicPr>
          <p:nvPr/>
        </p:nvPicPr>
        <p:blipFill>
          <a:blip r:embed="rId7"/>
          <a:stretch>
            <a:fillRect/>
          </a:stretch>
        </p:blipFill>
        <p:spPr>
          <a:xfrm>
            <a:off x="4418094" y="2855507"/>
            <a:ext cx="680737" cy="680737"/>
          </a:xfrm>
          <a:prstGeom prst="rect">
            <a:avLst/>
          </a:prstGeom>
        </p:spPr>
      </p:pic>
    </p:spTree>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2181</Words>
  <Application>Microsoft Office PowerPoint</Application>
  <PresentationFormat>Presentación en pantalla (4:3)</PresentationFormat>
  <Paragraphs>212</Paragraphs>
  <Slides>23</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Cambria</vt:lpstr>
      <vt:lpstr>Noto Sans Symbols</vt:lpstr>
      <vt:lpstr>Aspecto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i.virgel</dc:creator>
  <cp:lastModifiedBy>Leire Balzategui</cp:lastModifiedBy>
  <cp:revision>46</cp:revision>
  <dcterms:created xsi:type="dcterms:W3CDTF">2016-11-18T09:55:38Z</dcterms:created>
  <dcterms:modified xsi:type="dcterms:W3CDTF">2022-11-04T08:28:12Z</dcterms:modified>
</cp:coreProperties>
</file>